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DA8F-787A-4FCC-8543-607C133DC253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68EF-1E86-4F06-8B34-7C108C339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D52A-120C-49D2-B626-CC011CF03302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85B4-B0A9-4CA2-BF83-D9A4D0E3C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A4F6-D9BA-46A1-BC1B-0DFA831D2862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1A559-C388-4EF2-88A6-160A70AC0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FE6B-4FB4-4F44-8F16-5CF775FECF4A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87C9-A565-4570-8499-8AC4DADBC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A1C8-9393-40D3-A321-3F58618E34A2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7094-93E4-419A-8F39-C4D11648F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94F1-2865-4F46-9F60-213C863A1715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E48A-62D8-44B7-83D4-5CAD3BB10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5FEF-A572-43DF-9543-0FCCB7E4DE80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43C6-1590-4A91-B18D-C41A1CA14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DD65-B186-413B-9488-9E21CF19388F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6C82D-364A-46CC-B3A7-F7ED8E13E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DE49-D5E8-40B6-A3FC-073C9FE9CBA0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A131-B2F7-47C4-A237-E34B5A3CC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92774-1101-4D63-B5AC-80C1E16587A6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D46A-C57E-48DE-B770-4DF3E45FAA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34A7-60F6-4318-9C8F-D0560545C1F2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C866-63C3-4812-AE59-A8ABD6A6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F1CCE-215A-4F40-84C2-F0CCD7A46E94}" type="datetimeFigureOut">
              <a:rPr lang="ru-RU"/>
              <a:pPr>
                <a:defRPr/>
              </a:pPr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2FA0A5-46AD-4FE5-9B4C-E1D211BC5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7;&#1090;&#1072;&#1090;&#1100;&#1103;.docx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9120" y="1000108"/>
            <a:ext cx="491488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FF00"/>
                </a:solidFill>
              </a:rPr>
              <a:t>«Мать-Природа мудра. </a:t>
            </a:r>
            <a:r>
              <a:rPr lang="en-US" sz="2700" b="1" dirty="0" smtClean="0">
                <a:solidFill>
                  <a:srgbClr val="FFFF00"/>
                </a:solidFill>
              </a:rPr>
              <a:t/>
            </a:r>
            <a:br>
              <a:rPr lang="en-US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Она спрятала подальше 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от своих неразумных детей,</a:t>
            </a:r>
            <a:r>
              <a:rPr lang="en-US" sz="2700" b="1" dirty="0" smtClean="0">
                <a:solidFill>
                  <a:srgbClr val="FFFF00"/>
                </a:solidFill>
              </a:rPr>
              <a:t/>
            </a:r>
            <a:br>
              <a:rPr lang="en-US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в самый центр Сибири,</a:t>
            </a:r>
            <a:br>
              <a:rPr lang="ru-RU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этот последний</a:t>
            </a:r>
            <a:r>
              <a:rPr lang="en-US" sz="2700" b="1" dirty="0" smtClean="0">
                <a:solidFill>
                  <a:srgbClr val="FFFF00"/>
                </a:solidFill>
              </a:rPr>
              <a:t/>
            </a:r>
            <a:br>
              <a:rPr lang="en-US" sz="2700" b="1" dirty="0" smtClean="0">
                <a:solidFill>
                  <a:srgbClr val="FFFF00"/>
                </a:solidFill>
              </a:rPr>
            </a:br>
            <a:r>
              <a:rPr lang="ru-RU" sz="2700" b="1" dirty="0" smtClean="0">
                <a:solidFill>
                  <a:srgbClr val="FFFF00"/>
                </a:solidFill>
              </a:rPr>
              <a:t> живой колодец планеты...» 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86190"/>
            <a:ext cx="3571900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Байкал - слово </a:t>
            </a:r>
            <a:r>
              <a:rPr lang="ru-RU" sz="2000" b="1" dirty="0" err="1" smtClean="0">
                <a:solidFill>
                  <a:schemeClr val="bg1"/>
                </a:solidFill>
              </a:rPr>
              <a:t>тюркоязычное</a:t>
            </a:r>
            <a:r>
              <a:rPr lang="ru-RU" sz="2000" b="1" dirty="0" smtClean="0">
                <a:solidFill>
                  <a:schemeClr val="bg1"/>
                </a:solidFill>
              </a:rPr>
              <a:t>, происходит от Бай-Куль,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что значит богатое озеро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Некоторые авторы полагают,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 что это слово происходит от монгольского </a:t>
            </a:r>
            <a:r>
              <a:rPr lang="ru-RU" sz="2000" b="1" dirty="0" err="1" smtClean="0">
                <a:solidFill>
                  <a:schemeClr val="bg1"/>
                </a:solidFill>
              </a:rPr>
              <a:t>Байгал</a:t>
            </a:r>
            <a:r>
              <a:rPr lang="ru-RU" sz="2000" b="1" dirty="0" smtClean="0">
                <a:solidFill>
                  <a:schemeClr val="bg1"/>
                </a:solidFill>
              </a:rPr>
              <a:t> – богатый огонь или </a:t>
            </a:r>
            <a:r>
              <a:rPr lang="ru-RU" sz="2000" b="1" dirty="0" err="1" smtClean="0">
                <a:solidFill>
                  <a:schemeClr val="bg1"/>
                </a:solidFill>
              </a:rPr>
              <a:t>Байгл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err="1" smtClean="0">
                <a:solidFill>
                  <a:schemeClr val="bg1"/>
                </a:solidFill>
              </a:rPr>
              <a:t>Далай</a:t>
            </a:r>
            <a:r>
              <a:rPr lang="ru-RU" sz="2000" b="1" dirty="0" smtClean="0">
                <a:solidFill>
                  <a:schemeClr val="bg1"/>
                </a:solidFill>
              </a:rPr>
              <a:t> - большое озеро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75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25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0" y="214313"/>
            <a:ext cx="3671888" cy="2673350"/>
            <a:chOff x="1214414" y="571480"/>
            <a:chExt cx="3671887" cy="2673350"/>
          </a:xfrm>
        </p:grpSpPr>
        <p:pic>
          <p:nvPicPr>
            <p:cNvPr id="3080" name="Picture 3" descr="Байкал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4414" y="571480"/>
              <a:ext cx="3671887" cy="267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Text Box 4"/>
            <p:cNvSpPr txBox="1">
              <a:spLocks noChangeArrowheads="1"/>
            </p:cNvSpPr>
            <p:nvPr/>
          </p:nvSpPr>
          <p:spPr bwMode="auto">
            <a:xfrm>
              <a:off x="1428728" y="1428736"/>
              <a:ext cx="3403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b="1">
                  <a:solidFill>
                    <a:srgbClr val="800000"/>
                  </a:solidFill>
                  <a:latin typeface="Calibri" pitchFamily="34" charset="0"/>
                </a:rPr>
                <a:t>Чертежная книга Сибири</a:t>
              </a:r>
              <a:r>
                <a:rPr lang="ru-RU" sz="2000" b="1">
                  <a:solidFill>
                    <a:srgbClr val="FF00FF"/>
                  </a:solidFill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3075" name="Группа 11"/>
          <p:cNvGrpSpPr>
            <a:grpSpLocks/>
          </p:cNvGrpSpPr>
          <p:nvPr/>
        </p:nvGrpSpPr>
        <p:grpSpPr bwMode="auto">
          <a:xfrm>
            <a:off x="6215063" y="2786063"/>
            <a:ext cx="2928937" cy="3908425"/>
            <a:chOff x="5286380" y="214291"/>
            <a:chExt cx="2928958" cy="3909222"/>
          </a:xfrm>
        </p:grpSpPr>
        <p:pic>
          <p:nvPicPr>
            <p:cNvPr id="3078" name="Picture 5" descr="Байкал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6380" y="214291"/>
              <a:ext cx="2786082" cy="3909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 Box 6"/>
            <p:cNvSpPr txBox="1">
              <a:spLocks noChangeArrowheads="1"/>
            </p:cNvSpPr>
            <p:nvPr/>
          </p:nvSpPr>
          <p:spPr bwMode="auto">
            <a:xfrm>
              <a:off x="5429256" y="1357298"/>
              <a:ext cx="27860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solidFill>
                    <a:srgbClr val="800000"/>
                  </a:solidFill>
                  <a:latin typeface="Calibri" pitchFamily="34" charset="0"/>
                </a:rPr>
                <a:t>Карта Байкала 1773 года </a:t>
              </a:r>
            </a:p>
          </p:txBody>
        </p:sp>
      </p:grpSp>
      <p:sp>
        <p:nvSpPr>
          <p:cNvPr id="3076" name="Прямоугольник 14"/>
          <p:cNvSpPr>
            <a:spLocks noChangeArrowheads="1"/>
          </p:cNvSpPr>
          <p:nvPr/>
        </p:nvSpPr>
        <p:spPr bwMode="auto">
          <a:xfrm>
            <a:off x="3714750" y="285750"/>
            <a:ext cx="5286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Calibri" pitchFamily="34" charset="0"/>
              </a:rPr>
              <a:t>15-25 миллионов лет назад евроазиатская платформа под воздействием тектонических процессов дала трещину. </a:t>
            </a:r>
          </a:p>
          <a:p>
            <a:pPr algn="ctr"/>
            <a:r>
              <a:rPr lang="ru-RU" b="1" dirty="0">
                <a:solidFill>
                  <a:srgbClr val="800000"/>
                </a:solidFill>
                <a:latin typeface="Calibri" pitchFamily="34" charset="0"/>
              </a:rPr>
              <a:t>Обе половины начали отделяться друг от друга, образуя огромную котловину, длиной около тысячи километров  и шириной  в 90-100 километров, с многокилометровыми глубинами. </a:t>
            </a:r>
          </a:p>
        </p:txBody>
      </p:sp>
      <p:sp>
        <p:nvSpPr>
          <p:cNvPr id="3077" name="Прямоугольник 15"/>
          <p:cNvSpPr>
            <a:spLocks noChangeArrowheads="1"/>
          </p:cNvSpPr>
          <p:nvPr/>
        </p:nvSpPr>
        <p:spPr bwMode="auto">
          <a:xfrm>
            <a:off x="1000125" y="428625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Поднимаются горы на 1000-2000 метров</a:t>
            </a:r>
          </a:p>
          <a:p>
            <a:pPr algn="r"/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над уровнем воды в озере. </a:t>
            </a:r>
          </a:p>
          <a:p>
            <a:pPr algn="r"/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Впадину окружают крутые, местами обрывистые, </a:t>
            </a:r>
            <a:r>
              <a:rPr lang="ru-RU" b="1" dirty="0" err="1">
                <a:solidFill>
                  <a:srgbClr val="FFFF00"/>
                </a:solidFill>
                <a:latin typeface="Calibri" pitchFamily="34" charset="0"/>
              </a:rPr>
              <a:t>залесеные</a:t>
            </a:r>
            <a:r>
              <a:rPr lang="ru-RU" b="1" dirty="0">
                <a:solidFill>
                  <a:srgbClr val="FFFF00"/>
                </a:solidFill>
                <a:latin typeface="Calibri" pitchFamily="34" charset="0"/>
              </a:rPr>
              <a:t> склоны  хребтов,  изобилующие осыпями и каменными потоками - </a:t>
            </a:r>
            <a:r>
              <a:rPr lang="ru-RU" b="1" dirty="0" err="1">
                <a:solidFill>
                  <a:srgbClr val="FFFF00"/>
                </a:solidFill>
                <a:latin typeface="Calibri" pitchFamily="34" charset="0"/>
              </a:rPr>
              <a:t>курумами</a:t>
            </a:r>
            <a:r>
              <a:rPr lang="ru-RU" b="1" dirty="0">
                <a:solidFill>
                  <a:srgbClr val="800000"/>
                </a:solidFill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500062" y="704850"/>
            <a:ext cx="821534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Геогр.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координаты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:         </a:t>
            </a:r>
            <a:endParaRPr lang="en-US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между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51°28´ и 55°47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´ 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северной широты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                              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и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между 103°43´ и 109°58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´ 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восточной долготы.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   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Расположение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:             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Юг Восточной Сибири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Размеры:                       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636×80 км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Площадь зеркала:        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31,494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тыс. км² 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Наибольшая глубина: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1 637 м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Средняя глубина:           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758 м </a:t>
            </a:r>
          </a:p>
          <a:p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Длина береговой линии: 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2 100 к</a:t>
            </a:r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м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Площадь водосбора: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560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тыс. км² </a:t>
            </a:r>
          </a:p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Впадающие реки:   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Селенга, 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Верхняя Ангара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Баргузин </a:t>
            </a:r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и др. </a:t>
            </a:r>
          </a:p>
          <a:p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Вытекающая река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:  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ru-RU" sz="2000" b="1" dirty="0" smtClean="0">
                <a:solidFill>
                  <a:schemeClr val="bg1"/>
                </a:solidFill>
                <a:latin typeface="Calibri" pitchFamily="34" charset="0"/>
              </a:rPr>
              <a:t>Ангара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"/>
          <p:cNvSpPr>
            <a:spLocks noChangeArrowheads="1"/>
          </p:cNvSpPr>
          <p:nvPr/>
        </p:nvSpPr>
        <p:spPr bwMode="auto">
          <a:xfrm>
            <a:off x="285750" y="214313"/>
            <a:ext cx="8858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ru-RU" b="1">
                <a:solidFill>
                  <a:srgbClr val="800000"/>
                </a:solidFill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5123" name="Прямоугольник 4"/>
          <p:cNvSpPr>
            <a:spLocks noChangeArrowheads="1"/>
          </p:cNvSpPr>
          <p:nvPr/>
        </p:nvSpPr>
        <p:spPr bwMode="auto">
          <a:xfrm>
            <a:off x="428625" y="714375"/>
            <a:ext cx="828675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libri" pitchFamily="34" charset="0"/>
              </a:rPr>
              <a:t>Байкал из космоса</a:t>
            </a:r>
            <a:endParaRPr lang="en-US" sz="32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ru-RU" b="1" dirty="0">
                <a:solidFill>
                  <a:srgbClr val="3333FF"/>
                </a:solidFill>
                <a:latin typeface="Calibri" pitchFamily="34" charset="0"/>
              </a:rPr>
              <a:t>Гигантским, слегка вогнутым на восток полумесяцем, протянулся он далеко на север и северо-восток,  в сторону </a:t>
            </a:r>
            <a:r>
              <a:rPr lang="ru-RU" b="1" dirty="0" smtClean="0">
                <a:solidFill>
                  <a:srgbClr val="3333FF"/>
                </a:solidFill>
                <a:latin typeface="Calibri" pitchFamily="34" charset="0"/>
              </a:rPr>
              <a:t>Северо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3333FF"/>
                </a:solidFill>
                <a:latin typeface="Calibri" pitchFamily="34" charset="0"/>
              </a:rPr>
              <a:t>-</a:t>
            </a:r>
            <a:r>
              <a:rPr lang="en-US" b="1" dirty="0" smtClean="0">
                <a:solidFill>
                  <a:srgbClr val="3333FF"/>
                </a:solidFill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3333FF"/>
                </a:solidFill>
                <a:latin typeface="Calibri" pitchFamily="34" charset="0"/>
              </a:rPr>
              <a:t>Байкальского </a:t>
            </a:r>
            <a:r>
              <a:rPr lang="ru-RU" b="1" dirty="0">
                <a:solidFill>
                  <a:srgbClr val="3333FF"/>
                </a:solidFill>
                <a:latin typeface="Calibri" pitchFamily="34" charset="0"/>
              </a:rPr>
              <a:t>нагорья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" name="Picture 52" descr="Байк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25"/>
            <a:ext cx="33147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8" descr="Байк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2286000"/>
            <a:ext cx="358775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лево 7"/>
          <p:cNvSpPr/>
          <p:nvPr/>
        </p:nvSpPr>
        <p:spPr>
          <a:xfrm>
            <a:off x="7000892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file"/>
              </a:rPr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«Мать-Природа мудра.  Она спрятала подальше  от своих неразумных детей,  в самый центр Сибири,  этот последний  живой колодец планеты...»  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«Мать-Природа мудра. Она спрятала подальше  от своих неразумных детей, в самый центр Сибири,  этот последний живой колодец планеты...»  </dc:title>
  <dc:creator>FuckYouBill</dc:creator>
  <cp:lastModifiedBy> О@zi$</cp:lastModifiedBy>
  <cp:revision>13</cp:revision>
  <dcterms:created xsi:type="dcterms:W3CDTF">2010-01-09T16:13:03Z</dcterms:created>
  <dcterms:modified xsi:type="dcterms:W3CDTF">2010-01-25T12:35:17Z</dcterms:modified>
</cp:coreProperties>
</file>