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31"/>
  </p:notesMasterIdLst>
  <p:sldIdLst>
    <p:sldId id="256" r:id="rId2"/>
    <p:sldId id="259" r:id="rId3"/>
    <p:sldId id="285" r:id="rId4"/>
    <p:sldId id="268" r:id="rId5"/>
    <p:sldId id="269" r:id="rId6"/>
    <p:sldId id="270" r:id="rId7"/>
    <p:sldId id="261" r:id="rId8"/>
    <p:sldId id="257" r:id="rId9"/>
    <p:sldId id="262" r:id="rId10"/>
    <p:sldId id="263" r:id="rId11"/>
    <p:sldId id="271" r:id="rId12"/>
    <p:sldId id="258" r:id="rId13"/>
    <p:sldId id="264" r:id="rId14"/>
    <p:sldId id="272" r:id="rId15"/>
    <p:sldId id="273" r:id="rId16"/>
    <p:sldId id="274" r:id="rId17"/>
    <p:sldId id="280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66" r:id="rId26"/>
    <p:sldId id="26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BD0169-00FD-4766-9308-F9F13D7C05A4}" type="datetimeFigureOut">
              <a:rPr lang="ru-RU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1BB503-038D-4EFB-B909-BEBCF20A2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4F0ED5-2962-4C75-8F6C-B7E1D11B81A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3D96DC-3697-4F16-B351-01AC8E2C291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496BB-4E44-4A90-A728-88519D5B272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4F4692-4649-49E6-A5ED-C8D47CADE5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A1DDF4-C76A-40DA-B409-F84D2A4E92B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2D91DD-3A82-48DD-BA92-EE1FF92AD17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16A24C-4034-4522-8637-EC2E9E772C7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6F97DC-004E-4D72-B086-18B708171E8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08261E-F951-4D8D-B1FA-30F57DFE745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0AFDCC-BB11-4A1C-B65B-E97705A8FD0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60A782-8418-4658-B0AB-0A880112607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E2C84A-734A-4CC5-B7B4-8D012599E2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C02A35-B24E-4A2F-A0E9-9D78F0E198B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EDD76-D088-4707-BE67-86C9FD26AD5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75F7CF-7E3B-452C-9335-55BF5C16AB2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14791A-4595-4C09-8680-4A49A3FFC9A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EAC561-DFDB-44FD-A9DA-40D26606F8C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EA411A-5FA0-4E67-8935-4BF4FFD11F77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F4116-CD6C-429E-96BA-13BF4DDFBEA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64711E-C210-487B-A0A3-2770792D0CD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178C1-AA14-4312-A15E-B67E09EB896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D826C2-F7C1-49A7-9012-7F18684D3C0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555B36-828D-4A82-9632-760C1EEDB9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E651C4-EFDB-405C-8E0D-12BB5286424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27DA7A-6251-4F7C-8173-10B8E74979B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3055937A-F86B-4967-8FAE-9986803224A7}" type="datetimeFigureOut">
              <a:rPr lang="ru-RU" smtClean="0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093F8F4A-FF39-49E0-ACC0-520344C304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0AA084-A982-4252-8922-1D58D2856990}" type="datetimeFigureOut">
              <a:rPr lang="ru-RU" smtClean="0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AD8C1-B30B-4F80-86E5-AE3893B557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83A1D4-7C83-40D5-8CE4-096C9B279246}" type="datetimeFigureOut">
              <a:rPr lang="ru-RU" smtClean="0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D90A1-13A9-4101-85A7-7C9948D997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EA99-1A20-44C1-8541-BB04F38F35A0}" type="datetimeFigureOut">
              <a:rPr lang="ru-RU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19E28-8269-4315-A344-CCE7528E3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7D53699E-7FF4-4677-BFA9-D400C00FEF76}" type="datetimeFigureOut">
              <a:rPr lang="ru-RU" smtClean="0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431A58ED-BA41-41B4-8F5F-12EBBC9B99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E37DC5F0-7A2C-4EC6-91DF-8BD41D39E50A}" type="datetimeFigureOut">
              <a:rPr lang="ru-RU" smtClean="0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348CBC3E-1EA9-45E1-BF1E-DEC385C1B5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C25CF3-2B0F-4C88-9760-228EC9AFCE38}" type="datetimeFigureOut">
              <a:rPr lang="ru-RU" smtClean="0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DC572-6D11-42DD-BBF5-DAC22177F6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E723E-4B41-4154-A9D9-5CC0E1A12FDE}" type="datetimeFigureOut">
              <a:rPr lang="ru-RU" smtClean="0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D68B5-57C6-4015-86EF-F64C93F52D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36A451F-7760-4A90-8BFB-36B2FBFF2F21}" type="datetimeFigureOut">
              <a:rPr lang="ru-RU" smtClean="0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393B163-9E45-4B9C-9D71-D5E27149FB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2BD31-C925-4D7F-AC4E-5A8D98A1334D}" type="datetimeFigureOut">
              <a:rPr lang="ru-RU" smtClean="0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42306-7CF4-46AC-A784-79DB3FE5F1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AA9C60D9-7924-4EFD-AE0E-76797D1A9261}" type="datetimeFigureOut">
              <a:rPr lang="ru-RU" smtClean="0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7A1F385B-3725-41E3-BF28-6ACE5776A4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6D1AE18B-F462-459A-AC7E-228F75A5D67B}" type="datetimeFigureOut">
              <a:rPr lang="ru-RU" smtClean="0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C6D54C6-486A-4CAF-A194-8F0B872B65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8CF4CF5-594E-497B-A64B-36EE63415D1E}" type="datetimeFigureOut">
              <a:rPr lang="ru-RU" smtClean="0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9E05A2-AA79-48A5-9151-901DFBA342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ransition>
    <p:cut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42875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Педагогический проект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500313"/>
            <a:ext cx="8207375" cy="3808412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r>
              <a:rPr lang="ru-RU" sz="4300" smtClean="0">
                <a:solidFill>
                  <a:srgbClr val="39639D"/>
                </a:solidFill>
              </a:rPr>
              <a:t>«Модель работы с одарёнными детьми в начальной школе».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39639D"/>
                </a:solidFill>
              </a:rPr>
              <a:t>: </a:t>
            </a:r>
          </a:p>
          <a:p>
            <a:pPr marR="0" eaLnBrk="1" hangingPunct="1">
              <a:lnSpc>
                <a:spcPct val="80000"/>
              </a:lnSpc>
            </a:pPr>
            <a:endParaRPr lang="ru-RU" sz="1600" smtClean="0">
              <a:solidFill>
                <a:srgbClr val="39639D"/>
              </a:solidFill>
            </a:endParaRPr>
          </a:p>
          <a:p>
            <a:pPr marR="0" eaLnBrk="1" hangingPunct="1">
              <a:lnSpc>
                <a:spcPct val="80000"/>
              </a:lnSpc>
            </a:pPr>
            <a:endParaRPr lang="ru-RU" sz="1600" smtClean="0">
              <a:solidFill>
                <a:srgbClr val="39639D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u="sng" dirty="0" smtClean="0">
                <a:solidFill>
                  <a:srgbClr val="00B0F0"/>
                </a:solidFill>
                <a:effectLst/>
              </a:rPr>
              <a:t>Предмет исследования</a:t>
            </a:r>
            <a:endParaRPr lang="ru-RU" u="sng" dirty="0">
              <a:solidFill>
                <a:srgbClr val="00B0F0"/>
              </a:solidFill>
              <a:effectLst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3" indent="265113">
              <a:buFont typeface="Wingdings 2" pitchFamily="18" charset="2"/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Модель работы с одарёнными детьми в начальной школе.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 l="17500"/>
          <a:stretch>
            <a:fillRect/>
          </a:stretch>
        </p:blipFill>
        <p:spPr bwMode="auto">
          <a:xfrm>
            <a:off x="642910" y="2857496"/>
            <a:ext cx="4214842" cy="340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pPr algn="ctr">
              <a:defRPr/>
            </a:pP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endParaRPr lang="ru-RU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357188" y="1428750"/>
            <a:ext cx="8229600" cy="50720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2300" dirty="0" smtClean="0">
                <a:solidFill>
                  <a:srgbClr val="00B050"/>
                </a:solidFill>
              </a:rPr>
              <a:t>Создание и реализация  модели  работы с одарёнными детьми будет возможно при выполнении следующих условий:</a:t>
            </a:r>
          </a:p>
          <a:p>
            <a:pPr>
              <a:buFont typeface="Wingdings 3" pitchFamily="18" charset="2"/>
              <a:buNone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sz="2300" dirty="0" smtClean="0">
                <a:solidFill>
                  <a:srgbClr val="00B050"/>
                </a:solidFill>
              </a:rPr>
              <a:t>-</a:t>
            </a:r>
            <a:r>
              <a:rPr lang="ru-RU" sz="2000" dirty="0" smtClean="0"/>
              <a:t>создан</a:t>
            </a:r>
            <a:r>
              <a:rPr lang="ru-RU" sz="2000" dirty="0" smtClean="0">
                <a:latin typeface="Century Schoolbook" pitchFamily="18" charset="0"/>
              </a:rPr>
              <a:t>а</a:t>
            </a:r>
            <a:r>
              <a:rPr lang="ru-RU" sz="2000" dirty="0" smtClean="0"/>
              <a:t> нормативная и </a:t>
            </a:r>
            <a:r>
              <a:rPr lang="ru-RU" sz="2000" dirty="0" err="1" smtClean="0"/>
              <a:t>учебно</a:t>
            </a:r>
            <a:r>
              <a:rPr lang="ru-RU" sz="2000" dirty="0" smtClean="0"/>
              <a:t> – материальная база для организации работы с одарёнными детьми;</a:t>
            </a:r>
          </a:p>
          <a:p>
            <a:pPr>
              <a:buFontTx/>
              <a:buChar char="-"/>
            </a:pPr>
            <a:r>
              <a:rPr lang="ru-RU" sz="2000" dirty="0" smtClean="0"/>
              <a:t>проведена диагностика одарённости;</a:t>
            </a:r>
          </a:p>
          <a:p>
            <a:pPr>
              <a:buFontTx/>
              <a:buChar char="-"/>
            </a:pPr>
            <a:r>
              <a:rPr lang="ru-RU" sz="2000" dirty="0" smtClean="0"/>
              <a:t>разработана Программа работы с одарёнными детьми в начальной школе;</a:t>
            </a:r>
          </a:p>
          <a:p>
            <a:pPr>
              <a:buFontTx/>
              <a:buChar char="-"/>
            </a:pPr>
            <a:r>
              <a:rPr lang="ru-RU" sz="2000" dirty="0" smtClean="0"/>
              <a:t>разработано методическое обеспечение;</a:t>
            </a:r>
          </a:p>
          <a:p>
            <a:pPr>
              <a:buFontTx/>
              <a:buChar char="-"/>
            </a:pPr>
            <a:r>
              <a:rPr lang="ru-RU" sz="2000" dirty="0" smtClean="0"/>
              <a:t>созданы условия для </a:t>
            </a:r>
            <a:r>
              <a:rPr lang="ru-RU" sz="2000" dirty="0" err="1" smtClean="0"/>
              <a:t>психолого</a:t>
            </a:r>
            <a:r>
              <a:rPr lang="ru-RU" sz="2000" dirty="0" smtClean="0"/>
              <a:t> – педагогической подготовки учителей и родителей.</a:t>
            </a:r>
          </a:p>
          <a:p>
            <a:pPr>
              <a:buFontTx/>
              <a:buNone/>
            </a:pPr>
            <a:endParaRPr lang="ru-RU" sz="2300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accent2"/>
                </a:solidFill>
              </a:rPr>
              <a:t>Задачи:</a:t>
            </a:r>
            <a:endParaRPr lang="ru-RU" u="sng" dirty="0">
              <a:solidFill>
                <a:schemeClr val="accent2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sz="2400" dirty="0" smtClean="0"/>
              <a:t>Изучить психолого-педагогическую литературу и выбрать методику выявления одарённых детей, провести диагностику и создать банк данных по одарённым детям в начальной школе.</a:t>
            </a:r>
          </a:p>
          <a:p>
            <a:pPr eaLnBrk="1" hangingPunct="1"/>
            <a:r>
              <a:rPr lang="ru-RU" sz="2400" dirty="0" smtClean="0"/>
              <a:t>Разработать Программу развития одарённых детей.</a:t>
            </a:r>
          </a:p>
          <a:p>
            <a:pPr eaLnBrk="1" hangingPunct="1"/>
            <a:r>
              <a:rPr lang="ru-RU" sz="2400" dirty="0" smtClean="0"/>
              <a:t>Разработать методическое сопровождение.</a:t>
            </a:r>
          </a:p>
          <a:p>
            <a:pPr eaLnBrk="1" hangingPunct="1"/>
            <a:r>
              <a:rPr lang="ru-RU" sz="2400" dirty="0" smtClean="0"/>
              <a:t>Подготовить учителей к работе с одарёнными детьми и повысить грамотность родителей в вопросах воспитания</a:t>
            </a:r>
            <a:r>
              <a:rPr lang="ru-RU" dirty="0" smtClean="0"/>
              <a:t>.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sz="2400" dirty="0" smtClean="0"/>
              <a:t>Обновить нормативно-правов</a:t>
            </a:r>
            <a:r>
              <a:rPr lang="ru-RU" sz="2400" dirty="0" smtClean="0">
                <a:latin typeface="+mj-lt"/>
              </a:rPr>
              <a:t>ую</a:t>
            </a:r>
            <a:r>
              <a:rPr lang="ru-RU" sz="2400" dirty="0" smtClean="0"/>
              <a:t> баз</a:t>
            </a:r>
            <a:r>
              <a:rPr lang="ru-RU" sz="2400" dirty="0" smtClean="0">
                <a:latin typeface="+mj-lt"/>
              </a:rPr>
              <a:t>у</a:t>
            </a:r>
            <a:r>
              <a:rPr lang="ru-RU" sz="2400" dirty="0" smtClean="0"/>
              <a:t> по работе с одарёнными детьми.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Методы :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17410" name="Содержимое 1"/>
          <p:cNvSpPr>
            <a:spLocks noGrp="1"/>
          </p:cNvSpPr>
          <p:nvPr>
            <p:ph sz="quarter" idx="1"/>
          </p:nvPr>
        </p:nvSpPr>
        <p:spPr>
          <a:xfrm>
            <a:off x="395288" y="1196975"/>
            <a:ext cx="8229600" cy="4237038"/>
          </a:xfrm>
        </p:spPr>
        <p:txBody>
          <a:bodyPr/>
          <a:lstStyle/>
          <a:p>
            <a:endParaRPr lang="ru-RU" b="1" smtClean="0">
              <a:latin typeface="Times New Roman" pitchFamily="18" charset="0"/>
            </a:endParaRPr>
          </a:p>
          <a:p>
            <a:endParaRPr lang="ru-RU" b="1" smtClean="0">
              <a:latin typeface="Times New Roman" pitchFamily="18" charset="0"/>
            </a:endParaRPr>
          </a:p>
          <a:p>
            <a:r>
              <a:rPr lang="ru-RU" b="1" smtClean="0">
                <a:latin typeface="Times New Roman" pitchFamily="18" charset="0"/>
              </a:rPr>
              <a:t>Теоретический</a:t>
            </a:r>
            <a:r>
              <a:rPr lang="ru-RU" smtClean="0">
                <a:latin typeface="Times New Roman" pitchFamily="18" charset="0"/>
              </a:rPr>
              <a:t> (изучение психолого- педагогической литературы, изучение и обобщение педагогического опыта , систематизация и классификация)</a:t>
            </a:r>
          </a:p>
          <a:p>
            <a:r>
              <a:rPr lang="ru-RU" b="1" smtClean="0">
                <a:latin typeface="Times New Roman" pitchFamily="18" charset="0"/>
              </a:rPr>
              <a:t>Экспериментальный </a:t>
            </a:r>
            <a:r>
              <a:rPr lang="ru-RU" smtClean="0">
                <a:latin typeface="Times New Roman" pitchFamily="18" charset="0"/>
              </a:rPr>
              <a:t>( анкетирование, тестирование, наблюдение, педагогический эксперимент)</a:t>
            </a:r>
          </a:p>
          <a:p>
            <a:r>
              <a:rPr lang="ru-RU" b="1" smtClean="0">
                <a:latin typeface="Times New Roman" pitchFamily="18" charset="0"/>
              </a:rPr>
              <a:t>Статистический</a:t>
            </a:r>
            <a:r>
              <a:rPr lang="ru-RU" smtClean="0">
                <a:latin typeface="Times New Roman" pitchFamily="18" charset="0"/>
              </a:rPr>
              <a:t> ( обработка полученных данных)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4663" y="7063"/>
            <a:ext cx="8229600" cy="1271392"/>
          </a:xfrm>
        </p:spPr>
        <p:txBody>
          <a:bodyPr/>
          <a:lstStyle/>
          <a:p>
            <a:pPr algn="ctr"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Сроки реализации: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mtClean="0">
                <a:solidFill>
                  <a:srgbClr val="00B050"/>
                </a:solidFill>
              </a:rPr>
              <a:t>             Первый этап –                            диагностико-организационный</a:t>
            </a:r>
          </a:p>
          <a:p>
            <a:pPr>
              <a:buFont typeface="Wingdings 3" pitchFamily="18" charset="2"/>
              <a:buNone/>
            </a:pPr>
            <a:r>
              <a:rPr lang="ru-RU" smtClean="0"/>
              <a:t>                       ( 1 год ) Включает :</a:t>
            </a:r>
          </a:p>
          <a:p>
            <a:pPr>
              <a:buFontTx/>
              <a:buChar char="-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Создание нормативно-правовой базы.</a:t>
            </a:r>
          </a:p>
          <a:p>
            <a:pPr>
              <a:buFontTx/>
              <a:buChar char="-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Создание системы диагностики развития одарённости детей в процессе реализации программ.</a:t>
            </a:r>
          </a:p>
          <a:p>
            <a:pPr>
              <a:buFontTx/>
              <a:buChar char="-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Изучение контингента учащихся с целью выявления типов одарённости детей.</a:t>
            </a:r>
          </a:p>
          <a:p>
            <a:pPr>
              <a:buFontTx/>
              <a:buChar char="-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Организация методического обеспечения </a:t>
            </a:r>
          </a:p>
          <a:p>
            <a:pPr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- Повышение психолого-педагогической компетентности учителей.</a:t>
            </a:r>
          </a:p>
          <a:p>
            <a:pPr>
              <a:buFontTx/>
              <a:buChar char="-"/>
            </a:pPr>
            <a:endParaRPr lang="ru-RU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28625" y="1844675"/>
            <a:ext cx="8229600" cy="4727575"/>
          </a:xfrm>
        </p:spPr>
        <p:txBody>
          <a:bodyPr/>
          <a:lstStyle/>
          <a:p>
            <a:r>
              <a:rPr lang="ru-RU" sz="2000" smtClean="0"/>
              <a:t>апробация программы работы с одарёнными детьми;</a:t>
            </a:r>
          </a:p>
          <a:p>
            <a:r>
              <a:rPr lang="ru-RU" sz="2000" smtClean="0"/>
              <a:t>мониторинг интеллектуальных и творческих показателей каждого ребёнка;</a:t>
            </a:r>
          </a:p>
          <a:p>
            <a:r>
              <a:rPr lang="ru-RU" sz="2000" smtClean="0"/>
              <a:t>отработка педагогических технологий работы с одарёнными детьми;</a:t>
            </a:r>
          </a:p>
          <a:p>
            <a:r>
              <a:rPr lang="ru-RU" sz="2000" smtClean="0"/>
              <a:t>методическая помощь в реализации программы, обмен опытом, совершенствование мастерства учителей;</a:t>
            </a:r>
          </a:p>
          <a:p>
            <a:r>
              <a:rPr lang="ru-RU" sz="2000" smtClean="0"/>
              <a:t>отслеживание результативности, сравнительный анализ, коррекция;</a:t>
            </a:r>
          </a:p>
          <a:p>
            <a:r>
              <a:rPr lang="ru-RU" sz="2000" smtClean="0"/>
              <a:t>психологическая, социальная, педагогическая, валеологическая поддержка одарённых детей.</a:t>
            </a:r>
          </a:p>
          <a:p>
            <a:endParaRPr lang="ru-RU" sz="2300" smtClean="0"/>
          </a:p>
          <a:p>
            <a:endParaRPr lang="ru-RU" sz="2300" smtClean="0"/>
          </a:p>
        </p:txBody>
      </p:sp>
      <p:pic>
        <p:nvPicPr>
          <p:cNvPr id="23555" name="Заголово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88913"/>
            <a:ext cx="82423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Третий этап – рефлексивно – обобщающий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 год)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  <a:p>
            <a:r>
              <a:rPr lang="ru-RU" smtClean="0"/>
              <a:t>анализ и обобщение результатов развития одарённых детей;</a:t>
            </a:r>
          </a:p>
          <a:p>
            <a:r>
              <a:rPr lang="ru-RU" smtClean="0"/>
              <a:t>анализ мониторинга достижений каждого учащегося;</a:t>
            </a:r>
          </a:p>
          <a:p>
            <a:r>
              <a:rPr lang="ru-RU" smtClean="0"/>
              <a:t>анализ деятельности учителей по работе с одарёнными детьми;</a:t>
            </a:r>
          </a:p>
          <a:p>
            <a:r>
              <a:rPr lang="ru-RU" smtClean="0"/>
              <a:t>определение проблем, возникших при реализации программы, пути их решения, корректировка программ.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643313" y="2643188"/>
            <a:ext cx="2071687" cy="148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Модель </a:t>
            </a:r>
            <a:r>
              <a:rPr lang="ru-RU" sz="1200" dirty="0">
                <a:solidFill>
                  <a:schemeClr val="tx1"/>
                </a:solidFill>
              </a:rPr>
              <a:t>работы с </a:t>
            </a:r>
            <a:r>
              <a:rPr lang="ru-RU" sz="1400" dirty="0">
                <a:solidFill>
                  <a:schemeClr val="tx1"/>
                </a:solidFill>
              </a:rPr>
              <a:t>одарённым детьми в начальной </a:t>
            </a:r>
            <a:r>
              <a:rPr lang="ru-RU" dirty="0">
                <a:solidFill>
                  <a:schemeClr val="tx1"/>
                </a:solidFill>
              </a:rPr>
              <a:t>школе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9063" y="1341438"/>
            <a:ext cx="1428750" cy="73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>
                <a:solidFill>
                  <a:srgbClr val="FFFFFF"/>
                </a:solidFill>
                <a:cs typeface="Arial" charset="0"/>
              </a:rPr>
              <a:t>Координа</a:t>
            </a:r>
          </a:p>
          <a:p>
            <a:pPr algn="ctr">
              <a:defRPr/>
            </a:pPr>
            <a:r>
              <a:rPr lang="ru-RU" sz="1800">
                <a:solidFill>
                  <a:srgbClr val="FFFFFF"/>
                </a:solidFill>
                <a:cs typeface="Arial" charset="0"/>
              </a:rPr>
              <a:t>ционное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57938" y="2714625"/>
            <a:ext cx="14287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/>
              <a:t>Диагностическое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625" y="4857750"/>
            <a:ext cx="1643063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/>
              <a:t>Кадровое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500" y="4857750"/>
            <a:ext cx="1500188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/>
              <a:t>Развиваю</a:t>
            </a:r>
          </a:p>
          <a:p>
            <a:pPr algn="ctr">
              <a:defRPr/>
            </a:pPr>
            <a:r>
              <a:rPr lang="ru-RU" sz="1800" dirty="0" err="1"/>
              <a:t>щее</a:t>
            </a:r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43063" y="2714625"/>
            <a:ext cx="1357312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err="1"/>
              <a:t>Информа</a:t>
            </a:r>
            <a:endParaRPr lang="ru-RU" sz="1800" dirty="0"/>
          </a:p>
          <a:p>
            <a:pPr algn="ctr">
              <a:defRPr/>
            </a:pPr>
            <a:r>
              <a:rPr lang="ru-RU" sz="1800" dirty="0" err="1"/>
              <a:t>ционное</a:t>
            </a:r>
            <a:endParaRPr lang="ru-RU" sz="18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4929188" y="4143375"/>
            <a:ext cx="1143000" cy="8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143250" y="4143375"/>
            <a:ext cx="1214438" cy="928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9" idx="3"/>
          </p:cNvCxnSpPr>
          <p:nvPr/>
        </p:nvCxnSpPr>
        <p:spPr>
          <a:xfrm>
            <a:off x="3000375" y="3106738"/>
            <a:ext cx="857250" cy="10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6" idx="1"/>
          </p:cNvCxnSpPr>
          <p:nvPr/>
        </p:nvCxnSpPr>
        <p:spPr>
          <a:xfrm flipV="1">
            <a:off x="5429250" y="3071813"/>
            <a:ext cx="928688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12" name="Прямая соединительная линия 29"/>
          <p:cNvCxnSpPr>
            <a:cxnSpLocks noChangeShapeType="1"/>
            <a:stCxn id="5" idx="2"/>
            <a:endCxn id="4" idx="0"/>
          </p:cNvCxnSpPr>
          <p:nvPr/>
        </p:nvCxnSpPr>
        <p:spPr bwMode="auto">
          <a:xfrm>
            <a:off x="4643438" y="2098675"/>
            <a:ext cx="36512" cy="517525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59" name="Прямоугольник 58"/>
          <p:cNvSpPr/>
          <p:nvPr/>
        </p:nvSpPr>
        <p:spPr>
          <a:xfrm>
            <a:off x="6286500" y="642938"/>
            <a:ext cx="2643188" cy="15716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25614" name="Rectangle 2"/>
          <p:cNvSpPr>
            <a:spLocks noChangeArrowheads="1"/>
          </p:cNvSpPr>
          <p:nvPr/>
        </p:nvSpPr>
        <p:spPr bwMode="auto">
          <a:xfrm>
            <a:off x="6429375" y="873125"/>
            <a:ext cx="25003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000">
                <a:latin typeface="Times New Roman" pitchFamily="18" charset="0"/>
              </a:rPr>
              <a:t>Формирование банка методического </a:t>
            </a:r>
            <a:endParaRPr lang="ru-RU" sz="12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000">
                <a:latin typeface="Times New Roman" pitchFamily="18" charset="0"/>
              </a:rPr>
              <a:t>обеспечения для выявления одарённых детей.</a:t>
            </a:r>
            <a:endParaRPr lang="ru-RU" sz="12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000">
                <a:latin typeface="Times New Roman" pitchFamily="18" charset="0"/>
              </a:rPr>
              <a:t>Проведение диагностики одарённых детей</a:t>
            </a:r>
            <a:endParaRPr lang="ru-RU" sz="12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000">
                <a:latin typeface="Times New Roman" pitchFamily="18" charset="0"/>
              </a:rPr>
              <a:t>Создание системы психологического </a:t>
            </a:r>
            <a:endParaRPr lang="ru-RU" sz="12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000">
                <a:latin typeface="Times New Roman" pitchFamily="18" charset="0"/>
              </a:rPr>
              <a:t>сопровождения одарённых детей. </a:t>
            </a:r>
            <a:endParaRPr lang="ru-RU" sz="3200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>
            <a:off x="7358063" y="2286000"/>
            <a:ext cx="357188" cy="3571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7000875" y="3786188"/>
            <a:ext cx="1857375" cy="187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5617" name="TextBox 67"/>
          <p:cNvSpPr txBox="1">
            <a:spLocks noChangeArrowheads="1"/>
          </p:cNvSpPr>
          <p:nvPr/>
        </p:nvSpPr>
        <p:spPr bwMode="auto">
          <a:xfrm>
            <a:off x="7019925" y="3789363"/>
            <a:ext cx="1819275" cy="21383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Повышение квалификации педагогов(курсы,мастер-класс,МО,создание творческих групп.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Мотивация педагогов(оказание методической и финансовой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помощи педагогам.)</a:t>
            </a: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8" name="Прямая соединительная линия 69"/>
          <p:cNvCxnSpPr>
            <a:cxnSpLocks noChangeShapeType="1"/>
            <a:stCxn id="7" idx="3"/>
            <a:endCxn id="25617" idx="1"/>
          </p:cNvCxnSpPr>
          <p:nvPr/>
        </p:nvCxnSpPr>
        <p:spPr bwMode="auto">
          <a:xfrm flipV="1">
            <a:off x="6670675" y="4859338"/>
            <a:ext cx="330200" cy="392112"/>
          </a:xfrm>
          <a:prstGeom prst="line">
            <a:avLst/>
          </a:prstGeom>
          <a:noFill/>
          <a:ln w="571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73" name="Прямоугольник 72"/>
          <p:cNvSpPr/>
          <p:nvPr/>
        </p:nvSpPr>
        <p:spPr>
          <a:xfrm>
            <a:off x="3071813" y="0"/>
            <a:ext cx="2928937" cy="1000125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5620" name="Rectangle 3"/>
          <p:cNvSpPr>
            <a:spLocks noChangeArrowheads="1"/>
          </p:cNvSpPr>
          <p:nvPr/>
        </p:nvSpPr>
        <p:spPr bwMode="auto">
          <a:xfrm>
            <a:off x="2786063" y="-112713"/>
            <a:ext cx="3214687" cy="124142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900">
                <a:latin typeface="Times New Roman" pitchFamily="18" charset="0"/>
              </a:rPr>
              <a:t>Организация работы коллектива .</a:t>
            </a:r>
            <a:endParaRPr lang="ru-RU" sz="9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900">
                <a:latin typeface="Times New Roman" pitchFamily="18" charset="0"/>
              </a:rPr>
              <a:t>Обеспечение нормативно </a:t>
            </a:r>
            <a:r>
              <a:rPr lang="ru-RU" sz="900">
                <a:latin typeface="Calibri" pitchFamily="34" charset="0"/>
              </a:rPr>
              <a:t>–</a:t>
            </a:r>
            <a:r>
              <a:rPr lang="ru-RU" sz="900">
                <a:latin typeface="Times New Roman" pitchFamily="18" charset="0"/>
              </a:rPr>
              <a:t> правовой базы.</a:t>
            </a:r>
            <a:endParaRPr lang="ru-RU" sz="9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900">
                <a:latin typeface="Times New Roman" pitchFamily="18" charset="0"/>
              </a:rPr>
              <a:t>Организация предметных клубов(«Вдохновение»,»Волшебная кисточка», «Знай-ка», «АБВГДЕЙ-ка»).</a:t>
            </a:r>
            <a:endParaRPr lang="ru-RU" sz="9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900">
                <a:latin typeface="Times New Roman" pitchFamily="18" charset="0"/>
              </a:rPr>
              <a:t>Ресурсное обеспечение.</a:t>
            </a:r>
            <a:endParaRPr lang="ru-RU" sz="9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900">
                <a:latin typeface="Times New Roman" pitchFamily="18" charset="0"/>
              </a:rPr>
              <a:t>Контроль и анализ деятельности.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900">
                <a:latin typeface="Times New Roman" pitchFamily="18" charset="0"/>
              </a:rPr>
              <a:t>Формирование банка данных об одарённых детях.</a:t>
            </a:r>
            <a:endParaRPr lang="ru-RU" sz="900"/>
          </a:p>
        </p:txBody>
      </p:sp>
      <p:cxnSp>
        <p:nvCxnSpPr>
          <p:cNvPr id="76" name="Прямая соединительная линия 75"/>
          <p:cNvCxnSpPr>
            <a:endCxn id="5" idx="0"/>
          </p:cNvCxnSpPr>
          <p:nvPr/>
        </p:nvCxnSpPr>
        <p:spPr>
          <a:xfrm rot="5400000">
            <a:off x="4501357" y="1170781"/>
            <a:ext cx="285750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285750" y="571500"/>
            <a:ext cx="2214563" cy="15716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179388" y="3857625"/>
            <a:ext cx="2286000" cy="25241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82" name="Прямая соединительная линия 81"/>
          <p:cNvCxnSpPr>
            <a:stCxn id="79" idx="2"/>
            <a:endCxn id="9" idx="0"/>
          </p:cNvCxnSpPr>
          <p:nvPr/>
        </p:nvCxnSpPr>
        <p:spPr>
          <a:xfrm rot="16200000" flipH="1">
            <a:off x="1570832" y="1964531"/>
            <a:ext cx="571500" cy="9286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25" name="Прямая соединительная линия 85"/>
          <p:cNvCxnSpPr>
            <a:cxnSpLocks noChangeShapeType="1"/>
            <a:stCxn id="80" idx="3"/>
            <a:endCxn id="8" idx="1"/>
          </p:cNvCxnSpPr>
          <p:nvPr/>
        </p:nvCxnSpPr>
        <p:spPr bwMode="auto">
          <a:xfrm>
            <a:off x="2492375" y="5119688"/>
            <a:ext cx="338138" cy="131762"/>
          </a:xfrm>
          <a:prstGeom prst="line">
            <a:avLst/>
          </a:prstGeom>
          <a:noFill/>
          <a:ln w="571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25626" name="Rectangle 4"/>
          <p:cNvSpPr>
            <a:spLocks noChangeArrowheads="1"/>
          </p:cNvSpPr>
          <p:nvPr/>
        </p:nvSpPr>
        <p:spPr bwMode="auto">
          <a:xfrm>
            <a:off x="323850" y="4221163"/>
            <a:ext cx="20002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000">
                <a:latin typeface="Times New Roman" pitchFamily="18" charset="0"/>
              </a:rPr>
              <a:t>Организация внеклассных занятий по углубленному </a:t>
            </a:r>
            <a:endParaRPr lang="ru-RU" sz="1600">
              <a:latin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000">
                <a:latin typeface="Times New Roman" pitchFamily="18" charset="0"/>
              </a:rPr>
              <a:t>изучению предметов.</a:t>
            </a:r>
            <a:endParaRPr lang="ru-RU" sz="1400">
              <a:latin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000">
                <a:latin typeface="Times New Roman" pitchFamily="18" charset="0"/>
              </a:rPr>
              <a:t>Создание условий для участия в олимпиадах, интеллектуально-творческих мероприятиях. Использование системы информационно –                       </a:t>
            </a:r>
            <a:r>
              <a:rPr lang="ru-RU" sz="900">
                <a:latin typeface="Times New Roman" pitchFamily="18" charset="0"/>
              </a:rPr>
              <a:t>коммуникационных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000">
                <a:latin typeface="Times New Roman" pitchFamily="18" charset="0"/>
              </a:rPr>
              <a:t>технологий</a:t>
            </a:r>
            <a:endParaRPr lang="ru-RU" sz="1400">
              <a:latin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900">
                <a:latin typeface="Times New Roman" pitchFamily="18" charset="0"/>
              </a:rPr>
              <a:t>Создание условий для применения новых </a:t>
            </a:r>
          </a:p>
          <a:p>
            <a:pPr algn="ctr">
              <a:tabLst>
                <a:tab pos="457200" algn="l"/>
              </a:tabLst>
            </a:pPr>
            <a:r>
              <a:rPr lang="ru-RU" sz="900">
                <a:latin typeface="Times New Roman" pitchFamily="18" charset="0"/>
              </a:rPr>
              <a:t>педагогических технологий ( проектной деятельности</a:t>
            </a:r>
            <a:endParaRPr lang="ru-RU" sz="3600">
              <a:latin typeface="Times New Roman" pitchFamily="18" charset="0"/>
            </a:endParaRPr>
          </a:p>
        </p:txBody>
      </p:sp>
      <p:sp>
        <p:nvSpPr>
          <p:cNvPr id="25627" name="Rectangle 5"/>
          <p:cNvSpPr>
            <a:spLocks noChangeArrowheads="1"/>
          </p:cNvSpPr>
          <p:nvPr/>
        </p:nvSpPr>
        <p:spPr bwMode="auto">
          <a:xfrm>
            <a:off x="571500" y="517525"/>
            <a:ext cx="185737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000">
                <a:latin typeface="Times New Roman" pitchFamily="18" charset="0"/>
              </a:rPr>
              <a:t>Привлечение внимания общественности, </a:t>
            </a:r>
            <a:endParaRPr lang="ru-RU" sz="1600"/>
          </a:p>
          <a:p>
            <a:pPr eaLnBrk="0" hangingPunct="0">
              <a:tabLst>
                <a:tab pos="457200" algn="l"/>
              </a:tabLst>
            </a:pPr>
            <a:r>
              <a:rPr lang="ru-RU" sz="1000">
                <a:latin typeface="Times New Roman" pitchFamily="18" charset="0"/>
              </a:rPr>
              <a:t>спонсоров, родителей к проблемам одарённых детей(реклама,оформление интернет –сайта, выпуск стен-газет).</a:t>
            </a:r>
            <a:endParaRPr lang="ru-RU" sz="16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000">
                <a:latin typeface="Times New Roman" pitchFamily="18" charset="0"/>
              </a:rPr>
              <a:t> Организация работы библиотеки.</a:t>
            </a:r>
            <a:r>
              <a:rPr lang="ru-RU" sz="1200">
                <a:latin typeface="Times New Roman" pitchFamily="18" charset="0"/>
              </a:rPr>
              <a:t> </a:t>
            </a:r>
            <a:endParaRPr lang="ru-RU" sz="440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Модель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4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Направления:</a:t>
            </a:r>
          </a:p>
          <a:p>
            <a:pPr>
              <a:buFont typeface="Wingdings 3" pitchFamily="18" charset="2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1. Координационное .</a:t>
            </a:r>
          </a:p>
          <a:p>
            <a:pPr>
              <a:buFont typeface="Wingdings 3" pitchFamily="18" charset="2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2. Диагностическое.</a:t>
            </a:r>
          </a:p>
          <a:p>
            <a:pPr>
              <a:buFont typeface="Wingdings 3" pitchFamily="18" charset="2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3. Кадровое.</a:t>
            </a:r>
          </a:p>
          <a:p>
            <a:pPr>
              <a:buFont typeface="Wingdings 3" pitchFamily="18" charset="2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4. Развивающее.</a:t>
            </a:r>
          </a:p>
          <a:p>
            <a:pPr>
              <a:buFont typeface="Wingdings 3" pitchFamily="18" charset="2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5. Информационное.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Алгоритм реализации программы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500063" y="1481138"/>
            <a:ext cx="8186737" cy="4525962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32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Координационное направление:</a:t>
            </a:r>
          </a:p>
          <a:p>
            <a:pPr algn="ctr">
              <a:buFont typeface="Wingdings 3" pitchFamily="18" charset="2"/>
              <a:buNone/>
            </a:pPr>
            <a:endParaRPr lang="ru-RU" sz="320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Организация работы коллектива .</a:t>
            </a:r>
          </a:p>
          <a:p>
            <a:pPr>
              <a:buFontTx/>
              <a:buChar char="-"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Обеспечение нормативно – правовой базы.</a:t>
            </a:r>
          </a:p>
          <a:p>
            <a:pPr>
              <a:buFontTx/>
              <a:buChar char="-"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Организация предметных кружков.</a:t>
            </a:r>
          </a:p>
          <a:p>
            <a:pPr>
              <a:buFontTx/>
              <a:buChar char="-"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Ресурсное обеспечение.</a:t>
            </a:r>
          </a:p>
          <a:p>
            <a:pPr>
              <a:buFontTx/>
              <a:buChar char="-"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Контроль и анализ деятельности.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4663" y="2667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accent2"/>
                </a:solidFill>
              </a:rPr>
              <a:t>Актуальность.</a:t>
            </a:r>
            <a:endParaRPr lang="ru-RU" u="sng" dirty="0">
              <a:solidFill>
                <a:schemeClr val="accent2"/>
              </a:solidFill>
            </a:endParaRPr>
          </a:p>
        </p:txBody>
      </p:sp>
      <p:sp>
        <p:nvSpPr>
          <p:cNvPr id="1024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0070C0"/>
                </a:solidFill>
              </a:rPr>
              <a:t>В свете Концепции модернизации остро встает вопрос поиска путей повышения социально-экономического потенциала общества. Это возможно в  случае роста интеллектуального уровня людей, которые в дальнейшем станут носителями ведущих идей общественного процесса.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Диагностическое направление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1500188"/>
            <a:ext cx="8229600" cy="450691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mtClean="0"/>
              <a:t>Формирование банка методического обеспечения для выявления одарённых детей.</a:t>
            </a:r>
          </a:p>
          <a:p>
            <a:pPr>
              <a:buFontTx/>
              <a:buChar char="-"/>
            </a:pPr>
            <a:endParaRPr lang="ru-RU" smtClean="0"/>
          </a:p>
          <a:p>
            <a:pPr>
              <a:buFontTx/>
              <a:buChar char="-"/>
            </a:pPr>
            <a:r>
              <a:rPr lang="ru-RU" smtClean="0"/>
              <a:t>Проведение диагностики одарённых детей</a:t>
            </a:r>
          </a:p>
          <a:p>
            <a:pPr>
              <a:buFontTx/>
              <a:buChar char="-"/>
            </a:pPr>
            <a:endParaRPr lang="ru-RU" smtClean="0"/>
          </a:p>
          <a:p>
            <a:pPr>
              <a:buFontTx/>
              <a:buChar char="-"/>
            </a:pPr>
            <a:r>
              <a:rPr lang="ru-RU" smtClean="0"/>
              <a:t>Создание банка данных одарённых детей.</a:t>
            </a:r>
          </a:p>
          <a:p>
            <a:pPr>
              <a:buFontTx/>
              <a:buChar char="-"/>
            </a:pPr>
            <a:endParaRPr lang="ru-RU" smtClean="0"/>
          </a:p>
          <a:p>
            <a:pPr>
              <a:buFontTx/>
              <a:buChar char="-"/>
            </a:pPr>
            <a:r>
              <a:rPr lang="ru-RU" smtClean="0"/>
              <a:t>Создание системы психологического сопровождения одарённых детей.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Кадровое направление.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smtClean="0"/>
              <a:t>Повышение квалификации педагогов (курсы, мастер-класс, МО, создание творческих групп).</a:t>
            </a:r>
          </a:p>
          <a:p>
            <a:r>
              <a:rPr lang="ru-RU" sz="3200" smtClean="0"/>
              <a:t>Мотивация педагогов(оказание методической и финансовой </a:t>
            </a:r>
          </a:p>
          <a:p>
            <a:pPr>
              <a:buFont typeface="Wingdings 3" pitchFamily="18" charset="2"/>
              <a:buNone/>
            </a:pPr>
            <a:r>
              <a:rPr lang="ru-RU" sz="3200" smtClean="0"/>
              <a:t>  помощи педагогам</a:t>
            </a:r>
            <a:r>
              <a:rPr lang="ru-RU" smtClean="0"/>
              <a:t>.)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Развивающее направление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Создание образовательной среды для развития одарённых детей.</a:t>
            </a:r>
          </a:p>
          <a:p>
            <a:pPr>
              <a:buFontTx/>
              <a:buChar char="-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Организация внеклассных занятий по углубленному изучению предметов.</a:t>
            </a:r>
          </a:p>
          <a:p>
            <a:pPr>
              <a:buFontTx/>
              <a:buChar char="-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Создание условий для участия в олимпиадах, интеллектуально-творческих мероприятиях.</a:t>
            </a:r>
          </a:p>
          <a:p>
            <a:pPr>
              <a:buFontTx/>
              <a:buChar char="-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Использование системы информационно – коммуникационных технологий.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Информационное направление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1928813"/>
            <a:ext cx="8229600" cy="4078287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mtClean="0"/>
              <a:t>Привлечение внимания общественности, спонсоров, родителей к проблемам одарённых детей (реклама, создание интернет-сайта, выпуск стенгазет).</a:t>
            </a:r>
          </a:p>
          <a:p>
            <a:pPr>
              <a:buFontTx/>
              <a:buChar char="-"/>
            </a:pPr>
            <a:endParaRPr lang="ru-RU" smtClean="0"/>
          </a:p>
          <a:p>
            <a:pPr>
              <a:buFontTx/>
              <a:buChar char="-"/>
            </a:pPr>
            <a:r>
              <a:rPr lang="ru-RU" smtClean="0"/>
              <a:t> Организация работы библиотеки.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Программа основных мероприятий.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971550" y="1773238"/>
            <a:ext cx="6337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1958975" y="3284538"/>
            <a:ext cx="578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2392363" y="3952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graphicFrame>
        <p:nvGraphicFramePr>
          <p:cNvPr id="33947" name="Group 155"/>
          <p:cNvGraphicFramePr>
            <a:graphicFrameLocks noGrp="1"/>
          </p:cNvGraphicFramePr>
          <p:nvPr/>
        </p:nvGraphicFramePr>
        <p:xfrm>
          <a:off x="0" y="951221"/>
          <a:ext cx="8821768" cy="5794243"/>
        </p:xfrm>
        <a:graphic>
          <a:graphicData uri="http://schemas.openxmlformats.org/drawingml/2006/table">
            <a:tbl>
              <a:tblPr/>
              <a:tblGrid>
                <a:gridCol w="806097"/>
                <a:gridCol w="4943837"/>
                <a:gridCol w="3071834"/>
              </a:tblGrid>
              <a:tr h="397321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Мероприятия по направлениям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Ответственные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54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Диагностика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Психолог, учителя начальных классов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84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Разработка Положения о работе с одарёнными детьми,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Директор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7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Разработка Программы «Одарённые дети в начальных классах»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Зам. директора  по УВР, рук. МО нач кл., психолог.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7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Создание:  банка данных об одарённых детях, информационной  базы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 проблемам одарённости детей.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Зам. директора  по УВР, психолог, учителя.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7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профессиональной квалификации  пед.работников, работающих с одарёнными детьми.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Зам. директора  по УВР.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9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Деятельность методического совета.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Зам. директора  по УВР.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73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Индивидуальная работа со педагогами.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Зам. директора  по УВР.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88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среды общения, самореализации.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Зам. директора  по УВР.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88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Работа с родителями.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Зам. директора  по УВР, психолог, учителя.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802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Привлечение внимания общественности.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Директор, родительский комитет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88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Участие педагогов в конференциях, конкурсах по проблемам одарённости.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Зам. директора  по УВР.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379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базы данных по методическому обеспечению.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Зам. директора  по УВР, рук. МО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Формы работы .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3794" name="Содержимое 1"/>
          <p:cNvSpPr>
            <a:spLocks noGrp="1"/>
          </p:cNvSpPr>
          <p:nvPr>
            <p:ph sz="quarter" idx="1"/>
          </p:nvPr>
        </p:nvSpPr>
        <p:spPr>
          <a:xfrm>
            <a:off x="500063" y="1357313"/>
            <a:ext cx="8643937" cy="4525962"/>
          </a:xfrm>
        </p:spPr>
        <p:txBody>
          <a:bodyPr>
            <a:normAutofit lnSpcReduction="10000"/>
          </a:bodyPr>
          <a:lstStyle/>
          <a:p>
            <a:r>
              <a:rPr lang="ru-RU" sz="2400" smtClean="0"/>
              <a:t>индивидуальный подход на уроках, использование в практике элементов дифференцированного обучения, проведение нестандартных форм уроков;</a:t>
            </a:r>
          </a:p>
          <a:p>
            <a:r>
              <a:rPr lang="ru-RU" sz="2400" smtClean="0"/>
              <a:t>дополнительные занятия с одарёнными детьми по предметам;</a:t>
            </a:r>
          </a:p>
          <a:p>
            <a:r>
              <a:rPr lang="ru-RU" sz="2400" smtClean="0"/>
              <a:t>участие в школьных и районных олимпиадах;</a:t>
            </a:r>
          </a:p>
          <a:p>
            <a:r>
              <a:rPr lang="ru-RU" sz="2400" smtClean="0"/>
              <a:t>проектная деятельность учащихся;</a:t>
            </a:r>
          </a:p>
          <a:p>
            <a:r>
              <a:rPr lang="ru-RU" sz="2400" smtClean="0"/>
              <a:t>посещение предметных и творческих кружков, внеклассных мероприятий;</a:t>
            </a:r>
          </a:p>
          <a:p>
            <a:r>
              <a:rPr lang="ru-RU" sz="2400" smtClean="0"/>
              <a:t>конкурсы, интеллектуальные игры, викторины;</a:t>
            </a:r>
          </a:p>
          <a:p>
            <a:r>
              <a:rPr lang="ru-RU" sz="2400" smtClean="0"/>
              <a:t>создание детских портфолио.</a:t>
            </a:r>
          </a:p>
          <a:p>
            <a:endParaRPr lang="ru-RU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4663" y="2667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Ожидаемые результаты.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18434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8229600" cy="4792662"/>
          </a:xfrm>
        </p:spPr>
        <p:txBody>
          <a:bodyPr>
            <a:normAutofit lnSpcReduction="10000"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Реализация творческого потенциала детей : занятия в кружках, секциях, призовые места в олимпиадах, положительная динамика продвижения учащихся.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Методические результаты: создание банка данных, включающих сведения о детях с различными типами одарённости; разработка и реализация программ поддержки и развития одарённых детей, создание системы взаимодействия с основной школой, родителями учащихся; использование системы диагностик для выявления и отслеживания различных типов одарённости; разработка системы подготовки педагогов для целенаправленной работы с детьми; обобщение и систематизация материалов педагогической практики.</a:t>
            </a:r>
          </a:p>
          <a:p>
            <a:pPr>
              <a:buFont typeface="Wingdings 3" pitchFamily="18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u="sng" smtClean="0">
                <a:solidFill>
                  <a:schemeClr val="accent2"/>
                </a:solidFill>
                <a:effectLst/>
              </a:rPr>
              <a:t>Оценка результативности</a:t>
            </a:r>
            <a:r>
              <a:rPr lang="ru-RU" smtClean="0">
                <a:effectLst/>
              </a:rPr>
              <a:t>.</a:t>
            </a:r>
          </a:p>
        </p:txBody>
      </p:sp>
      <p:graphicFrame>
        <p:nvGraphicFramePr>
          <p:cNvPr id="88106" name="Group 42"/>
          <p:cNvGraphicFramePr>
            <a:graphicFrameLocks noGrp="1"/>
          </p:cNvGraphicFramePr>
          <p:nvPr>
            <p:ph type="tbl" idx="1"/>
          </p:nvPr>
        </p:nvGraphicFramePr>
        <p:xfrm>
          <a:off x="457200" y="1481138"/>
          <a:ext cx="8229600" cy="4885056"/>
        </p:xfrm>
        <a:graphic>
          <a:graphicData uri="http://schemas.openxmlformats.org/drawingml/2006/table">
            <a:tbl>
              <a:tblPr/>
              <a:tblGrid>
                <a:gridCol w="874713"/>
                <a:gridCol w="3311525"/>
                <a:gridCol w="4043362"/>
              </a:tblGrid>
              <a:tr h="1131888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Критерии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Самооценка личности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адекватной положительной самооценки, способность к рефлексии, стремление к познанию и проявлению своих возможностей, мотивационная сфера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Удовлетворённость учащихся, родителей , учителей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жизне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деятельностью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одарённых детей..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Комфортность, защищённость личности одарённого школьника, его отношение к основным сторонам жизнедеятельности в школе, удовлетворённость родителей и учителей.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Конкурентоспособность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одарённых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подготовки детей, участие в олимпиадах, конкурсах ,социальный опыт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u="sng" smtClean="0">
                <a:solidFill>
                  <a:schemeClr val="accent2"/>
                </a:solidFill>
                <a:effectLst/>
              </a:rPr>
              <a:t>Риски и методы их коррекции</a:t>
            </a:r>
          </a:p>
        </p:txBody>
      </p:sp>
      <p:graphicFrame>
        <p:nvGraphicFramePr>
          <p:cNvPr id="90145" name="Group 33"/>
          <p:cNvGraphicFramePr>
            <a:graphicFrameLocks noGrp="1"/>
          </p:cNvGraphicFramePr>
          <p:nvPr>
            <p:ph type="tbl" idx="1"/>
          </p:nvPr>
        </p:nvGraphicFramePr>
        <p:xfrm>
          <a:off x="457200" y="1481138"/>
          <a:ext cx="8229600" cy="505618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13188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Отсутствие материальной базы.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Оснащение материально – технической базы школы ( спонсорская помощь)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Отсутствие подготовленных  педагогов.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Повышение квалификации педагогов( курсы, научно – практические конференции, МО, семинары)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Отсутствие методической базы.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Создание банка данных методической литературы.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Низкая мотивация учащихся к получению дополнительных знаний.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Стимуляция учащихся 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( грамоты, гранты, денежные вознаграждения, призы)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22177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1700" smtClean="0">
                <a:effectLst/>
                <a:latin typeface="Times New Roman" pitchFamily="18" charset="0"/>
              </a:rPr>
              <a:t>«</a:t>
            </a:r>
            <a:r>
              <a:rPr lang="ru-RU" sz="3300" smtClean="0">
                <a:effectLst/>
                <a:latin typeface="Times New Roman" pitchFamily="18" charset="0"/>
              </a:rPr>
              <a:t> </a:t>
            </a:r>
            <a:r>
              <a:rPr lang="ru-RU" sz="1900" smtClean="0">
                <a:effectLst/>
                <a:latin typeface="Times New Roman" pitchFamily="18" charset="0"/>
              </a:rPr>
              <a:t>Если школьник с первого класса подготовлен к тому, что он должен учиться создавать, придумывать, находить оригинальные решения, то формирование личности будет проходить на основе обогащения её интеллектуального профиля…Обучая детей творческому мышлению, мы обогащаем их не только интеллектуально, но и личностно.»</a:t>
            </a:r>
            <a:r>
              <a:rPr lang="ru-RU" sz="1700" smtClean="0">
                <a:effectLst/>
                <a:latin typeface="Times New Roman" pitchFamily="18" charset="0"/>
              </a:rPr>
              <a:t>  </a:t>
            </a:r>
            <a:br>
              <a:rPr lang="ru-RU" sz="1700" smtClean="0">
                <a:effectLst/>
                <a:latin typeface="Times New Roman" pitchFamily="18" charset="0"/>
              </a:rPr>
            </a:br>
            <a:r>
              <a:rPr lang="ru-RU" sz="1700" smtClean="0">
                <a:effectLst/>
                <a:latin typeface="Times New Roman" pitchFamily="18" charset="0"/>
              </a:rPr>
              <a:t>                                                             Р.Дж. Стернберг, Е. Григоренко.</a:t>
            </a:r>
          </a:p>
        </p:txBody>
      </p:sp>
      <p:pic>
        <p:nvPicPr>
          <p:cNvPr id="37891" name="Picture 4" descr="100_0235+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00232" y="2786058"/>
            <a:ext cx="4579951" cy="343496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</a:rPr>
              <a:t> </a:t>
            </a:r>
            <a:r>
              <a:rPr lang="ru-RU" sz="2800" b="1">
                <a:solidFill>
                  <a:schemeClr val="bg1"/>
                </a:solidFill>
              </a:rPr>
              <a:t> Пункты из президентской инициативы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82804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chemeClr val="accent2"/>
                </a:solidFill>
              </a:rPr>
              <a:t> Возможность раскрыть способности, подготовиться к жизни. Обновленное содержание образования. </a:t>
            </a:r>
            <a:br>
              <a:rPr lang="ru-RU" sz="1800" b="1">
                <a:solidFill>
                  <a:schemeClr val="accent2"/>
                </a:solidFill>
              </a:rPr>
            </a:br>
            <a:r>
              <a:rPr lang="ru-RU" sz="1800" b="1">
                <a:solidFill>
                  <a:schemeClr val="accent2"/>
                </a:solidFill>
              </a:rPr>
              <a:t>Новое поколение образовательных </a:t>
            </a:r>
            <a:r>
              <a:rPr lang="ru-RU" sz="1800" b="1">
                <a:solidFill>
                  <a:srgbClr val="CC3300"/>
                </a:solidFill>
              </a:rPr>
              <a:t>стандартов</a:t>
            </a:r>
            <a:r>
              <a:rPr lang="ru-RU" sz="1800">
                <a:solidFill>
                  <a:schemeClr val="accent2"/>
                </a:solidFill>
              </a:rPr>
              <a:t> </a:t>
            </a:r>
            <a:endParaRPr lang="ru-RU" sz="1800" b="1">
              <a:solidFill>
                <a:schemeClr val="accent2"/>
              </a:solidFill>
            </a:endParaRPr>
          </a:p>
          <a:p>
            <a:endParaRPr lang="en-US" sz="1800" b="1">
              <a:solidFill>
                <a:schemeClr val="accent2"/>
              </a:solidFill>
            </a:endParaRPr>
          </a:p>
          <a:p>
            <a:r>
              <a:rPr lang="en-US" sz="1800" b="1">
                <a:solidFill>
                  <a:schemeClr val="accent2"/>
                </a:solidFill>
              </a:rPr>
              <a:t> </a:t>
            </a:r>
            <a:r>
              <a:rPr lang="ru-RU" sz="1800" b="1">
                <a:solidFill>
                  <a:schemeClr val="accent2"/>
                </a:solidFill>
              </a:rPr>
              <a:t>Разветвленная система поиска и поддержки </a:t>
            </a:r>
            <a:r>
              <a:rPr lang="ru-RU" sz="1800" b="1">
                <a:solidFill>
                  <a:srgbClr val="CC3300"/>
                </a:solidFill>
              </a:rPr>
              <a:t>талантливых детей</a:t>
            </a:r>
            <a:r>
              <a:rPr lang="ru-RU" sz="1800" b="1">
                <a:solidFill>
                  <a:schemeClr val="accent2"/>
                </a:solidFill>
              </a:rPr>
              <a:t>, </a:t>
            </a:r>
            <a:br>
              <a:rPr lang="ru-RU" sz="1800" b="1">
                <a:solidFill>
                  <a:schemeClr val="accent2"/>
                </a:solidFill>
              </a:rPr>
            </a:br>
            <a:r>
              <a:rPr lang="ru-RU" sz="1800" b="1">
                <a:solidFill>
                  <a:schemeClr val="accent2"/>
                </a:solidFill>
              </a:rPr>
              <a:t>их сопровождения в течение всего периода становления личности</a:t>
            </a:r>
            <a:r>
              <a:rPr lang="ru-RU" sz="1800">
                <a:solidFill>
                  <a:schemeClr val="accent2"/>
                </a:solidFill>
              </a:rPr>
              <a:t> </a:t>
            </a:r>
            <a:endParaRPr lang="ru-RU" sz="1800" b="1">
              <a:solidFill>
                <a:schemeClr val="accent2"/>
              </a:solidFill>
            </a:endParaRPr>
          </a:p>
          <a:p>
            <a:endParaRPr lang="ru-RU" sz="1800" b="1">
              <a:solidFill>
                <a:schemeClr val="accent2"/>
              </a:solidFill>
            </a:endParaRPr>
          </a:p>
          <a:p>
            <a:r>
              <a:rPr lang="ru-RU" sz="1800" b="1">
                <a:solidFill>
                  <a:schemeClr val="accent2"/>
                </a:solidFill>
              </a:rPr>
              <a:t> К каждому ученику – </a:t>
            </a:r>
            <a:br>
              <a:rPr lang="ru-RU" sz="1800" b="1">
                <a:solidFill>
                  <a:schemeClr val="accent2"/>
                </a:solidFill>
              </a:rPr>
            </a:br>
            <a:r>
              <a:rPr lang="ru-RU" sz="1800" b="1">
                <a:solidFill>
                  <a:schemeClr val="accent2"/>
                </a:solidFill>
              </a:rPr>
              <a:t>индивидуальный подход, </a:t>
            </a:r>
            <a:br>
              <a:rPr lang="ru-RU" sz="1800" b="1">
                <a:solidFill>
                  <a:schemeClr val="accent2"/>
                </a:solidFill>
              </a:rPr>
            </a:br>
            <a:r>
              <a:rPr lang="ru-RU" sz="1800" b="1">
                <a:solidFill>
                  <a:schemeClr val="accent2"/>
                </a:solidFill>
              </a:rPr>
              <a:t>минимизирующий риски для </a:t>
            </a:r>
            <a:br>
              <a:rPr lang="ru-RU" sz="1800" b="1">
                <a:solidFill>
                  <a:schemeClr val="accent2"/>
                </a:solidFill>
              </a:rPr>
            </a:br>
            <a:r>
              <a:rPr lang="ru-RU" sz="1800" b="1">
                <a:solidFill>
                  <a:srgbClr val="CC3300"/>
                </a:solidFill>
              </a:rPr>
              <a:t>здоровья </a:t>
            </a:r>
            <a:r>
              <a:rPr lang="ru-RU" sz="1800" b="1">
                <a:solidFill>
                  <a:schemeClr val="accent2"/>
                </a:solidFill>
              </a:rPr>
              <a:t>в процессе обучения</a:t>
            </a:r>
            <a:r>
              <a:rPr lang="ru-RU" sz="1800">
                <a:solidFill>
                  <a:schemeClr val="accent2"/>
                </a:solidFill>
              </a:rPr>
              <a:t> </a:t>
            </a:r>
            <a:endParaRPr lang="ru-RU" sz="1800" b="1">
              <a:solidFill>
                <a:schemeClr val="accent2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71810"/>
            <a:ext cx="45624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Из материалов  ФГОС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12290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z="2400" smtClean="0">
              <a:solidFill>
                <a:srgbClr val="501212"/>
              </a:solidFill>
              <a:latin typeface="Arial Black" pitchFamily="34" charset="0"/>
            </a:endParaRPr>
          </a:p>
          <a:p>
            <a:r>
              <a:rPr lang="ru-RU" sz="2400" smtClean="0">
                <a:latin typeface="Arial Black" pitchFamily="34" charset="0"/>
              </a:rPr>
              <a:t>Образовательные учреждения предоставляют учащимся возможность широкого выбора спектра занятий, направленных на развитие школьника (экскурсии, кружки, секции, круглые столы, конференции, диспуты, КВНы, олимпиады, школьные научные общества, соревнования, исследования и пр.)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Портрет выпускника начальной            школы.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400" smtClean="0">
                <a:solidFill>
                  <a:srgbClr val="501212"/>
                </a:solidFill>
                <a:latin typeface="Arial Black" pitchFamily="34" charset="0"/>
              </a:rPr>
              <a:t>Любознательный, интересующийся,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400" smtClean="0">
                <a:solidFill>
                  <a:srgbClr val="501212"/>
                </a:solidFill>
                <a:latin typeface="Arial Black" pitchFamily="34" charset="0"/>
              </a:rPr>
              <a:t>активно познающий мир.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smtClean="0">
                <a:solidFill>
                  <a:srgbClr val="501212"/>
                </a:solidFill>
                <a:latin typeface="Arial Black" pitchFamily="34" charset="0"/>
              </a:rPr>
              <a:t>Умеющий учиться, способный к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501212"/>
                </a:solidFill>
                <a:latin typeface="Arial Black" pitchFamily="34" charset="0"/>
              </a:rPr>
              <a:t>организации собственной  деятельности.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smtClean="0">
                <a:solidFill>
                  <a:srgbClr val="501212"/>
                </a:solidFill>
                <a:latin typeface="Arial Black" pitchFamily="34" charset="0"/>
              </a:rPr>
              <a:t>Уважающий и принимающий ценности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501212"/>
                </a:solidFill>
                <a:latin typeface="Arial Black" pitchFamily="34" charset="0"/>
              </a:rPr>
              <a:t>семьи и общества, историю и культуру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501212"/>
                </a:solidFill>
                <a:latin typeface="Arial Black" pitchFamily="34" charset="0"/>
              </a:rPr>
              <a:t>каждого народа.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smtClean="0">
                <a:solidFill>
                  <a:srgbClr val="501212"/>
                </a:solidFill>
                <a:latin typeface="Arial Black" pitchFamily="34" charset="0"/>
              </a:rPr>
              <a:t>Доброжелательный, умеющий слушать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501212"/>
                </a:solidFill>
                <a:latin typeface="Arial Black" pitchFamily="34" charset="0"/>
              </a:rPr>
              <a:t>и слышать партнера, уважающий свое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501212"/>
                </a:solidFill>
                <a:latin typeface="Arial Black" pitchFamily="34" charset="0"/>
              </a:rPr>
              <a:t>и чужое мнение.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smtClean="0">
                <a:solidFill>
                  <a:srgbClr val="501212"/>
                </a:solidFill>
                <a:latin typeface="Arial Black" pitchFamily="34" charset="0"/>
              </a:rPr>
              <a:t>Готовый самостоятельно действовать 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501212"/>
                </a:solidFill>
                <a:latin typeface="Arial Black" pitchFamily="34" charset="0"/>
              </a:rPr>
              <a:t>отвечать за свои поступки.</a:t>
            </a:r>
          </a:p>
          <a:p>
            <a:endParaRPr lang="ru-RU" sz="2400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Противоречия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285750" y="1500188"/>
            <a:ext cx="8572500" cy="4506912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между высокими требованиями государства и образовательным процессом в массовой начальной школе;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между специфичностью  развития одарённых детей и недостатком психолого-педагогических знаний учителей и родителей.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4663" y="2667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accent2"/>
                </a:solidFill>
              </a:rPr>
              <a:t>Проблема:</a:t>
            </a:r>
            <a:endParaRPr lang="ru-RU" u="sng" dirty="0">
              <a:solidFill>
                <a:schemeClr val="accent2"/>
              </a:solidFill>
            </a:endParaRPr>
          </a:p>
        </p:txBody>
      </p:sp>
      <p:sp>
        <p:nvSpPr>
          <p:cNvPr id="10242" name="Содержимое 1"/>
          <p:cNvSpPr>
            <a:spLocks noGrp="1"/>
          </p:cNvSpPr>
          <p:nvPr>
            <p:ph sz="quarter" idx="1"/>
          </p:nvPr>
        </p:nvSpPr>
        <p:spPr>
          <a:xfrm>
            <a:off x="428625" y="142875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4000" smtClean="0">
                <a:solidFill>
                  <a:srgbClr val="00B050"/>
                </a:solidFill>
              </a:rPr>
              <a:t>Отсутствие :</a:t>
            </a:r>
          </a:p>
          <a:p>
            <a:pPr eaLnBrk="1" hangingPunct="1"/>
            <a:r>
              <a:rPr lang="ru-RU" smtClean="0"/>
              <a:t>системы поддержки и   сопровождения одарённых детей в начальной школе;</a:t>
            </a:r>
          </a:p>
          <a:p>
            <a:pPr eaLnBrk="1" hangingPunct="1"/>
            <a:r>
              <a:rPr lang="ru-RU" smtClean="0"/>
              <a:t>программы работы с одарёнными детьми;</a:t>
            </a:r>
          </a:p>
          <a:p>
            <a:pPr eaLnBrk="1" hangingPunct="1"/>
            <a:r>
              <a:rPr lang="ru-RU" smtClean="0"/>
              <a:t>методического сопровождения;</a:t>
            </a:r>
          </a:p>
          <a:p>
            <a:pPr eaLnBrk="1" hangingPunct="1"/>
            <a:r>
              <a:rPr lang="ru-RU" smtClean="0"/>
              <a:t>диагностик</a:t>
            </a:r>
            <a:r>
              <a:rPr lang="ru-RU" smtClean="0">
                <a:latin typeface="Arial" charset="0"/>
              </a:rPr>
              <a:t>и</a:t>
            </a:r>
            <a:r>
              <a:rPr lang="ru-RU" smtClean="0"/>
              <a:t> по выявлению одарённых детей</a:t>
            </a:r>
            <a:r>
              <a:rPr lang="ru-RU" smtClean="0">
                <a:latin typeface="Arial" charset="0"/>
              </a:rPr>
              <a:t>.</a:t>
            </a:r>
          </a:p>
          <a:p>
            <a:pPr eaLnBrk="1" hangingPunct="1"/>
            <a:r>
              <a:rPr lang="ru-RU" smtClean="0">
                <a:latin typeface="Arial" charset="0"/>
              </a:rPr>
              <a:t>н</a:t>
            </a:r>
            <a:r>
              <a:rPr lang="ru-RU" smtClean="0"/>
              <a:t>еготовность учителя работать с одарёнными детьми.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accent2"/>
                </a:solidFill>
              </a:rPr>
              <a:t>Цель:</a:t>
            </a:r>
            <a:endParaRPr lang="ru-RU" b="1" u="sng" dirty="0">
              <a:solidFill>
                <a:schemeClr val="accent2"/>
              </a:solidFill>
            </a:endParaRPr>
          </a:p>
        </p:txBody>
      </p:sp>
      <p:sp>
        <p:nvSpPr>
          <p:cNvPr id="11266" name="Содержимое 1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143932" cy="4873752"/>
          </a:xfrm>
        </p:spPr>
        <p:txBody>
          <a:bodyPr/>
          <a:lstStyle/>
          <a:p>
            <a:pPr eaLnBrk="1" hangingPunct="1">
              <a:buNone/>
            </a:pPr>
            <a:r>
              <a:rPr lang="ru-RU" sz="3600" dirty="0" smtClean="0"/>
              <a:t> </a:t>
            </a:r>
            <a:r>
              <a:rPr lang="en-US" sz="3600" dirty="0" smtClean="0"/>
              <a:t>	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создать модель работы с одарёнными детьми в начальной школе.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 b="12406"/>
          <a:stretch>
            <a:fillRect/>
          </a:stretch>
        </p:blipFill>
        <p:spPr bwMode="auto">
          <a:xfrm>
            <a:off x="1285852" y="3000372"/>
            <a:ext cx="5715000" cy="332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u="sng" dirty="0" smtClean="0">
                <a:solidFill>
                  <a:srgbClr val="00B0F0"/>
                </a:solidFill>
                <a:effectLst/>
              </a:rPr>
              <a:t>Объект исследования.</a:t>
            </a:r>
            <a:endParaRPr lang="ru-RU" u="sng" dirty="0">
              <a:solidFill>
                <a:srgbClr val="00B0F0"/>
              </a:solidFill>
              <a:effectLst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Психолого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– педагогические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условия работы с одарёнными детьми.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 l="11250"/>
          <a:stretch>
            <a:fillRect/>
          </a:stretch>
        </p:blipFill>
        <p:spPr bwMode="auto">
          <a:xfrm>
            <a:off x="4286248" y="3646937"/>
            <a:ext cx="3571860" cy="273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685</TotalTime>
  <Words>1423</Words>
  <Application>Microsoft Office PowerPoint</Application>
  <PresentationFormat>Экран (4:3)</PresentationFormat>
  <Paragraphs>252</Paragraphs>
  <Slides>29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Педагогический проект</vt:lpstr>
      <vt:lpstr>Актуальность.</vt:lpstr>
      <vt:lpstr>Слайд 3</vt:lpstr>
      <vt:lpstr>Из материалов  ФГОС</vt:lpstr>
      <vt:lpstr>Портрет выпускника начальной            школы.</vt:lpstr>
      <vt:lpstr>Противоречия </vt:lpstr>
      <vt:lpstr>Проблема:</vt:lpstr>
      <vt:lpstr>Цель:</vt:lpstr>
      <vt:lpstr>Объект исследования.</vt:lpstr>
      <vt:lpstr>Предмет исследования</vt:lpstr>
      <vt:lpstr>Гипотеза:</vt:lpstr>
      <vt:lpstr>Задачи:</vt:lpstr>
      <vt:lpstr>Методы :</vt:lpstr>
      <vt:lpstr>Сроки реализации:</vt:lpstr>
      <vt:lpstr>Слайд 15</vt:lpstr>
      <vt:lpstr>Третий этап – рефлексивно – обобщающий (1 год)</vt:lpstr>
      <vt:lpstr>Слайд 17</vt:lpstr>
      <vt:lpstr>Модель</vt:lpstr>
      <vt:lpstr>Алгоритм реализации программы</vt:lpstr>
      <vt:lpstr>Диагностическое направление</vt:lpstr>
      <vt:lpstr>Кадровое направление.</vt:lpstr>
      <vt:lpstr>Развивающее направление</vt:lpstr>
      <vt:lpstr>Информационное направление</vt:lpstr>
      <vt:lpstr>Программа основных мероприятий.</vt:lpstr>
      <vt:lpstr>Формы работы .</vt:lpstr>
      <vt:lpstr>Ожидаемые результаты.</vt:lpstr>
      <vt:lpstr>Оценка результативности.</vt:lpstr>
      <vt:lpstr>Риски и методы их коррекции</vt:lpstr>
      <vt:lpstr>« Если школьник с первого класса подготовлен к тому, что он должен учиться создавать, придумывать, находить оригинальные решения, то формирование личности будет проходить на основе обогащения её интеллектуального профиля…Обучая детей творческому мышлению, мы обогащаем их не только интеллектуально, но и личностно.»                                                                Р.Дж. Стернберг, Е. Григоренко.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</dc:title>
  <dc:creator>р</dc:creator>
  <cp:lastModifiedBy>Admin</cp:lastModifiedBy>
  <cp:revision>46</cp:revision>
  <dcterms:created xsi:type="dcterms:W3CDTF">2009-11-17T15:49:38Z</dcterms:created>
  <dcterms:modified xsi:type="dcterms:W3CDTF">2010-01-21T18:09:15Z</dcterms:modified>
</cp:coreProperties>
</file>