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6" r:id="rId4"/>
    <p:sldId id="256" r:id="rId5"/>
    <p:sldId id="257" r:id="rId6"/>
    <p:sldId id="259" r:id="rId7"/>
    <p:sldId id="260" r:id="rId8"/>
    <p:sldId id="261" r:id="rId9"/>
    <p:sldId id="263" r:id="rId10"/>
    <p:sldId id="264" r:id="rId11"/>
    <p:sldId id="267" r:id="rId12"/>
    <p:sldId id="268" r:id="rId13"/>
    <p:sldId id="275" r:id="rId14"/>
    <p:sldId id="269" r:id="rId15"/>
    <p:sldId id="270" r:id="rId16"/>
    <p:sldId id="276" r:id="rId17"/>
    <p:sldId id="271" r:id="rId18"/>
    <p:sldId id="272" r:id="rId19"/>
    <p:sldId id="274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80" autoAdjust="0"/>
  </p:normalViewPr>
  <p:slideViewPr>
    <p:cSldViewPr>
      <p:cViewPr varScale="1">
        <p:scale>
          <a:sx n="67" d="100"/>
          <a:sy n="67" d="100"/>
        </p:scale>
        <p:origin x="-5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BD0529-5E78-428B-8E7C-F51C92B91F8E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5FD721-0417-40FA-9B0F-D63544765304}">
      <dgm:prSet phldrT="[Текст]" phldr="1"/>
      <dgm:spPr/>
      <dgm:t>
        <a:bodyPr/>
        <a:lstStyle/>
        <a:p>
          <a:endParaRPr lang="ru-RU"/>
        </a:p>
      </dgm:t>
    </dgm:pt>
    <dgm:pt modelId="{092C96C5-C1EC-4F83-89A0-37E4A28E661D}" type="parTrans" cxnId="{D3FC6A5E-0FBA-4DFC-8CC6-0ABFB93BE3AF}">
      <dgm:prSet/>
      <dgm:spPr/>
      <dgm:t>
        <a:bodyPr/>
        <a:lstStyle/>
        <a:p>
          <a:endParaRPr lang="ru-RU"/>
        </a:p>
      </dgm:t>
    </dgm:pt>
    <dgm:pt modelId="{60BE7227-4B7F-4A5E-80A8-E7F480A98DB1}" type="sibTrans" cxnId="{D3FC6A5E-0FBA-4DFC-8CC6-0ABFB93BE3AF}">
      <dgm:prSet/>
      <dgm:spPr/>
      <dgm:t>
        <a:bodyPr/>
        <a:lstStyle/>
        <a:p>
          <a:endParaRPr lang="ru-RU"/>
        </a:p>
      </dgm:t>
    </dgm:pt>
    <dgm:pt modelId="{A16B59B9-238A-4B5A-8BAF-0737634F7EFA}">
      <dgm:prSet phldrT="[Текст]" phldr="1"/>
      <dgm:spPr/>
      <dgm:t>
        <a:bodyPr/>
        <a:lstStyle/>
        <a:p>
          <a:endParaRPr lang="ru-RU" dirty="0"/>
        </a:p>
      </dgm:t>
    </dgm:pt>
    <dgm:pt modelId="{0460849D-8492-4D47-95C0-1FECAF43AF60}" type="parTrans" cxnId="{EDDC28CE-6A40-42DE-93A2-488E3DD6D654}">
      <dgm:prSet/>
      <dgm:spPr/>
      <dgm:t>
        <a:bodyPr/>
        <a:lstStyle/>
        <a:p>
          <a:endParaRPr lang="ru-RU"/>
        </a:p>
      </dgm:t>
    </dgm:pt>
    <dgm:pt modelId="{F1394863-97B4-4495-8A8A-6A7CDEE6C5F3}" type="sibTrans" cxnId="{EDDC28CE-6A40-42DE-93A2-488E3DD6D654}">
      <dgm:prSet/>
      <dgm:spPr/>
      <dgm:t>
        <a:bodyPr/>
        <a:lstStyle/>
        <a:p>
          <a:endParaRPr lang="ru-RU"/>
        </a:p>
      </dgm:t>
    </dgm:pt>
    <dgm:pt modelId="{77674776-95CE-43B4-9D1B-823A953FD54D}">
      <dgm:prSet phldrT="[Текст]" phldr="1"/>
      <dgm:spPr/>
      <dgm:t>
        <a:bodyPr/>
        <a:lstStyle/>
        <a:p>
          <a:endParaRPr lang="ru-RU" dirty="0"/>
        </a:p>
      </dgm:t>
    </dgm:pt>
    <dgm:pt modelId="{749B5867-1CE2-41D4-8CBB-831013FEEEA7}" type="parTrans" cxnId="{602EDE39-7CD5-4408-9FC4-6DC0BDCBAC74}">
      <dgm:prSet/>
      <dgm:spPr/>
      <dgm:t>
        <a:bodyPr/>
        <a:lstStyle/>
        <a:p>
          <a:endParaRPr lang="ru-RU"/>
        </a:p>
      </dgm:t>
    </dgm:pt>
    <dgm:pt modelId="{F410FDA4-9524-4BFE-A5DB-5011BE032923}" type="sibTrans" cxnId="{602EDE39-7CD5-4408-9FC4-6DC0BDCBAC74}">
      <dgm:prSet/>
      <dgm:spPr/>
      <dgm:t>
        <a:bodyPr/>
        <a:lstStyle/>
        <a:p>
          <a:endParaRPr lang="ru-RU"/>
        </a:p>
      </dgm:t>
    </dgm:pt>
    <dgm:pt modelId="{9DFF686A-F25B-400E-9709-C75DAF881026}">
      <dgm:prSet/>
      <dgm:spPr/>
      <dgm:t>
        <a:bodyPr/>
        <a:lstStyle/>
        <a:p>
          <a:endParaRPr lang="ru-RU" dirty="0"/>
        </a:p>
      </dgm:t>
    </dgm:pt>
    <dgm:pt modelId="{4DF83AC8-5AF2-467D-BB8B-2E7527F2DE59}" type="parTrans" cxnId="{381B931D-40F1-481E-8BD9-E1A10C8C0604}">
      <dgm:prSet/>
      <dgm:spPr/>
      <dgm:t>
        <a:bodyPr/>
        <a:lstStyle/>
        <a:p>
          <a:endParaRPr lang="ru-RU"/>
        </a:p>
      </dgm:t>
    </dgm:pt>
    <dgm:pt modelId="{653FC904-1286-49A5-8F98-30E986CCEE52}" type="sibTrans" cxnId="{381B931D-40F1-481E-8BD9-E1A10C8C0604}">
      <dgm:prSet/>
      <dgm:spPr/>
      <dgm:t>
        <a:bodyPr/>
        <a:lstStyle/>
        <a:p>
          <a:endParaRPr lang="ru-RU"/>
        </a:p>
      </dgm:t>
    </dgm:pt>
    <dgm:pt modelId="{A0862A7F-C53F-4953-AD5B-E1AEA8C1197E}" type="pres">
      <dgm:prSet presAssocID="{79BD0529-5E78-428B-8E7C-F51C92B91F8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0ED8C4-3DF8-4073-81F6-76C2A3C14A6F}" type="pres">
      <dgm:prSet presAssocID="{79BD0529-5E78-428B-8E7C-F51C92B91F8E}" presName="bkgdShp" presStyleLbl="alignAccFollowNode1" presStyleIdx="0" presStyleCnt="1" custLinFactNeighborX="726" custLinFactNeighborY="-14620"/>
      <dgm:spPr/>
    </dgm:pt>
    <dgm:pt modelId="{BF7F5D44-165B-4425-A678-3485613A6C38}" type="pres">
      <dgm:prSet presAssocID="{79BD0529-5E78-428B-8E7C-F51C92B91F8E}" presName="linComp" presStyleCnt="0"/>
      <dgm:spPr/>
    </dgm:pt>
    <dgm:pt modelId="{F89CCDD2-DEB7-4780-AEB8-BF92309C5C79}" type="pres">
      <dgm:prSet presAssocID="{475FD721-0417-40FA-9B0F-D63544765304}" presName="compNode" presStyleCnt="0"/>
      <dgm:spPr/>
    </dgm:pt>
    <dgm:pt modelId="{D5684D6A-DD03-4611-A746-F8B9EF9EC9B1}" type="pres">
      <dgm:prSet presAssocID="{475FD721-0417-40FA-9B0F-D6354476530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2D7C9-6EBE-40AA-86AB-D8683E06DF35}" type="pres">
      <dgm:prSet presAssocID="{475FD721-0417-40FA-9B0F-D63544765304}" presName="invisiNode" presStyleLbl="node1" presStyleIdx="0" presStyleCnt="4"/>
      <dgm:spPr/>
    </dgm:pt>
    <dgm:pt modelId="{A3BE70F6-FC61-47AF-ABA7-7A182B7837B1}" type="pres">
      <dgm:prSet presAssocID="{475FD721-0417-40FA-9B0F-D63544765304}" presName="imagNode" presStyleLbl="fgImgPlace1" presStyleIdx="0" presStyleCnt="4"/>
      <dgm:spPr/>
    </dgm:pt>
    <dgm:pt modelId="{598198F8-1116-49E2-AFF2-6385CDE936DF}" type="pres">
      <dgm:prSet presAssocID="{60BE7227-4B7F-4A5E-80A8-E7F480A98DB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49D193C-99E0-4583-AFEE-36EDF023498A}" type="pres">
      <dgm:prSet presAssocID="{A16B59B9-238A-4B5A-8BAF-0737634F7EFA}" presName="compNode" presStyleCnt="0"/>
      <dgm:spPr/>
    </dgm:pt>
    <dgm:pt modelId="{F2AE59E6-2F0A-4136-ABF6-8F00FF9E6428}" type="pres">
      <dgm:prSet presAssocID="{A16B59B9-238A-4B5A-8BAF-0737634F7EF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65DB4C-B7BA-41C7-861D-779C564D182B}" type="pres">
      <dgm:prSet presAssocID="{A16B59B9-238A-4B5A-8BAF-0737634F7EFA}" presName="invisiNode" presStyleLbl="node1" presStyleIdx="1" presStyleCnt="4"/>
      <dgm:spPr/>
    </dgm:pt>
    <dgm:pt modelId="{2819E723-512C-4E6D-B7E6-2088ACACF538}" type="pres">
      <dgm:prSet presAssocID="{A16B59B9-238A-4B5A-8BAF-0737634F7EFA}" presName="imagNode" presStyleLbl="fgImgPlace1" presStyleIdx="1" presStyleCnt="4"/>
      <dgm:spPr/>
    </dgm:pt>
    <dgm:pt modelId="{435A64BC-CB28-4C13-B794-42492DF29979}" type="pres">
      <dgm:prSet presAssocID="{F1394863-97B4-4495-8A8A-6A7CDEE6C5F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B227156-2670-4C3E-BF9F-309A71C8F5B5}" type="pres">
      <dgm:prSet presAssocID="{77674776-95CE-43B4-9D1B-823A953FD54D}" presName="compNode" presStyleCnt="0"/>
      <dgm:spPr/>
    </dgm:pt>
    <dgm:pt modelId="{1E99DB0F-0B78-40A0-9523-6FE2C1055F6E}" type="pres">
      <dgm:prSet presAssocID="{77674776-95CE-43B4-9D1B-823A953FD54D}" presName="node" presStyleLbl="node1" presStyleIdx="2" presStyleCnt="4" custLinFactNeighborX="1038" custLinFactNeighborY="-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CD1D5-2CCA-4FE3-88DA-FF850051205E}" type="pres">
      <dgm:prSet presAssocID="{77674776-95CE-43B4-9D1B-823A953FD54D}" presName="invisiNode" presStyleLbl="node1" presStyleIdx="2" presStyleCnt="4"/>
      <dgm:spPr/>
    </dgm:pt>
    <dgm:pt modelId="{238A4181-873E-4528-8B14-97DCB78E583B}" type="pres">
      <dgm:prSet presAssocID="{77674776-95CE-43B4-9D1B-823A953FD54D}" presName="imagNode" presStyleLbl="fgImgPlace1" presStyleIdx="2" presStyleCnt="4"/>
      <dgm:spPr/>
      <dgm:t>
        <a:bodyPr/>
        <a:lstStyle/>
        <a:p>
          <a:endParaRPr lang="ru-RU"/>
        </a:p>
      </dgm:t>
    </dgm:pt>
    <dgm:pt modelId="{B20E4715-ED66-42E7-8A3A-1946ECC553C8}" type="pres">
      <dgm:prSet presAssocID="{F410FDA4-9524-4BFE-A5DB-5011BE03292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D9E263F-9AAD-4F4C-ADCC-7879C530D70D}" type="pres">
      <dgm:prSet presAssocID="{9DFF686A-F25B-400E-9709-C75DAF881026}" presName="compNode" presStyleCnt="0"/>
      <dgm:spPr/>
    </dgm:pt>
    <dgm:pt modelId="{CF96EDE3-3D38-4944-AB11-4FD6CC22D1BA}" type="pres">
      <dgm:prSet presAssocID="{9DFF686A-F25B-400E-9709-C75DAF881026}" presName="node" presStyleLbl="node1" presStyleIdx="3" presStyleCnt="4">
        <dgm:presLayoutVars>
          <dgm:bulletEnabled val="1"/>
        </dgm:presLayoutVars>
      </dgm:prSet>
      <dgm:spPr/>
    </dgm:pt>
    <dgm:pt modelId="{6D85FA28-4715-4032-8D6C-4C564358CEDE}" type="pres">
      <dgm:prSet presAssocID="{9DFF686A-F25B-400E-9709-C75DAF881026}" presName="invisiNode" presStyleLbl="node1" presStyleIdx="3" presStyleCnt="4"/>
      <dgm:spPr/>
    </dgm:pt>
    <dgm:pt modelId="{EC00CC5C-5DFC-4ADC-ADB7-092F0910D09A}" type="pres">
      <dgm:prSet presAssocID="{9DFF686A-F25B-400E-9709-C75DAF881026}" presName="imagNode" presStyleLbl="fgImgPlace1" presStyleIdx="3" presStyleCnt="4"/>
      <dgm:spPr/>
    </dgm:pt>
  </dgm:ptLst>
  <dgm:cxnLst>
    <dgm:cxn modelId="{77199262-D154-4260-A0D7-E0AC2EC99F8B}" type="presOf" srcId="{A16B59B9-238A-4B5A-8BAF-0737634F7EFA}" destId="{F2AE59E6-2F0A-4136-ABF6-8F00FF9E6428}" srcOrd="0" destOrd="0" presId="urn:microsoft.com/office/officeart/2005/8/layout/pList2"/>
    <dgm:cxn modelId="{63DD3E17-07DB-4804-97DD-9A72AFB2DBD7}" type="presOf" srcId="{9DFF686A-F25B-400E-9709-C75DAF881026}" destId="{CF96EDE3-3D38-4944-AB11-4FD6CC22D1BA}" srcOrd="0" destOrd="0" presId="urn:microsoft.com/office/officeart/2005/8/layout/pList2"/>
    <dgm:cxn modelId="{515CE9FB-2CF6-43D0-81FE-1387E92DAF02}" type="presOf" srcId="{77674776-95CE-43B4-9D1B-823A953FD54D}" destId="{1E99DB0F-0B78-40A0-9523-6FE2C1055F6E}" srcOrd="0" destOrd="0" presId="urn:microsoft.com/office/officeart/2005/8/layout/pList2"/>
    <dgm:cxn modelId="{D3FC6A5E-0FBA-4DFC-8CC6-0ABFB93BE3AF}" srcId="{79BD0529-5E78-428B-8E7C-F51C92B91F8E}" destId="{475FD721-0417-40FA-9B0F-D63544765304}" srcOrd="0" destOrd="0" parTransId="{092C96C5-C1EC-4F83-89A0-37E4A28E661D}" sibTransId="{60BE7227-4B7F-4A5E-80A8-E7F480A98DB1}"/>
    <dgm:cxn modelId="{603C9A77-7D1B-46C7-9479-4B9014B7A6FA}" type="presOf" srcId="{F1394863-97B4-4495-8A8A-6A7CDEE6C5F3}" destId="{435A64BC-CB28-4C13-B794-42492DF29979}" srcOrd="0" destOrd="0" presId="urn:microsoft.com/office/officeart/2005/8/layout/pList2"/>
    <dgm:cxn modelId="{996DC63B-AF19-4213-AD18-F5A7F686F585}" type="presOf" srcId="{F410FDA4-9524-4BFE-A5DB-5011BE032923}" destId="{B20E4715-ED66-42E7-8A3A-1946ECC553C8}" srcOrd="0" destOrd="0" presId="urn:microsoft.com/office/officeart/2005/8/layout/pList2"/>
    <dgm:cxn modelId="{381B931D-40F1-481E-8BD9-E1A10C8C0604}" srcId="{79BD0529-5E78-428B-8E7C-F51C92B91F8E}" destId="{9DFF686A-F25B-400E-9709-C75DAF881026}" srcOrd="3" destOrd="0" parTransId="{4DF83AC8-5AF2-467D-BB8B-2E7527F2DE59}" sibTransId="{653FC904-1286-49A5-8F98-30E986CCEE52}"/>
    <dgm:cxn modelId="{DD784C22-D116-40A8-B5E8-85D7F4A2ED5E}" type="presOf" srcId="{79BD0529-5E78-428B-8E7C-F51C92B91F8E}" destId="{A0862A7F-C53F-4953-AD5B-E1AEA8C1197E}" srcOrd="0" destOrd="0" presId="urn:microsoft.com/office/officeart/2005/8/layout/pList2"/>
    <dgm:cxn modelId="{602EDE39-7CD5-4408-9FC4-6DC0BDCBAC74}" srcId="{79BD0529-5E78-428B-8E7C-F51C92B91F8E}" destId="{77674776-95CE-43B4-9D1B-823A953FD54D}" srcOrd="2" destOrd="0" parTransId="{749B5867-1CE2-41D4-8CBB-831013FEEEA7}" sibTransId="{F410FDA4-9524-4BFE-A5DB-5011BE032923}"/>
    <dgm:cxn modelId="{3EB2106F-75B4-469E-AD40-B740EBB7A02A}" type="presOf" srcId="{60BE7227-4B7F-4A5E-80A8-E7F480A98DB1}" destId="{598198F8-1116-49E2-AFF2-6385CDE936DF}" srcOrd="0" destOrd="0" presId="urn:microsoft.com/office/officeart/2005/8/layout/pList2"/>
    <dgm:cxn modelId="{0FD59141-195A-4536-A28F-D0A109504A47}" type="presOf" srcId="{475FD721-0417-40FA-9B0F-D63544765304}" destId="{D5684D6A-DD03-4611-A746-F8B9EF9EC9B1}" srcOrd="0" destOrd="0" presId="urn:microsoft.com/office/officeart/2005/8/layout/pList2"/>
    <dgm:cxn modelId="{EDDC28CE-6A40-42DE-93A2-488E3DD6D654}" srcId="{79BD0529-5E78-428B-8E7C-F51C92B91F8E}" destId="{A16B59B9-238A-4B5A-8BAF-0737634F7EFA}" srcOrd="1" destOrd="0" parTransId="{0460849D-8492-4D47-95C0-1FECAF43AF60}" sibTransId="{F1394863-97B4-4495-8A8A-6A7CDEE6C5F3}"/>
    <dgm:cxn modelId="{BF8B4051-796D-44AE-A4B8-E9EB58CF9B12}" type="presParOf" srcId="{A0862A7F-C53F-4953-AD5B-E1AEA8C1197E}" destId="{520ED8C4-3DF8-4073-81F6-76C2A3C14A6F}" srcOrd="0" destOrd="0" presId="urn:microsoft.com/office/officeart/2005/8/layout/pList2"/>
    <dgm:cxn modelId="{B38DA89D-A812-4322-BD8D-DB2B155A5BF3}" type="presParOf" srcId="{A0862A7F-C53F-4953-AD5B-E1AEA8C1197E}" destId="{BF7F5D44-165B-4425-A678-3485613A6C38}" srcOrd="1" destOrd="0" presId="urn:microsoft.com/office/officeart/2005/8/layout/pList2"/>
    <dgm:cxn modelId="{77312F95-C9FA-484B-B2E5-77430B4F461B}" type="presParOf" srcId="{BF7F5D44-165B-4425-A678-3485613A6C38}" destId="{F89CCDD2-DEB7-4780-AEB8-BF92309C5C79}" srcOrd="0" destOrd="0" presId="urn:microsoft.com/office/officeart/2005/8/layout/pList2"/>
    <dgm:cxn modelId="{CB2F3F26-1B74-48C7-9998-1DAC0428ADD8}" type="presParOf" srcId="{F89CCDD2-DEB7-4780-AEB8-BF92309C5C79}" destId="{D5684D6A-DD03-4611-A746-F8B9EF9EC9B1}" srcOrd="0" destOrd="0" presId="urn:microsoft.com/office/officeart/2005/8/layout/pList2"/>
    <dgm:cxn modelId="{EB1B9938-9126-4D45-8971-D676114A26C6}" type="presParOf" srcId="{F89CCDD2-DEB7-4780-AEB8-BF92309C5C79}" destId="{D402D7C9-6EBE-40AA-86AB-D8683E06DF35}" srcOrd="1" destOrd="0" presId="urn:microsoft.com/office/officeart/2005/8/layout/pList2"/>
    <dgm:cxn modelId="{79E3F290-E184-45DC-8023-5D8D3D459F4A}" type="presParOf" srcId="{F89CCDD2-DEB7-4780-AEB8-BF92309C5C79}" destId="{A3BE70F6-FC61-47AF-ABA7-7A182B7837B1}" srcOrd="2" destOrd="0" presId="urn:microsoft.com/office/officeart/2005/8/layout/pList2"/>
    <dgm:cxn modelId="{C3E5C5DD-AE16-4B45-B07F-FF6749263BBF}" type="presParOf" srcId="{BF7F5D44-165B-4425-A678-3485613A6C38}" destId="{598198F8-1116-49E2-AFF2-6385CDE936DF}" srcOrd="1" destOrd="0" presId="urn:microsoft.com/office/officeart/2005/8/layout/pList2"/>
    <dgm:cxn modelId="{2AF6B38E-A437-467F-954D-E8CCC681D0E0}" type="presParOf" srcId="{BF7F5D44-165B-4425-A678-3485613A6C38}" destId="{549D193C-99E0-4583-AFEE-36EDF023498A}" srcOrd="2" destOrd="0" presId="urn:microsoft.com/office/officeart/2005/8/layout/pList2"/>
    <dgm:cxn modelId="{74DBAAF2-D888-4FE6-9836-0B41D0E77721}" type="presParOf" srcId="{549D193C-99E0-4583-AFEE-36EDF023498A}" destId="{F2AE59E6-2F0A-4136-ABF6-8F00FF9E6428}" srcOrd="0" destOrd="0" presId="urn:microsoft.com/office/officeart/2005/8/layout/pList2"/>
    <dgm:cxn modelId="{1176B86B-A7AE-447A-A93D-63B458F7640B}" type="presParOf" srcId="{549D193C-99E0-4583-AFEE-36EDF023498A}" destId="{3A65DB4C-B7BA-41C7-861D-779C564D182B}" srcOrd="1" destOrd="0" presId="urn:microsoft.com/office/officeart/2005/8/layout/pList2"/>
    <dgm:cxn modelId="{747BC8D7-48D6-4711-9C58-816D02B61FEE}" type="presParOf" srcId="{549D193C-99E0-4583-AFEE-36EDF023498A}" destId="{2819E723-512C-4E6D-B7E6-2088ACACF538}" srcOrd="2" destOrd="0" presId="urn:microsoft.com/office/officeart/2005/8/layout/pList2"/>
    <dgm:cxn modelId="{F2E330A5-E27E-4968-A488-2DA0B081C4BB}" type="presParOf" srcId="{BF7F5D44-165B-4425-A678-3485613A6C38}" destId="{435A64BC-CB28-4C13-B794-42492DF29979}" srcOrd="3" destOrd="0" presId="urn:microsoft.com/office/officeart/2005/8/layout/pList2"/>
    <dgm:cxn modelId="{2066E347-7F63-415B-AFA4-B8778518E6D1}" type="presParOf" srcId="{BF7F5D44-165B-4425-A678-3485613A6C38}" destId="{CB227156-2670-4C3E-BF9F-309A71C8F5B5}" srcOrd="4" destOrd="0" presId="urn:microsoft.com/office/officeart/2005/8/layout/pList2"/>
    <dgm:cxn modelId="{E99DEF26-9330-4E66-B6C8-CC6FCF554677}" type="presParOf" srcId="{CB227156-2670-4C3E-BF9F-309A71C8F5B5}" destId="{1E99DB0F-0B78-40A0-9523-6FE2C1055F6E}" srcOrd="0" destOrd="0" presId="urn:microsoft.com/office/officeart/2005/8/layout/pList2"/>
    <dgm:cxn modelId="{A09396DD-30DE-4B8A-AE73-19B57AAED372}" type="presParOf" srcId="{CB227156-2670-4C3E-BF9F-309A71C8F5B5}" destId="{EB1CD1D5-2CCA-4FE3-88DA-FF850051205E}" srcOrd="1" destOrd="0" presId="urn:microsoft.com/office/officeart/2005/8/layout/pList2"/>
    <dgm:cxn modelId="{9801A696-3CFF-4023-A9B6-1A14306998DB}" type="presParOf" srcId="{CB227156-2670-4C3E-BF9F-309A71C8F5B5}" destId="{238A4181-873E-4528-8B14-97DCB78E583B}" srcOrd="2" destOrd="0" presId="urn:microsoft.com/office/officeart/2005/8/layout/pList2"/>
    <dgm:cxn modelId="{76BB77D4-B375-4E78-AD19-1CEBB1392B56}" type="presParOf" srcId="{BF7F5D44-165B-4425-A678-3485613A6C38}" destId="{B20E4715-ED66-42E7-8A3A-1946ECC553C8}" srcOrd="5" destOrd="0" presId="urn:microsoft.com/office/officeart/2005/8/layout/pList2"/>
    <dgm:cxn modelId="{3D8E4F0F-589B-4C59-B04F-52DDE9ABCAC7}" type="presParOf" srcId="{BF7F5D44-165B-4425-A678-3485613A6C38}" destId="{5D9E263F-9AAD-4F4C-ADCC-7879C530D70D}" srcOrd="6" destOrd="0" presId="urn:microsoft.com/office/officeart/2005/8/layout/pList2"/>
    <dgm:cxn modelId="{543F7CE8-82FE-45EC-9CDC-5AC14D89AD37}" type="presParOf" srcId="{5D9E263F-9AAD-4F4C-ADCC-7879C530D70D}" destId="{CF96EDE3-3D38-4944-AB11-4FD6CC22D1BA}" srcOrd="0" destOrd="0" presId="urn:microsoft.com/office/officeart/2005/8/layout/pList2"/>
    <dgm:cxn modelId="{938B0B0E-151C-4EC9-9BC4-DEFF204A0B90}" type="presParOf" srcId="{5D9E263F-9AAD-4F4C-ADCC-7879C530D70D}" destId="{6D85FA28-4715-4032-8D6C-4C564358CEDE}" srcOrd="1" destOrd="0" presId="urn:microsoft.com/office/officeart/2005/8/layout/pList2"/>
    <dgm:cxn modelId="{390BEDD0-2ED0-403C-886C-A96161BC6977}" type="presParOf" srcId="{5D9E263F-9AAD-4F4C-ADCC-7879C530D70D}" destId="{EC00CC5C-5DFC-4ADC-ADB7-092F0910D09A}" srcOrd="2" destOrd="0" presId="urn:microsoft.com/office/officeart/2005/8/layout/p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4143380"/>
            <a:ext cx="5400684" cy="221457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Урок разработала  Макеева Марина Петровна, учитель русского языка и литературы высшей квалификационной категории  МОУ « </a:t>
            </a:r>
            <a:r>
              <a:rPr lang="ru-RU" sz="2000" b="1" dirty="0" err="1" smtClean="0">
                <a:solidFill>
                  <a:srgbClr val="002060"/>
                </a:solidFill>
              </a:rPr>
              <a:t>Нурлатская</a:t>
            </a:r>
            <a:r>
              <a:rPr lang="ru-RU" sz="2000" b="1" dirty="0" smtClean="0">
                <a:solidFill>
                  <a:srgbClr val="002060"/>
                </a:solidFill>
              </a:rPr>
              <a:t> средняя общеобразовательная школа №9» г.Нурлат Республики Татарстан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3"/>
            <a:ext cx="8229600" cy="3071834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ПРИМЕНЕНИЕ ТЕХНОЛОГИИ ПРОЕКТНОГО ОБУЧЕНИЯ НА УРОКЕ РУССКОГО ЯЗЫКА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В 7 КЛАССЕ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Повторение и систематизация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знаний по теме "Причастие".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19457" name="Picture 1" descr="D:\Documents and Settings\Учитель\Рабочий стол\Мои рисунки\школа\bells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14686"/>
            <a:ext cx="3857620" cy="342902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7972452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Documents and Settings\Учитель\Рабочий стол\Мои рисунки\clock7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0"/>
            <a:ext cx="2092078" cy="1428736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0" name="TextBox 9"/>
          <p:cNvSpPr txBox="1"/>
          <p:nvPr/>
        </p:nvSpPr>
        <p:spPr>
          <a:xfrm>
            <a:off x="928662" y="1428736"/>
            <a:ext cx="12144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Где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err="1" smtClean="0">
                <a:solidFill>
                  <a:schemeClr val="tx1">
                    <a:lumMod val="50000"/>
                  </a:schemeClr>
                </a:solidFill>
              </a:rPr>
              <a:t>н</a:t>
            </a:r>
            <a:r>
              <a:rPr lang="ru-RU" sz="2800" b="1" dirty="0" smtClean="0">
                <a:solidFill>
                  <a:srgbClr val="FF0000"/>
                </a:solidFill>
              </a:rPr>
              <a:t>?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488" y="1428736"/>
            <a:ext cx="12858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Где </a:t>
            </a:r>
            <a:r>
              <a:rPr lang="ru-RU" sz="2800" b="1" dirty="0" err="1" smtClean="0">
                <a:solidFill>
                  <a:schemeClr val="tx1">
                    <a:lumMod val="50000"/>
                  </a:schemeClr>
                </a:solidFill>
              </a:rPr>
              <a:t>нн</a:t>
            </a:r>
            <a:r>
              <a:rPr lang="ru-RU" sz="2800" b="1" dirty="0" smtClean="0">
                <a:solidFill>
                  <a:srgbClr val="FF0000"/>
                </a:solidFill>
              </a:rPr>
              <a:t>?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9190" y="1357298"/>
            <a:ext cx="1143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Не</a:t>
            </a:r>
            <a:r>
              <a:rPr lang="ru-RU" sz="2800" b="1" dirty="0" smtClean="0">
                <a:solidFill>
                  <a:srgbClr val="FF0000"/>
                </a:solidFill>
              </a:rPr>
              <a:t>- слитно?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00826" y="1357298"/>
            <a:ext cx="18573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tx1">
                    <a:lumMod val="50000"/>
                  </a:schemeClr>
                </a:solidFill>
              </a:rPr>
              <a:t>Не</a:t>
            </a:r>
            <a:r>
              <a:rPr lang="ru-RU" sz="2800" b="1" dirty="0" err="1" smtClean="0">
                <a:solidFill>
                  <a:srgbClr val="FF0000"/>
                </a:solidFill>
              </a:rPr>
              <a:t>-раздельно</a:t>
            </a:r>
            <a:r>
              <a:rPr lang="ru-RU" sz="2800" b="1" dirty="0" smtClean="0">
                <a:solidFill>
                  <a:srgbClr val="FF0000"/>
                </a:solidFill>
              </a:rPr>
              <a:t>?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42910" y="3357562"/>
            <a:ext cx="178595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1Собран(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ый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урожай.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2.Кошен(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ый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по росе.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3.Мочён(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яблоко.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4Поляна освещен(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ая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643174" y="3429000"/>
            <a:ext cx="178595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1.Ломан(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ые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прутья.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2.Книга прочитан(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3Просеян(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ая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мука.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4.Вязан(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ая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кофта.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72000" y="3357562"/>
            <a:ext cx="171451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1.(Не)улетающие синицы.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2.(Не)улетающие осенью птицы.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3.Деревья (не)посажены.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4.Никем(не) замеченные следы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500826" y="3429000"/>
            <a:ext cx="17859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1.(Не)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доумевающий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взгляд.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2. (Не)кошеная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садовником трава.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3.(не)кипячёная вода.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4.(Не)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навидящий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ложь.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Documents and Settings\Учитель\Рабочий стол\Мои рисунки\clock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2928958" cy="200026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74638"/>
            <a:ext cx="6257940" cy="2439982"/>
          </a:xfrm>
        </p:spPr>
        <p:txBody>
          <a:bodyPr>
            <a:no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</a:rPr>
              <a:t>Задание 3.</a:t>
            </a:r>
            <a:r>
              <a:rPr lang="ru-RU" sz="1400" b="1" dirty="0" smtClean="0">
                <a:solidFill>
                  <a:srgbClr val="FF0000"/>
                </a:solidFill>
              </a:rPr>
              <a:t/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> </a:t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>Озаглавьте статью, вставьте пропущен­ные буквы, раскройте скобки, расставьте недостающие знаки препинания, допиши­те несколько предложений, ответив на вопросы: Какие вы знаете весенние цветы? (нарциссы, ландыши, анютины глазки) Какие цветы издают аромат? Какие цветы вы любите больше всего? Почему? К какому стилю относится данный текст? Назовите</a:t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>тип речи.</a:t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>Какие изобразительные средства представлены в данном отрывке?</a:t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>Поместите фотографию или рисунок.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endParaRPr lang="ru-RU" sz="1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786214"/>
          </a:xfrm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0070C0"/>
                </a:solidFill>
              </a:rPr>
              <a:t>Знаете ли вы цветы </a:t>
            </a:r>
            <a:r>
              <a:rPr lang="ru-RU" b="1" dirty="0" err="1" smtClean="0">
                <a:solidFill>
                  <a:srgbClr val="0070C0"/>
                </a:solidFill>
              </a:rPr>
              <a:t>появляюшиеся</a:t>
            </a:r>
            <a:r>
              <a:rPr lang="ru-RU" b="1" dirty="0" smtClean="0">
                <a:solidFill>
                  <a:srgbClr val="0070C0"/>
                </a:solidFill>
              </a:rPr>
              <a:t> в лесу ран(</a:t>
            </a:r>
            <a:r>
              <a:rPr lang="ru-RU" b="1" dirty="0" err="1" smtClean="0">
                <a:solidFill>
                  <a:srgbClr val="0070C0"/>
                </a:solidFill>
              </a:rPr>
              <a:t>нн</a:t>
            </a:r>
            <a:r>
              <a:rPr lang="ru-RU" b="1" dirty="0" smtClean="0">
                <a:solidFill>
                  <a:srgbClr val="0070C0"/>
                </a:solidFill>
              </a:rPr>
              <a:t>)ей весной? Вот на открытой п…</a:t>
            </a:r>
            <a:r>
              <a:rPr lang="ru-RU" b="1" dirty="0" err="1" smtClean="0">
                <a:solidFill>
                  <a:srgbClr val="0070C0"/>
                </a:solidFill>
              </a:rPr>
              <a:t>лянке</a:t>
            </a:r>
            <a:r>
              <a:rPr lang="ru-RU" b="1" dirty="0" smtClean="0">
                <a:solidFill>
                  <a:srgbClr val="0070C0"/>
                </a:solidFill>
              </a:rPr>
              <a:t> цветёт </a:t>
            </a:r>
            <a:r>
              <a:rPr lang="ru-RU" b="1" dirty="0" err="1" smtClean="0">
                <a:solidFill>
                  <a:srgbClr val="0070C0"/>
                </a:solidFill>
              </a:rPr>
              <a:t>гусин</a:t>
            </a:r>
            <a:r>
              <a:rPr lang="ru-RU" b="1" dirty="0" smtClean="0">
                <a:solidFill>
                  <a:srgbClr val="0070C0"/>
                </a:solidFill>
              </a:rPr>
              <a:t>(</a:t>
            </a:r>
            <a:r>
              <a:rPr lang="ru-RU" b="1" dirty="0" err="1" smtClean="0">
                <a:solidFill>
                  <a:srgbClr val="0070C0"/>
                </a:solidFill>
              </a:rPr>
              <a:t>нн</a:t>
            </a:r>
            <a:r>
              <a:rPr lang="ru-RU" b="1" dirty="0" smtClean="0">
                <a:solidFill>
                  <a:srgbClr val="0070C0"/>
                </a:solidFill>
              </a:rPr>
              <a:t>)</a:t>
            </a:r>
            <a:r>
              <a:rPr lang="ru-RU" b="1" dirty="0" err="1" smtClean="0">
                <a:solidFill>
                  <a:srgbClr val="0070C0"/>
                </a:solidFill>
              </a:rPr>
              <a:t>ый</a:t>
            </a:r>
            <a:r>
              <a:rPr lang="ru-RU" b="1" dirty="0" smtClean="0">
                <a:solidFill>
                  <a:srgbClr val="0070C0"/>
                </a:solidFill>
              </a:rPr>
              <a:t> лук. Хорошо видны среди кустарников нежно-лиловые цветы- хохлатки.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Возле ручья р…</a:t>
            </a:r>
            <a:r>
              <a:rPr lang="ru-RU" b="1" dirty="0" err="1" smtClean="0">
                <a:solidFill>
                  <a:srgbClr val="0070C0"/>
                </a:solidFill>
              </a:rPr>
              <a:t>стёт</a:t>
            </a:r>
            <a:r>
              <a:rPr lang="ru-RU" b="1" dirty="0" smtClean="0">
                <a:solidFill>
                  <a:srgbClr val="0070C0"/>
                </a:solidFill>
              </a:rPr>
              <a:t> никем (не)</a:t>
            </a:r>
            <a:r>
              <a:rPr lang="ru-RU" b="1" dirty="0" err="1" smtClean="0">
                <a:solidFill>
                  <a:srgbClr val="0070C0"/>
                </a:solidFill>
              </a:rPr>
              <a:t>замеч</a:t>
            </a:r>
            <a:r>
              <a:rPr lang="ru-RU" b="1" dirty="0" smtClean="0">
                <a:solidFill>
                  <a:srgbClr val="0070C0"/>
                </a:solidFill>
              </a:rPr>
              <a:t>…</a:t>
            </a:r>
            <a:r>
              <a:rPr lang="ru-RU" b="1" dirty="0" err="1" smtClean="0">
                <a:solidFill>
                  <a:srgbClr val="0070C0"/>
                </a:solidFill>
              </a:rPr>
              <a:t>нная</a:t>
            </a:r>
            <a:r>
              <a:rPr lang="ru-RU" b="1" dirty="0" smtClean="0">
                <a:solidFill>
                  <a:srgbClr val="0070C0"/>
                </a:solidFill>
              </a:rPr>
              <a:t> целая семья ж…</a:t>
            </a:r>
            <a:r>
              <a:rPr lang="ru-RU" b="1" dirty="0" err="1" smtClean="0">
                <a:solidFill>
                  <a:srgbClr val="0070C0"/>
                </a:solidFill>
              </a:rPr>
              <a:t>лтых</a:t>
            </a:r>
            <a:r>
              <a:rPr lang="ru-RU" b="1" dirty="0" smtClean="0">
                <a:solidFill>
                  <a:srgbClr val="0070C0"/>
                </a:solidFill>
              </a:rPr>
              <a:t> цветов мать-и-мачехи.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Под сводами д…</a:t>
            </a:r>
            <a:r>
              <a:rPr lang="ru-RU" b="1" dirty="0" err="1" smtClean="0">
                <a:solidFill>
                  <a:srgbClr val="0070C0"/>
                </a:solidFill>
              </a:rPr>
              <a:t>ревьев</a:t>
            </a:r>
            <a:r>
              <a:rPr lang="ru-RU" b="1" dirty="0" smtClean="0">
                <a:solidFill>
                  <a:srgbClr val="0070C0"/>
                </a:solidFill>
              </a:rPr>
              <a:t> струит(</a:t>
            </a:r>
            <a:r>
              <a:rPr lang="ru-RU" b="1" dirty="0" err="1" smtClean="0">
                <a:solidFill>
                  <a:srgbClr val="0070C0"/>
                </a:solidFill>
              </a:rPr>
              <a:t>ть</a:t>
            </a:r>
            <a:r>
              <a:rPr lang="ru-RU" b="1" dirty="0" smtClean="0">
                <a:solidFill>
                  <a:srgbClr val="0070C0"/>
                </a:solidFill>
              </a:rPr>
              <a:t>)</a:t>
            </a:r>
            <a:r>
              <a:rPr lang="ru-RU" b="1" dirty="0" err="1" smtClean="0">
                <a:solidFill>
                  <a:srgbClr val="0070C0"/>
                </a:solidFill>
              </a:rPr>
              <a:t>ся</a:t>
            </a:r>
            <a:r>
              <a:rPr lang="ru-RU" b="1" dirty="0" smtClean="0">
                <a:solidFill>
                  <a:srgbClr val="0070C0"/>
                </a:solidFill>
              </a:rPr>
              <a:t> чудес…</a:t>
            </a:r>
            <a:r>
              <a:rPr lang="ru-RU" b="1" dirty="0" err="1" smtClean="0">
                <a:solidFill>
                  <a:srgbClr val="0070C0"/>
                </a:solidFill>
              </a:rPr>
              <a:t>ный</a:t>
            </a:r>
            <a:r>
              <a:rPr lang="ru-RU" b="1" dirty="0" smtClean="0">
                <a:solidFill>
                  <a:srgbClr val="0070C0"/>
                </a:solidFill>
              </a:rPr>
              <a:t> аромат- это цветёт белый душ…</a:t>
            </a:r>
            <a:r>
              <a:rPr lang="ru-RU" b="1" dirty="0" err="1" smtClean="0">
                <a:solidFill>
                  <a:srgbClr val="0070C0"/>
                </a:solidFill>
              </a:rPr>
              <a:t>стый</a:t>
            </a:r>
            <a:r>
              <a:rPr lang="ru-RU" b="1" dirty="0" smtClean="0">
                <a:solidFill>
                  <a:srgbClr val="0070C0"/>
                </a:solidFill>
              </a:rPr>
              <a:t> колокольчик-ландыш.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  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Задание 4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0070C0"/>
                </a:solidFill>
              </a:rPr>
              <a:t>Поместите в газету интервью журналиста на тему: "Нужно ли соблюдать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произносительную норму в речи?" (Не забудьте, речь должна идти о причастиях.)</a:t>
            </a:r>
          </a:p>
          <a:p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D:\Documents and Settings\Учитель\Рабочий стол\Мои рисунки\clock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2500330" cy="178595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shaib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3779838" y="2636838"/>
            <a:ext cx="1655762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shaib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468313" y="404813"/>
            <a:ext cx="1439862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 descr="shaib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7380288" y="404813"/>
            <a:ext cx="1439862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 descr="shaib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7235825" y="5084763"/>
            <a:ext cx="1439863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 descr="shaib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468313" y="5084763"/>
            <a:ext cx="1439862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19" descr="shaib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2195513" y="4292600"/>
            <a:ext cx="1439862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1 - трус не играет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9" presetClass="entr" presetSubtype="0" repeatCount="400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63 -0.34259 C 0.18507 -0.34259 0.32691 -0.19027 0.32691 -0.00277 C 0.32691 0.18426 0.18507 0.33704 0.01163 0.33704 C -0.16198 0.33704 -0.30313 0.18426 -0.30313 -0.00277 C -0.30313 -0.19027 -0.16198 -0.34259 0.01163 -0.34259 Z " pathEditMode="relative" rAng="0" ptsTypes="fffff">
                                      <p:cBhvr>
                                        <p:cTn id="3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000"/>
                            </p:stCondLst>
                            <p:childTnLst>
                              <p:par>
                                <p:cTn id="42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2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0"/>
                            </p:stCondLst>
                            <p:childTnLst>
                              <p:par>
                                <p:cTn id="51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000"/>
                            </p:stCondLst>
                            <p:childTnLst>
                              <p:par>
                                <p:cTn id="55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000"/>
                            </p:stCondLst>
                            <p:childTnLst>
                              <p:par>
                                <p:cTn id="60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6000"/>
                            </p:stCondLst>
                            <p:childTnLst>
                              <p:par>
                                <p:cTn id="6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2000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8000"/>
                            </p:stCondLst>
                            <p:childTnLst>
                              <p:par>
                                <p:cTn id="69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1000"/>
                            </p:stCondLst>
                            <p:childTnLst>
                              <p:par>
                                <p:cTn id="7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2000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3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7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65 0.10254 L -0.07865 -0.5588 L 0.46476 -0.5588 L 0.46476 0.10254 L -0.07865 0.10254 Z " pathEditMode="relative" rAng="16200000" ptsTypes="FFFFF">
                                      <p:cBhvr>
                                        <p:cTn id="82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-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8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8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535785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Задание 5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5214974"/>
          </a:xfrm>
          <a:solidFill>
            <a:srgbClr val="FFFF00"/>
          </a:solidFill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200" b="1" dirty="0" smtClean="0">
                <a:solidFill>
                  <a:srgbClr val="FF0000"/>
                </a:solidFill>
              </a:rPr>
              <a:t>Ребята, вам пришло письмо.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FF0000"/>
                </a:solidFill>
              </a:rPr>
              <a:t>Дорогие друзья! Здравствуйте! Пишет  вам 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FF0000"/>
                </a:solidFill>
              </a:rPr>
              <a:t> Вася  Шустрик. Помогите, я   забыл   некоторые правила  образования  причастий.   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FF0000"/>
                </a:solidFill>
              </a:rPr>
              <a:t>     Искренне  благодарю   за помощь.</a:t>
            </a:r>
          </a:p>
          <a:p>
            <a:pPr>
              <a:buNone/>
            </a:pPr>
            <a:r>
              <a:rPr lang="ru-RU" sz="4200" b="1" i="1" dirty="0" smtClean="0">
                <a:solidFill>
                  <a:srgbClr val="FF0000"/>
                </a:solidFill>
              </a:rPr>
              <a:t>                                                               Вася</a:t>
            </a:r>
            <a:endParaRPr lang="ru-RU" sz="4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sz="4200" b="1" dirty="0" smtClean="0">
                <a:solidFill>
                  <a:srgbClr val="0070C0"/>
                </a:solidFill>
              </a:rPr>
              <a:t>Замените выделенные слова причастиями. 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0070C0"/>
                </a:solidFill>
              </a:rPr>
              <a:t> 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0070C0"/>
                </a:solidFill>
              </a:rPr>
              <a:t>1. Увидел я кудрявый лес, </a:t>
            </a:r>
            <a:r>
              <a:rPr lang="ru-RU" sz="4200" b="1" u="sng" dirty="0" smtClean="0">
                <a:solidFill>
                  <a:srgbClr val="FF0000"/>
                </a:solidFill>
              </a:rPr>
              <a:t>который дышал </a:t>
            </a:r>
            <a:r>
              <a:rPr lang="ru-RU" sz="4200" b="1" dirty="0" smtClean="0">
                <a:solidFill>
                  <a:srgbClr val="0070C0"/>
                </a:solidFill>
              </a:rPr>
              <a:t>весенней прохладой. 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0070C0"/>
                </a:solidFill>
              </a:rPr>
              <a:t>2. Ландыши,</a:t>
            </a:r>
            <a:r>
              <a:rPr lang="ru-RU" sz="4200" b="1" u="sng" dirty="0" smtClean="0">
                <a:solidFill>
                  <a:srgbClr val="0070C0"/>
                </a:solidFill>
              </a:rPr>
              <a:t> </a:t>
            </a:r>
            <a:r>
              <a:rPr lang="ru-RU" sz="4200" b="1" u="sng" dirty="0" smtClean="0">
                <a:solidFill>
                  <a:srgbClr val="FF0000"/>
                </a:solidFill>
              </a:rPr>
              <a:t>которые уже распустились</a:t>
            </a:r>
            <a:r>
              <a:rPr lang="ru-RU" sz="4200" b="1" dirty="0" smtClean="0">
                <a:solidFill>
                  <a:srgbClr val="0070C0"/>
                </a:solidFill>
              </a:rPr>
              <a:t>, издавали тонкий, нежный аромат весны. 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0070C0"/>
                </a:solidFill>
              </a:rPr>
              <a:t>3. Впереди нас были темно-синие вершины гор, </a:t>
            </a:r>
            <a:r>
              <a:rPr lang="ru-RU" sz="4200" b="1" u="sng" dirty="0" smtClean="0">
                <a:solidFill>
                  <a:srgbClr val="FF0000"/>
                </a:solidFill>
              </a:rPr>
              <a:t>которые покрылись</a:t>
            </a:r>
            <a:r>
              <a:rPr lang="ru-RU" sz="4200" b="1" dirty="0" smtClean="0">
                <a:solidFill>
                  <a:srgbClr val="FF0000"/>
                </a:solidFill>
              </a:rPr>
              <a:t>  снегом. 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0070C0"/>
                </a:solidFill>
              </a:rPr>
              <a:t>4. Около купальни, </a:t>
            </a:r>
            <a:r>
              <a:rPr lang="ru-RU" sz="4200" b="1" u="sng" dirty="0" smtClean="0">
                <a:solidFill>
                  <a:srgbClr val="FF0000"/>
                </a:solidFill>
              </a:rPr>
              <a:t>которая строилась</a:t>
            </a:r>
            <a:r>
              <a:rPr lang="ru-RU" sz="4200" b="1" dirty="0" smtClean="0">
                <a:solidFill>
                  <a:srgbClr val="FF0000"/>
                </a:solidFill>
              </a:rPr>
              <a:t> </a:t>
            </a:r>
            <a:r>
              <a:rPr lang="ru-RU" sz="4200" b="1" dirty="0" smtClean="0">
                <a:solidFill>
                  <a:srgbClr val="0070C0"/>
                </a:solidFill>
              </a:rPr>
              <a:t>под зелёными ветвями ивняка, барахтался в воде плотник Герасим.</a:t>
            </a:r>
          </a:p>
          <a:p>
            <a:endParaRPr lang="ru-RU" sz="4200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D:\Documents and Settings\Учитель\Рабочий стол\Мои рисунки\clock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85728"/>
            <a:ext cx="2500330" cy="178595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Задание 6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>
                <a:solidFill>
                  <a:srgbClr val="0070C0"/>
                </a:solidFill>
              </a:rPr>
              <a:t>В предложении допущены грамматические ошибки. Запишите правильно в рубрику </a:t>
            </a:r>
            <a:r>
              <a:rPr lang="ru-RU" b="1" dirty="0" smtClean="0">
                <a:solidFill>
                  <a:srgbClr val="FF0000"/>
                </a:solidFill>
              </a:rPr>
              <a:t>"Говорите правильно".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70C0"/>
                </a:solidFill>
              </a:rPr>
              <a:t>Восьмилетний Вася написал письмо своему учителю и подписался: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« Любимый и уважаемый Ваш ученик В.Петров». Все стали смеяться над ним и шутить. Почему подпись вызвала смех окружающих? В какой форме надо было употребить причастие? Как должен подписаться ученик? Запишите. Аргументируйте.</a:t>
            </a:r>
          </a:p>
          <a:p>
            <a:endParaRPr lang="ru-RU" dirty="0"/>
          </a:p>
        </p:txBody>
      </p:sp>
      <p:pic>
        <p:nvPicPr>
          <p:cNvPr id="4" name="Picture 2" descr="D:\Documents and Settings\Учитель\Рабочий стол\Мои рисунки\clock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85728"/>
            <a:ext cx="2500330" cy="178595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6186502" cy="3214710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Восстановите стихотворение Н.А.Некрасова « Железная дорога»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Славная осень! Здоровый, ядреный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Воздух усталые силы бодрит;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Лёд……..на речке студеной,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Словно как ……. сахар лежит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Около леса, как в мягкой постели,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Выспаться можно – покой и простор! –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Листья поблекнуть еще не успели,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Желты и свежи лежат как ковер...</a:t>
            </a:r>
          </a:p>
          <a:p>
            <a:endParaRPr lang="ru-RU" dirty="0"/>
          </a:p>
        </p:txBody>
      </p:sp>
      <p:pic>
        <p:nvPicPr>
          <p:cNvPr id="4" name="Picture 2" descr="D:\Documents and Settings\Учитель\Рабочий стол\Мои рисунки\clock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85728"/>
            <a:ext cx="2500330" cy="178595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Задание7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>
                <a:solidFill>
                  <a:srgbClr val="0070C0"/>
                </a:solidFill>
              </a:rPr>
              <a:t>Ребята, дома вы должны были написать сочинение на одну из предложенных тем: "Веселый случай на уроке", "Мой друг",  "Любимый уголок".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Для придания образности речи необходимо было использовать причастия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Лучшее сочинение поместите в газету.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Picture 2" descr="D:\Documents and Settings\Учитель\Рабочий стол\Мои рисунки\clock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85728"/>
            <a:ext cx="2500330" cy="178595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Задание 8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Вам необходимо представить газету жюри, защитить ваш проект. Оцените объем и качество выполненной вами рабо­ты,   отметки   занесите  в   протокол.   Проведите обсуждение отметки каждого участ­ника в группе, выставьте в протокол.</a:t>
            </a:r>
          </a:p>
          <a:p>
            <a:endParaRPr lang="ru-RU" dirty="0"/>
          </a:p>
        </p:txBody>
      </p:sp>
      <p:pic>
        <p:nvPicPr>
          <p:cNvPr id="4" name="Picture 2" descr="D:\Documents and Settings\Учитель\Рабочий стол\Мои рисунки\clock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85728"/>
            <a:ext cx="2500330" cy="178595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Подведём итоги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D:\Documents and Settings\Учитель\Рабочий стол\Мои рисунки\школа\grant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2714625" cy="428625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643306" y="1714488"/>
            <a:ext cx="5072098" cy="487412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126770" tIns="666540" rIns="323748" bIns="22852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4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Какое задание было самым интересным?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212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Определите самое трудное задание, отметьте его номер.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212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С   каким   настроением   вы   уходите урока?</a:t>
            </a:r>
          </a:p>
          <a:p>
            <a:pPr marL="0" marR="0" lvl="0" indent="212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2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Цели: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0070C0"/>
                </a:solidFill>
              </a:rPr>
              <a:t>Проверить знания учащихся по теме;</a:t>
            </a: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0070C0"/>
                </a:solidFill>
              </a:rPr>
              <a:t>Активизировать самостоятельную деятельность учащихся по обобщению сведений о причастии;</a:t>
            </a: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0070C0"/>
                </a:solidFill>
              </a:rPr>
              <a:t>Закрепить навыки правописания причастий и постановки знаков препинания с причастным оборотом;</a:t>
            </a: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0070C0"/>
                </a:solidFill>
              </a:rPr>
              <a:t>Продолжить работу по воспитанию бережного, внимательного отношения к русскому языку</a:t>
            </a:r>
            <a:r>
              <a:rPr lang="ru-RU" sz="2800" b="1" dirty="0" smtClean="0">
                <a:solidFill>
                  <a:srgbClr val="0070C0"/>
                </a:solidFill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0070C0"/>
                </a:solidFill>
              </a:rPr>
              <a:t>воспитывать уважительное отношение к партнеру, аккуратность, честность.</a:t>
            </a:r>
          </a:p>
          <a:p>
            <a:pPr>
              <a:lnSpc>
                <a:spcPct val="90000"/>
              </a:lnSpc>
            </a:pP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Домашнее  задание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5286412" cy="5357850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1-й уровень</a:t>
            </a:r>
            <a:r>
              <a:rPr lang="ru-RU" b="1" i="1" dirty="0" smtClean="0"/>
              <a:t>. </a:t>
            </a:r>
            <a:r>
              <a:rPr lang="ru-RU" i="1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Повторить  правила,   подготовиться к контрольной работе.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2-й уровень</a:t>
            </a:r>
            <a:r>
              <a:rPr lang="ru-RU" i="1" dirty="0" smtClean="0"/>
              <a:t>. </a:t>
            </a:r>
            <a:r>
              <a:rPr lang="ru-RU" dirty="0" smtClean="0">
                <a:solidFill>
                  <a:srgbClr val="0070C0"/>
                </a:solidFill>
              </a:rPr>
              <a:t>Повторить правила, соста­вить словарный диктант по теме "Трудные случаи написания причастий".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3-й уровень.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Сделать проектную работу в электронном варианте по теме: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« Причастие»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8"/>
            <a:r>
              <a:rPr lang="ru-RU" i="1" dirty="0" smtClean="0"/>
              <a:t>(</a:t>
            </a:r>
            <a:endParaRPr lang="ru-RU" dirty="0"/>
          </a:p>
        </p:txBody>
      </p:sp>
      <p:pic>
        <p:nvPicPr>
          <p:cNvPr id="3074" name="Picture 2" descr="D:\Documents and Settings\Учитель\Рабочий стол\Мои рисунки\школа\files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071546"/>
            <a:ext cx="3714776" cy="557216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785794"/>
            <a:ext cx="5472122" cy="214314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Причастие- это часть речи, </a:t>
            </a:r>
            <a:r>
              <a:rPr lang="ru-RU" sz="31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1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1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причастная  глаголу </a:t>
            </a:r>
            <a:r>
              <a:rPr lang="ru-RU" sz="31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1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1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в образе прилагательного.</a:t>
            </a:r>
            <a:r>
              <a:rPr lang="en-US" sz="31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/>
            </a:r>
            <a:br>
              <a:rPr lang="en-US" sz="31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В.Даль</a:t>
            </a:r>
            <a:r>
              <a:rPr lang="en-US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  <a:solidFill>
            <a:srgbClr val="FFFF00"/>
          </a:solidFill>
        </p:spPr>
        <p:txBody>
          <a:bodyPr/>
          <a:lstStyle/>
          <a:p>
            <a:pPr>
              <a:buFontTx/>
              <a:buNone/>
            </a:pPr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Начинаем наш урок. </a:t>
            </a:r>
            <a:endParaRPr lang="en-US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Очень хочется, чтоб впрок</a:t>
            </a:r>
            <a:endParaRPr lang="en-US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Он пошел нам, и тогда</a:t>
            </a:r>
            <a:endParaRPr lang="en-US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Будем грамотны всегда. </a:t>
            </a:r>
            <a:endParaRPr lang="en-US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5" descr="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2895600" cy="2713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4957770" cy="18573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МЫ в редакции Лингвистической газеты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4429132"/>
            <a:ext cx="4786346" cy="192882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Будем издавать стенгазету по теме: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« Причастие»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Documents and Settings\Учитель\Рабочий стол\Мои рисунки\школа\7c76931e577c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357430"/>
            <a:ext cx="3714776" cy="357190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27" name="Picture 3" descr="D:\Documents and Settings\Учитель\Рабочий стол\Мои рисунки\школа\1220533256_schoolboy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85728"/>
            <a:ext cx="3162300" cy="4143375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План работы: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4357718" cy="5143536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</a:rPr>
              <a:t>Каждой группе необходимо подготовить стенную газету;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Жюри определит победителей;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Само- и </a:t>
            </a:r>
            <a:r>
              <a:rPr lang="ru-RU" b="1" dirty="0" err="1" smtClean="0">
                <a:solidFill>
                  <a:srgbClr val="002060"/>
                </a:solidFill>
              </a:rPr>
              <a:t>взаимооценка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Подведение итогов урока.</a:t>
            </a:r>
          </a:p>
          <a:p>
            <a:endParaRPr lang="ru-RU" dirty="0"/>
          </a:p>
        </p:txBody>
      </p:sp>
      <p:pic>
        <p:nvPicPr>
          <p:cNvPr id="2052" name="Picture 4" descr="D:\Documents and Settings\Учитель\Рабочий стол\школа 1\4c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000108"/>
            <a:ext cx="4733946" cy="5029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solidFill>
                  <a:srgbClr val="FF0000"/>
                </a:solidFill>
              </a:rPr>
              <a:t>Памятка 1 </a:t>
            </a:r>
            <a:r>
              <a:rPr lang="ru-RU" sz="2700" b="1" dirty="0" smtClean="0">
                <a:solidFill>
                  <a:srgbClr val="FF0000"/>
                </a:solidFill>
              </a:rPr>
              <a:t>(по организации работы в группе).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  <a:solidFill>
            <a:srgbClr val="FFFF00"/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Уважаемые ребята, не забывайте, что главное в деле — дружба. Умейте помочь товарищу, поддержать при необходимости, высказать свое мнение, прислушаться к мнению одноклассников. Успехов вам, до­рогие ребята.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Выберите редактора вашей газеты. Редактор осуществляет руководство группой.</a:t>
            </a:r>
          </a:p>
          <a:p>
            <a:pPr lvl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Редактор назначает (выбирает) корректора, журналистов, художника.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Редактор распределяет обязанности в группе.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Группа определяет цель.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Приступайте к работе.</a:t>
            </a:r>
          </a:p>
        </p:txBody>
      </p:sp>
      <p:pic>
        <p:nvPicPr>
          <p:cNvPr id="4" name="Picture 3" descr="18"/>
          <p:cNvPicPr>
            <a:picLocks noChangeAspect="1" noChangeArrowheads="1"/>
          </p:cNvPicPr>
          <p:nvPr/>
        </p:nvPicPr>
        <p:blipFill>
          <a:blip r:embed="rId2">
            <a:lum bright="-12000"/>
          </a:blip>
          <a:srcRect/>
          <a:stretch>
            <a:fillRect/>
          </a:stretch>
        </p:blipFill>
        <p:spPr bwMode="auto">
          <a:xfrm>
            <a:off x="3708400" y="333375"/>
            <a:ext cx="4535488" cy="1316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Памятка 2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  <a:solidFill>
            <a:srgbClr val="FFFF00"/>
          </a:solidFill>
        </p:spPr>
        <p:txBody>
          <a:bodyPr/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Газета должна иметь название.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</a:rPr>
              <a:t>Материалы статей должны быть ин­тересны читателям.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Писать в газете необходимо грамотно и разборчиво.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</a:rPr>
              <a:t>Не забудьте оставить свой адрес.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 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07"/>
          <p:cNvPicPr>
            <a:picLocks noChangeAspect="1" noChangeArrowheads="1"/>
          </p:cNvPicPr>
          <p:nvPr/>
        </p:nvPicPr>
        <p:blipFill>
          <a:blip r:embed="rId2">
            <a:lum bright="-18000"/>
          </a:blip>
          <a:srcRect/>
          <a:stretch>
            <a:fillRect/>
          </a:stretch>
        </p:blipFill>
        <p:spPr bwMode="auto">
          <a:xfrm>
            <a:off x="1500166" y="0"/>
            <a:ext cx="5715000" cy="207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229600" cy="3971939"/>
          </a:xfrm>
          <a:solidFill>
            <a:schemeClr val="tx2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000" b="1" dirty="0" smtClean="0">
                <a:solidFill>
                  <a:srgbClr val="006600"/>
                </a:solidFill>
                <a:cs typeface="Times New Roman" pitchFamily="18" charset="0"/>
              </a:rPr>
              <a:t>    Впишите в свободные </a:t>
            </a:r>
            <a:r>
              <a:rPr lang="ru-RU" sz="3000" b="1" smtClean="0">
                <a:solidFill>
                  <a:srgbClr val="006600"/>
                </a:solidFill>
                <a:cs typeface="Times New Roman" pitchFamily="18" charset="0"/>
              </a:rPr>
              <a:t>клеточки </a:t>
            </a:r>
            <a:r>
              <a:rPr lang="ru-RU" sz="3000" b="1" smtClean="0">
                <a:solidFill>
                  <a:srgbClr val="006600"/>
                </a:solidFill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rgbClr val="006600"/>
                </a:solidFill>
                <a:cs typeface="Times New Roman" pitchFamily="18" charset="0"/>
              </a:rPr>
              <a:t>названия части речи, о которой говорится в стихотворении 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006600"/>
                </a:solidFill>
                <a:cs typeface="Times New Roman" pitchFamily="18" charset="0"/>
              </a:rPr>
              <a:t>    П. </a:t>
            </a:r>
            <a:r>
              <a:rPr lang="ru-RU" sz="3000" b="1" dirty="0" err="1" smtClean="0">
                <a:solidFill>
                  <a:srgbClr val="006600"/>
                </a:solidFill>
                <a:cs typeface="Times New Roman" pitchFamily="18" charset="0"/>
              </a:rPr>
              <a:t>Чеснокова</a:t>
            </a:r>
            <a:r>
              <a:rPr lang="ru-RU" sz="3000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    </a:t>
            </a:r>
            <a:r>
              <a:rPr lang="ru-RU" sz="30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Это будет названием нашей газеты</a:t>
            </a:r>
            <a:endParaRPr lang="ru-RU" sz="3000" b="1" dirty="0" smtClean="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buNone/>
            </a:pPr>
            <a:r>
              <a:rPr lang="ru-RU" sz="3000" b="1" i="1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    </a:t>
            </a:r>
            <a:r>
              <a:rPr lang="ru-RU" sz="3000" b="1" i="1" dirty="0" smtClean="0">
                <a:solidFill>
                  <a:srgbClr val="002060"/>
                </a:solidFill>
                <a:cs typeface="Times New Roman" pitchFamily="18" charset="0"/>
              </a:rPr>
              <a:t>Вот свойство мое обязательное:</a:t>
            </a:r>
            <a:endParaRPr lang="en-US" sz="3000" b="1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eaLnBrk="0" hangingPunct="0">
              <a:buNone/>
            </a:pPr>
            <a:r>
              <a:rPr lang="ru-RU" sz="3000" b="1" i="1" dirty="0" smtClean="0">
                <a:solidFill>
                  <a:srgbClr val="002060"/>
                </a:solidFill>
                <a:cs typeface="Times New Roman" pitchFamily="18" charset="0"/>
              </a:rPr>
              <a:t>	Склоняюсь я, как прилагательное.</a:t>
            </a:r>
            <a:endParaRPr lang="en-US" sz="3000" b="1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eaLnBrk="0" hangingPunct="0">
              <a:buNone/>
            </a:pPr>
            <a:r>
              <a:rPr lang="ru-RU" sz="3000" b="1" i="1" dirty="0" smtClean="0">
                <a:solidFill>
                  <a:srgbClr val="002060"/>
                </a:solidFill>
                <a:cs typeface="Times New Roman" pitchFamily="18" charset="0"/>
              </a:rPr>
              <a:t>	На все вопросы его отвечаю.</a:t>
            </a:r>
            <a:endParaRPr lang="en-US" sz="3000" b="1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eaLnBrk="0" hangingPunct="0">
              <a:buNone/>
            </a:pPr>
            <a:r>
              <a:rPr lang="ru-RU" sz="3000" b="1" i="1" dirty="0" smtClean="0">
                <a:solidFill>
                  <a:srgbClr val="002060"/>
                </a:solidFill>
                <a:cs typeface="Times New Roman" pitchFamily="18" charset="0"/>
              </a:rPr>
              <a:t>	Глагол по значению напоминаю.</a:t>
            </a:r>
            <a:endParaRPr lang="en-US" sz="3000" b="1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eaLnBrk="0" hangingPunct="0">
              <a:buNone/>
            </a:pPr>
            <a:endParaRPr lang="en-US" sz="3000" dirty="0" smtClean="0">
              <a:latin typeface="Arial" charset="0"/>
            </a:endParaRPr>
          </a:p>
        </p:txBody>
      </p:sp>
      <p:pic>
        <p:nvPicPr>
          <p:cNvPr id="4" name="Picture 79" descr="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66"/>
            <a:ext cx="6510347" cy="1223963"/>
          </a:xfrm>
          <a:prstGeom prst="rect">
            <a:avLst/>
          </a:prstGeom>
          <a:noFill/>
        </p:spPr>
      </p:pic>
      <p:pic>
        <p:nvPicPr>
          <p:cNvPr id="1026" name="Picture 2" descr="D:\Documents and Settings\Учитель\Рабочий стол\Мои рисунки\clock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28"/>
            <a:ext cx="1714512" cy="1357322"/>
          </a:xfrm>
          <a:prstGeom prst="rect">
            <a:avLst/>
          </a:prstGeom>
          <a:noFill/>
          <a:effectLst>
            <a:softEdge rad="127000"/>
          </a:effec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571604" y="5715016"/>
            <a:ext cx="5786478" cy="1588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250927" y="6035693"/>
            <a:ext cx="642942" cy="1588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571604" y="6357958"/>
            <a:ext cx="5786478" cy="1588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6465901" y="6035693"/>
            <a:ext cx="642942" cy="1588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893075" y="6036487"/>
            <a:ext cx="642942" cy="1588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7037405" y="6035693"/>
            <a:ext cx="642148" cy="794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536811" y="6035693"/>
            <a:ext cx="642942" cy="1588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3179753" y="6035693"/>
            <a:ext cx="642942" cy="1588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822298" y="6036090"/>
            <a:ext cx="642942" cy="794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4465637" y="6035693"/>
            <a:ext cx="642942" cy="1588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108579" y="6035693"/>
            <a:ext cx="642942" cy="1588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5822959" y="6035693"/>
            <a:ext cx="642942" cy="1588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714480" y="5572140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solidFill>
                  <a:srgbClr val="FF0000"/>
                </a:solidFill>
              </a:rPr>
              <a:t>п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85984" y="564357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р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928926" y="5643578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1868" y="564357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ч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14810" y="5643578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857752" y="5643578"/>
            <a:ext cx="482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643570" y="5643578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215074" y="5643578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858016" y="5643578"/>
            <a:ext cx="484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57" grpId="0"/>
      <p:bldP spid="59" grpId="0"/>
      <p:bldP spid="60" grpId="0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0" y="274638"/>
            <a:ext cx="3000396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Задание 1.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0070C0"/>
                </a:solidFill>
              </a:rPr>
              <a:t>Повторите трудные случаи написания причастий. Слушайте ответ одноклассника внимательно, дополните, если отвечающий не рассказал главное. Задайте вопросы, если вы что-то не поняли. Создайте кластер.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D:\Documents and Settings\Учитель\Рабочий стол\Мои рисунки\clock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2928958" cy="2000264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rgbClr val="DA9EF5"/>
      </a:dk1>
      <a:lt1>
        <a:sysClr val="window" lastClr="FFFFFF"/>
      </a:lt1>
      <a:dk2>
        <a:srgbClr val="FFFF00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559</Words>
  <PresentationFormat>Экран (4:3)</PresentationFormat>
  <Paragraphs>136</Paragraphs>
  <Slides>20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Урок разработала  Макеева Марина Петровна, учитель русского языка и литературы высшей квалификационной категории  МОУ « Нурлатская средняя общеобразовательная школа №9» г.Нурлат Республики Татарстан</vt:lpstr>
      <vt:lpstr>Цели: </vt:lpstr>
      <vt:lpstr>Причастие- это часть речи,  причастная  глаголу  в образе прилагательного. В.Даль </vt:lpstr>
      <vt:lpstr>МЫ в редакции Лингвистической газеты</vt:lpstr>
      <vt:lpstr>План работы: </vt:lpstr>
      <vt:lpstr>Памятка 1 (по организации работы в группе).   </vt:lpstr>
      <vt:lpstr>Памятка 2 </vt:lpstr>
      <vt:lpstr>Слайд 8</vt:lpstr>
      <vt:lpstr>Задание 1. </vt:lpstr>
      <vt:lpstr>Слайд 10</vt:lpstr>
      <vt:lpstr>Задание 3.   Озаглавьте статью, вставьте пропущен­ные буквы, раскройте скобки, расставьте недостающие знаки препинания, допиши­те несколько предложений, ответив на вопросы: Какие вы знаете весенние цветы? (нарциссы, ландыши, анютины глазки) Какие цветы издают аромат? Какие цветы вы любите больше всего? Почему? К какому стилю относится данный текст? Назовите тип речи. Какие изобразительные средства представлены в данном отрывке? Поместите фотографию или рисунок. </vt:lpstr>
      <vt:lpstr>                       Задание 4  </vt:lpstr>
      <vt:lpstr>Слайд 13</vt:lpstr>
      <vt:lpstr>Задание 5 </vt:lpstr>
      <vt:lpstr>Задание 6 </vt:lpstr>
      <vt:lpstr>Восстановите стихотворение Н.А.Некрасова « Железная дорога»   </vt:lpstr>
      <vt:lpstr>Задание7 </vt:lpstr>
      <vt:lpstr>Задание 8 </vt:lpstr>
      <vt:lpstr>Подведём итоги</vt:lpstr>
      <vt:lpstr>Домашнее 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разработала  Макеева Марина Петровна, учитель русского языка и литературы высшей квалификационной категории  МОУ « Нурлатская средняя общеобразовательная школа №9» г.Нурлат Республики Татарстан</dc:title>
  <cp:lastModifiedBy>Школа9</cp:lastModifiedBy>
  <cp:revision>7</cp:revision>
  <dcterms:modified xsi:type="dcterms:W3CDTF">2010-01-25T09:46:47Z</dcterms:modified>
</cp:coreProperties>
</file>