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80" autoAdjust="0"/>
  </p:normalViewPr>
  <p:slideViewPr>
    <p:cSldViewPr>
      <p:cViewPr varScale="1">
        <p:scale>
          <a:sx n="67" d="100"/>
          <a:sy n="67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Вариант домашней работы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Проект по теме « Причастие»</a:t>
            </a:r>
          </a:p>
          <a:p>
            <a:pPr algn="r"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solidFill>
                  <a:srgbClr val="7030A0"/>
                </a:solidFill>
              </a:rPr>
              <a:t>Выполнила ученица 7А класса МОУ СОШ№9 г.Нурлат РТ </a:t>
            </a:r>
            <a:r>
              <a:rPr lang="ru-RU" sz="2800" b="1" dirty="0" err="1" smtClean="0">
                <a:solidFill>
                  <a:srgbClr val="7030A0"/>
                </a:solidFill>
              </a:rPr>
              <a:t>Замалиева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Айгуль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48600" cy="1066800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Итоги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dirty="0" smtClean="0"/>
              <a:t>1. Какая часть речи называется причастием?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dirty="0" smtClean="0"/>
              <a:t>2. Какие морфологические признаки имеет причастие?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dirty="0" smtClean="0"/>
              <a:t>3. Что такое причастный оборот?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dirty="0" smtClean="0"/>
              <a:t>4. Назовите условие, при котором причастный оборот выделяется запятыми.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dirty="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dirty="0" smtClean="0"/>
              <a:t>                                                                    </a:t>
            </a:r>
            <a:r>
              <a:rPr lang="ru-RU" sz="1900" b="1" dirty="0" smtClean="0"/>
              <a:t>Выполнила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900" b="1" dirty="0" smtClean="0"/>
              <a:t>                                                                                                                   ученица7А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900" b="1" dirty="0" smtClean="0"/>
              <a:t>                                                                                                                                     класса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900" b="1" dirty="0" smtClean="0"/>
              <a:t>                                                                                                                   </a:t>
            </a:r>
            <a:r>
              <a:rPr lang="ru-RU" sz="1900" b="1" dirty="0" err="1" smtClean="0"/>
              <a:t>Замалиева</a:t>
            </a:r>
            <a:r>
              <a:rPr lang="ru-RU" sz="1900" b="1" dirty="0" smtClean="0"/>
              <a:t>                                                                                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900" b="1" dirty="0" smtClean="0"/>
              <a:t>                                                                                                                   </a:t>
            </a:r>
            <a:r>
              <a:rPr lang="ru-RU" sz="1900" b="1" dirty="0" err="1" smtClean="0"/>
              <a:t>Айгуль</a:t>
            </a:r>
            <a:r>
              <a:rPr lang="ru-RU" sz="1900" b="1" dirty="0" smtClean="0"/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1900" b="1" dirty="0" smtClean="0"/>
              <a:t>                 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book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733800"/>
            <a:ext cx="417206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"/>
            <a:ext cx="8229600" cy="2133599"/>
          </a:xfrm>
        </p:spPr>
        <p:txBody>
          <a:bodyPr>
            <a:normAutofit/>
          </a:bodyPr>
          <a:lstStyle/>
          <a:p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Понятие о причастии.</a:t>
            </a:r>
            <a:b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8458200" cy="3276600"/>
          </a:xfrm>
          <a:ln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Причастие – это особая часть речи, обозначающая признак предмета по его действию. Сравним слова: жёлтый (лист)-желтеет (лист)- желтеющий (лист). Слово жёлтый обозначает цвет, желтеет – действие предмета, желтеющий – признак предмета в процессе действия, т. е. тот, который становится жёлтым. Желтеющий – причастие.</a:t>
            </a:r>
          </a:p>
          <a:p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 descr="mason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2390775" cy="18383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Морфологические признаки причастия.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 smtClean="0"/>
              <a:t>  Причастие имеет признаки </a:t>
            </a:r>
            <a:r>
              <a:rPr lang="ru-RU" sz="11200" b="1" i="1" u="sng" dirty="0" smtClean="0">
                <a:solidFill>
                  <a:srgbClr val="FF0000"/>
                </a:solidFill>
              </a:rPr>
              <a:t>двух</a:t>
            </a:r>
            <a:r>
              <a:rPr lang="ru-RU" sz="11200" dirty="0" smtClean="0">
                <a:solidFill>
                  <a:srgbClr val="FF0000"/>
                </a:solidFill>
              </a:rPr>
              <a:t> </a:t>
            </a:r>
            <a:r>
              <a:rPr lang="ru-RU" sz="11200" dirty="0" smtClean="0"/>
              <a:t>частей речи</a:t>
            </a:r>
          </a:p>
          <a:p>
            <a:pPr>
              <a:buNone/>
            </a:pP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</a:t>
            </a:r>
            <a:r>
              <a:rPr lang="ru-RU" sz="11200" b="1" dirty="0" smtClean="0">
                <a:solidFill>
                  <a:srgbClr val="FF0000"/>
                </a:solidFill>
              </a:rPr>
              <a:t>прилагательного                                     глагола</a:t>
            </a:r>
          </a:p>
          <a:p>
            <a:pPr>
              <a:buNone/>
            </a:pPr>
            <a:r>
              <a:rPr lang="ru-RU" sz="11200" dirty="0" smtClean="0"/>
              <a:t>К а к о </a:t>
            </a:r>
            <a:r>
              <a:rPr lang="ru-RU" sz="11200" dirty="0" err="1" smtClean="0"/>
              <a:t>й</a:t>
            </a:r>
            <a:r>
              <a:rPr lang="ru-RU" sz="11200" dirty="0" smtClean="0"/>
              <a:t> ?                                             К а к о </a:t>
            </a:r>
            <a:r>
              <a:rPr lang="ru-RU" sz="11200" dirty="0" err="1" smtClean="0"/>
              <a:t>й</a:t>
            </a:r>
            <a:r>
              <a:rPr lang="ru-RU" sz="11200" dirty="0" smtClean="0"/>
              <a:t> ?</a:t>
            </a:r>
          </a:p>
          <a:p>
            <a:pPr>
              <a:buNone/>
            </a:pPr>
            <a:r>
              <a:rPr lang="ru-RU" sz="11200" b="1" i="1" dirty="0" smtClean="0"/>
              <a:t>Изменяется                                       Изменяется         </a:t>
            </a:r>
          </a:p>
          <a:p>
            <a:pPr>
              <a:buNone/>
            </a:pPr>
            <a:r>
              <a:rPr lang="ru-RU" sz="11200" u="sng" dirty="0" smtClean="0"/>
              <a:t>  по </a:t>
            </a:r>
            <a:r>
              <a:rPr lang="ru-RU" sz="11200" u="sng" dirty="0" err="1" smtClean="0"/>
              <a:t>род.числам,падежам</a:t>
            </a:r>
            <a:r>
              <a:rPr lang="ru-RU" sz="11200" dirty="0" smtClean="0"/>
              <a:t>         </a:t>
            </a:r>
          </a:p>
          <a:p>
            <a:pPr>
              <a:buNone/>
            </a:pPr>
            <a:r>
              <a:rPr lang="ru-RU" sz="11200" b="1" i="1" dirty="0" smtClean="0"/>
              <a:t>                                                                 </a:t>
            </a:r>
            <a:r>
              <a:rPr lang="ru-RU" sz="11200" u="sng" dirty="0" smtClean="0"/>
              <a:t>Числам,    временам</a:t>
            </a:r>
          </a:p>
          <a:p>
            <a:pPr>
              <a:buNone/>
            </a:pPr>
            <a:r>
              <a:rPr lang="ru-RU" sz="11200" dirty="0" smtClean="0"/>
              <a:t>Лист </a:t>
            </a:r>
            <a:r>
              <a:rPr lang="ru-RU" sz="11200" b="1" dirty="0" smtClean="0"/>
              <a:t>(какой?)</a:t>
            </a:r>
            <a:r>
              <a:rPr lang="ru-RU" sz="11200" dirty="0" smtClean="0"/>
              <a:t> желтеющий</a:t>
            </a:r>
          </a:p>
          <a:p>
            <a:pPr>
              <a:buNone/>
            </a:pPr>
            <a:r>
              <a:rPr lang="ru-RU" sz="11200" dirty="0" smtClean="0"/>
              <a:t>Трава </a:t>
            </a:r>
            <a:r>
              <a:rPr lang="ru-RU" sz="11200" b="1" dirty="0" smtClean="0"/>
              <a:t>(какая?)</a:t>
            </a:r>
            <a:r>
              <a:rPr lang="ru-RU" sz="11200" dirty="0" smtClean="0"/>
              <a:t> желтеющая</a:t>
            </a:r>
          </a:p>
          <a:p>
            <a:pPr>
              <a:buNone/>
            </a:pPr>
            <a:r>
              <a:rPr lang="ru-RU" sz="11200" dirty="0" smtClean="0"/>
              <a:t>Поле </a:t>
            </a:r>
            <a:r>
              <a:rPr lang="ru-RU" sz="11200" b="1" dirty="0" smtClean="0"/>
              <a:t>(какое?)</a:t>
            </a:r>
            <a:r>
              <a:rPr lang="ru-RU" sz="11200" dirty="0" smtClean="0"/>
              <a:t> желтеющее</a:t>
            </a:r>
          </a:p>
          <a:p>
            <a:pPr>
              <a:buNone/>
            </a:pPr>
            <a:r>
              <a:rPr lang="ru-RU" sz="11200" dirty="0" smtClean="0"/>
              <a:t>Колосья </a:t>
            </a:r>
            <a:r>
              <a:rPr lang="ru-RU" sz="11200" b="1" dirty="0" smtClean="0"/>
              <a:t>(какие?)</a:t>
            </a:r>
            <a:r>
              <a:rPr lang="ru-RU" sz="11200" dirty="0" smtClean="0"/>
              <a:t> желтеющие</a:t>
            </a:r>
            <a:endParaRPr lang="ru-RU" sz="11200" u="sng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H="1">
            <a:off x="3048000" y="182880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4724400" y="1828800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1143000" y="3352800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2362200" y="3429000"/>
            <a:ext cx="5762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905000" y="3276600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>
            <a:off x="5791200" y="350520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7162800" y="3429000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5" name="Picture 21" descr="0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105400"/>
            <a:ext cx="2089150" cy="136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Отличие причастия от прилагательного</a:t>
            </a:r>
            <a:b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600" b="1" u="sng" dirty="0" smtClean="0">
                <a:solidFill>
                  <a:schemeClr val="tx2"/>
                </a:solidFill>
              </a:rPr>
              <a:t>Жёлтый</a:t>
            </a:r>
            <a:r>
              <a:rPr lang="ru-RU" dirty="0" smtClean="0">
                <a:solidFill>
                  <a:schemeClr val="tx2"/>
                </a:solidFill>
              </a:rPr>
              <a:t> (лист). По лексическому значению- значение цвета; по грамматическому - признак предмета.</a:t>
            </a:r>
          </a:p>
          <a:p>
            <a:pPr algn="just">
              <a:buNone/>
            </a:pPr>
            <a:r>
              <a:rPr lang="ru-RU" sz="3600" b="1" u="sng" dirty="0" smtClean="0">
                <a:solidFill>
                  <a:schemeClr val="tx2"/>
                </a:solidFill>
              </a:rPr>
              <a:t>Жёлтый</a:t>
            </a:r>
            <a:r>
              <a:rPr lang="ru-RU" dirty="0" smtClean="0">
                <a:solidFill>
                  <a:schemeClr val="tx2"/>
                </a:solidFill>
              </a:rPr>
              <a:t> лист уже не изменит цвета, это его постоянный признак.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Слово </a:t>
            </a:r>
            <a:r>
              <a:rPr lang="ru-RU" b="1" u="sng" dirty="0" smtClean="0">
                <a:solidFill>
                  <a:schemeClr val="tx2"/>
                </a:solidFill>
              </a:rPr>
              <a:t>жёлтый</a:t>
            </a:r>
            <a:r>
              <a:rPr lang="ru-RU" dirty="0" smtClean="0">
                <a:solidFill>
                  <a:schemeClr val="tx2"/>
                </a:solidFill>
              </a:rPr>
              <a:t> непроизводное, оно не образовано от глагола.</a:t>
            </a:r>
          </a:p>
          <a:p>
            <a:pPr algn="just"/>
            <a:endParaRPr lang="ru-RU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ru-RU" sz="3600" b="1" u="sng" dirty="0" smtClean="0">
                <a:solidFill>
                  <a:schemeClr val="tx2"/>
                </a:solidFill>
              </a:rPr>
              <a:t>Вывод:</a:t>
            </a:r>
            <a:r>
              <a:rPr lang="ru-RU" dirty="0" smtClean="0">
                <a:solidFill>
                  <a:schemeClr val="tx2"/>
                </a:solidFill>
              </a:rPr>
              <a:t> слово </a:t>
            </a:r>
            <a:r>
              <a:rPr lang="ru-RU" b="1" dirty="0" smtClean="0">
                <a:solidFill>
                  <a:schemeClr val="tx2"/>
                </a:solidFill>
              </a:rPr>
              <a:t>жёлтый</a:t>
            </a:r>
            <a:r>
              <a:rPr lang="ru-RU" dirty="0" smtClean="0">
                <a:solidFill>
                  <a:schemeClr val="tx2"/>
                </a:solidFill>
              </a:rPr>
              <a:t> прилагательное.</a:t>
            </a:r>
            <a:endParaRPr lang="ru-RU" dirty="0"/>
          </a:p>
        </p:txBody>
      </p:sp>
      <p:pic>
        <p:nvPicPr>
          <p:cNvPr id="4" name="Picture 6" descr="book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029200"/>
            <a:ext cx="1857375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i="1" dirty="0" smtClean="0">
                <a:solidFill>
                  <a:srgbClr val="0000FF"/>
                </a:solidFill>
              </a:rPr>
              <a:t>Отличие причастия от глагола</a:t>
            </a:r>
            <a:endParaRPr lang="ru-RU" dirty="0"/>
          </a:p>
        </p:txBody>
      </p:sp>
      <p:pic>
        <p:nvPicPr>
          <p:cNvPr id="4" name="Picture 4" descr="4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191000"/>
            <a:ext cx="2305050" cy="1584325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ru-RU" b="1" dirty="0" smtClean="0"/>
              <a:t>Желтеющий</a:t>
            </a:r>
            <a:r>
              <a:rPr lang="ru-RU" dirty="0" smtClean="0"/>
              <a:t> лист – тот, который сейчас желтеет, т. е. это признак непостоянный, признак по действию, которое совершает предмет.</a:t>
            </a:r>
            <a:br>
              <a:rPr lang="ru-RU" dirty="0" smtClean="0"/>
            </a:br>
            <a:r>
              <a:rPr lang="ru-RU" dirty="0" smtClean="0"/>
              <a:t>    2) Слово </a:t>
            </a:r>
            <a:r>
              <a:rPr lang="ru-RU" b="1" dirty="0" smtClean="0"/>
              <a:t>желтеющий</a:t>
            </a:r>
            <a:r>
              <a:rPr lang="ru-RU" dirty="0" smtClean="0"/>
              <a:t> производное, оно образовано от глагола желтеть, т.е. становиться жёлтым.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pPr marL="514350" indent="-514350">
              <a:buAutoNum type="arabicParenR"/>
            </a:pPr>
            <a:r>
              <a:rPr lang="ru-RU" b="1" u="sng" dirty="0" smtClean="0"/>
              <a:t>Вывод:</a:t>
            </a:r>
            <a:r>
              <a:rPr lang="ru-RU" dirty="0" smtClean="0"/>
              <a:t> слово </a:t>
            </a:r>
            <a:r>
              <a:rPr lang="ru-RU" b="1" dirty="0" smtClean="0"/>
              <a:t>желтеющий</a:t>
            </a:r>
            <a:r>
              <a:rPr lang="ru-RU" dirty="0" smtClean="0"/>
              <a:t> не глагол</a:t>
            </a:r>
            <a:endParaRPr lang="ru-RU" dirty="0"/>
          </a:p>
        </p:txBody>
      </p:sp>
      <p:pic>
        <p:nvPicPr>
          <p:cNvPr id="6" name="Picture 4" descr="4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343400"/>
            <a:ext cx="2305050" cy="158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Место причастия в предложении.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</p:spPr>
        <p:txBody>
          <a:bodyPr/>
          <a:lstStyle/>
          <a:p>
            <a:r>
              <a:rPr lang="ru-RU" b="1" dirty="0" smtClean="0"/>
              <a:t>перед</a:t>
            </a:r>
            <a:r>
              <a:rPr lang="ru-RU" dirty="0" smtClean="0"/>
              <a:t> </a:t>
            </a:r>
            <a:r>
              <a:rPr lang="ru-RU" i="1" dirty="0" smtClean="0"/>
              <a:t>определяемым</a:t>
            </a:r>
            <a:r>
              <a:rPr lang="ru-RU" dirty="0" smtClean="0"/>
              <a:t>        </a:t>
            </a:r>
            <a:r>
              <a:rPr lang="ru-RU" b="1" dirty="0" smtClean="0"/>
              <a:t>после</a:t>
            </a:r>
            <a:r>
              <a:rPr lang="ru-RU" dirty="0" smtClean="0"/>
              <a:t> </a:t>
            </a:r>
            <a:r>
              <a:rPr lang="ru-RU" i="1" dirty="0" err="1" smtClean="0"/>
              <a:t>опред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словом (сущ.)</a:t>
            </a:r>
            <a:r>
              <a:rPr lang="ru-RU" dirty="0" smtClean="0"/>
              <a:t>                     </a:t>
            </a:r>
            <a:r>
              <a:rPr lang="ru-RU" i="1" dirty="0" smtClean="0"/>
              <a:t>слова (сущ.)</a:t>
            </a:r>
          </a:p>
          <a:p>
            <a:r>
              <a:rPr lang="ru-RU" dirty="0" smtClean="0"/>
              <a:t>спалённой жнивы                </a:t>
            </a:r>
            <a:r>
              <a:rPr lang="ru-RU" dirty="0" err="1" smtClean="0"/>
              <a:t>жнивы</a:t>
            </a:r>
            <a:r>
              <a:rPr lang="ru-RU" dirty="0" smtClean="0"/>
              <a:t> спалённой</a:t>
            </a:r>
          </a:p>
          <a:p>
            <a:r>
              <a:rPr lang="ru-RU" dirty="0" smtClean="0"/>
              <a:t>ночующий обоз                   </a:t>
            </a:r>
            <a:r>
              <a:rPr lang="ru-RU" dirty="0" err="1" smtClean="0"/>
              <a:t>обоз</a:t>
            </a:r>
            <a:r>
              <a:rPr lang="ru-RU" dirty="0" smtClean="0"/>
              <a:t> ночующий</a:t>
            </a:r>
          </a:p>
          <a:p>
            <a:r>
              <a:rPr lang="ru-RU" dirty="0" smtClean="0"/>
              <a:t>белеющих берёз                   </a:t>
            </a:r>
            <a:r>
              <a:rPr lang="ru-RU" dirty="0" err="1" smtClean="0"/>
              <a:t>берёз</a:t>
            </a:r>
            <a:r>
              <a:rPr lang="ru-RU" dirty="0" smtClean="0"/>
              <a:t> белеющих</a:t>
            </a:r>
          </a:p>
          <a:p>
            <a:endParaRPr lang="ru-RU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3810000" y="1295400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4953000" y="1295400"/>
            <a:ext cx="5762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" name="Picture 6" descr="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495800"/>
            <a:ext cx="2952750" cy="2017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400800" cy="19050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Понятие о причастном обороте.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Причастие с зависимыми словами называется причастным оборотом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b="1" u="sng" dirty="0" smtClean="0"/>
              <a:t>Например</a:t>
            </a:r>
            <a:r>
              <a:rPr lang="ru-RU" sz="3600" dirty="0" smtClean="0"/>
              <a:t>: </a:t>
            </a:r>
            <a:r>
              <a:rPr lang="ru-RU" b="1" i="1" dirty="0" smtClean="0"/>
              <a:t>в степи ночующий обоз, /ночующий (где?) в степи/;</a:t>
            </a:r>
            <a:br>
              <a:rPr lang="ru-RU" b="1" i="1" dirty="0" smtClean="0"/>
            </a:br>
            <a:r>
              <a:rPr lang="ru-RU" b="1" i="1" dirty="0" smtClean="0"/>
              <a:t>/средь нивы белеющих/ берёз, белеющих (где?) средь нивы.</a:t>
            </a:r>
            <a:br>
              <a:rPr lang="ru-RU" b="1" i="1" dirty="0" smtClean="0"/>
            </a:br>
            <a:r>
              <a:rPr lang="ru-RU" sz="3600" b="1" u="sng" dirty="0" smtClean="0"/>
              <a:t>Вывод:</a:t>
            </a:r>
            <a:r>
              <a:rPr lang="ru-RU" sz="3600" dirty="0" smtClean="0"/>
              <a:t> </a:t>
            </a:r>
            <a:r>
              <a:rPr lang="ru-RU" b="1" i="1" dirty="0" smtClean="0"/>
              <a:t>в степи ночующий и белеющих</a:t>
            </a:r>
            <a:r>
              <a:rPr lang="ru-RU" sz="3600" dirty="0" smtClean="0"/>
              <a:t> </a:t>
            </a:r>
            <a:r>
              <a:rPr lang="ru-RU" b="1" i="1" dirty="0" smtClean="0"/>
              <a:t>средь нивы</a:t>
            </a:r>
            <a:r>
              <a:rPr lang="ru-RU" sz="3600" dirty="0" smtClean="0"/>
              <a:t> – </a:t>
            </a:r>
            <a:r>
              <a:rPr lang="ru-RU" sz="3600" b="1" u="sng" dirty="0" smtClean="0"/>
              <a:t>причастные обороты.</a:t>
            </a:r>
            <a:endParaRPr lang="ru-RU" dirty="0"/>
          </a:p>
        </p:txBody>
      </p:sp>
      <p:pic>
        <p:nvPicPr>
          <p:cNvPr id="4" name="Picture 6" descr="0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2376488" cy="1295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Выделение причастного оборота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7848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/>
              <a:t>1.Причастный оборот</a:t>
            </a:r>
            <a:r>
              <a:rPr lang="ru-RU" sz="2800" dirty="0" smtClean="0"/>
              <a:t> выделяется запятой или запятыми, если он стоит </a:t>
            </a:r>
            <a:r>
              <a:rPr lang="ru-RU" sz="2800" b="1" dirty="0" smtClean="0"/>
              <a:t>после определяемого слова  </a:t>
            </a:r>
            <a:r>
              <a:rPr lang="ru-RU" sz="2800" dirty="0" smtClean="0">
                <a:solidFill>
                  <a:srgbClr val="FF0000"/>
                </a:solidFill>
              </a:rPr>
              <a:t>Струя пены</a:t>
            </a:r>
            <a:r>
              <a:rPr lang="ru-RU" sz="2800" b="1" i="1" dirty="0" smtClean="0">
                <a:solidFill>
                  <a:srgbClr val="FF0000"/>
                </a:solidFill>
              </a:rPr>
              <a:t>, отбрасываемая кормой корабля,</a:t>
            </a:r>
            <a:r>
              <a:rPr lang="ru-RU" sz="2800" dirty="0" smtClean="0">
                <a:solidFill>
                  <a:srgbClr val="FF0000"/>
                </a:solidFill>
              </a:rPr>
              <a:t> прошла через океан белой чертой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2. </a:t>
            </a:r>
            <a:r>
              <a:rPr lang="ru-RU" sz="2800" b="1" u="sng" dirty="0" smtClean="0"/>
              <a:t>Причастный оборот</a:t>
            </a:r>
            <a:r>
              <a:rPr lang="ru-RU" sz="2800" dirty="0" smtClean="0"/>
              <a:t> не выделяется, если он              стоит </a:t>
            </a:r>
            <a:r>
              <a:rPr lang="ru-RU" sz="2800" b="1" dirty="0" smtClean="0"/>
              <a:t>перед определяемым словом.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Грэй лёг у костра и смотрел на </a:t>
            </a:r>
            <a:r>
              <a:rPr lang="ru-RU" sz="2800" b="1" i="1" dirty="0" smtClean="0"/>
              <a:t>       </a:t>
            </a:r>
          </a:p>
          <a:p>
            <a:pPr>
              <a:buNone/>
            </a:pPr>
            <a:r>
              <a:rPr lang="ru-RU" sz="2800" b="1" i="1" dirty="0" smtClean="0"/>
              <a:t>                                               отражавшую    </a:t>
            </a:r>
          </a:p>
          <a:p>
            <a:pPr>
              <a:buNone/>
            </a:pPr>
            <a:r>
              <a:rPr lang="ru-RU" sz="2800" b="1" i="1" dirty="0" smtClean="0"/>
              <a:t>                                                                огонь </a:t>
            </a:r>
            <a:r>
              <a:rPr lang="ru-RU" sz="2800" dirty="0" smtClean="0"/>
              <a:t>воду.</a:t>
            </a:r>
            <a:r>
              <a:rPr lang="ru-RU" sz="2800" b="1" i="1" dirty="0" smtClean="0"/>
              <a:t>                                                                            </a:t>
            </a:r>
            <a:endParaRPr lang="ru-RU" sz="2800" dirty="0"/>
          </a:p>
        </p:txBody>
      </p:sp>
      <p:pic>
        <p:nvPicPr>
          <p:cNvPr id="4" name="Picture 4" descr="form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962400"/>
            <a:ext cx="3887788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Тренировочные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u="sng" dirty="0" smtClean="0"/>
              <a:t>             1.Из группы слов вычеркните лишнее.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</a:t>
            </a:r>
            <a:r>
              <a:rPr lang="ru-RU" dirty="0" smtClean="0"/>
              <a:t>1)Смеющийся, смеявшийся, смеясь, рассмеявшиеся.</a:t>
            </a:r>
            <a:br>
              <a:rPr lang="ru-RU" dirty="0" smtClean="0"/>
            </a:br>
            <a:r>
              <a:rPr lang="ru-RU" dirty="0" smtClean="0"/>
              <a:t>                    2)Рассчитывавший, готовящийся, бушующий,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величайший.</a:t>
            </a:r>
            <a:br>
              <a:rPr lang="ru-RU" dirty="0" smtClean="0"/>
            </a:br>
            <a:r>
              <a:rPr lang="ru-RU" dirty="0" smtClean="0"/>
              <a:t>                    3)Распечатанный, раскрытый, отправленный,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торжественный.</a:t>
            </a:r>
            <a:r>
              <a:rPr lang="ru-RU" b="1" dirty="0" smtClean="0"/>
              <a:t>      </a:t>
            </a:r>
            <a:r>
              <a:rPr lang="ru-RU" sz="3600" b="1" u="sng" dirty="0" smtClean="0"/>
              <a:t>2.Укажите словосочетание «</a:t>
            </a:r>
            <a:r>
              <a:rPr lang="ru-RU" sz="3600" b="1" u="sng" dirty="0" err="1" smtClean="0"/>
              <a:t>прил.+</a:t>
            </a:r>
            <a:r>
              <a:rPr lang="ru-RU" sz="3600" b="1" u="sng" dirty="0" smtClean="0"/>
              <a:t> сущ.»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</a:t>
            </a:r>
            <a:r>
              <a:rPr lang="ru-RU" dirty="0" smtClean="0"/>
              <a:t>1) бушующее море                        летящий самолёт</a:t>
            </a:r>
            <a:br>
              <a:rPr lang="ru-RU" dirty="0" smtClean="0"/>
            </a:br>
            <a:r>
              <a:rPr lang="ru-RU" dirty="0" smtClean="0"/>
              <a:t>                2) сидящие на дереве                   удивительный дом</a:t>
            </a:r>
            <a:br>
              <a:rPr lang="ru-RU" dirty="0" smtClean="0"/>
            </a:br>
            <a:r>
              <a:rPr lang="ru-RU" dirty="0" smtClean="0"/>
              <a:t>                3) зеркальная поверхность           спускающийся к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берегу</a:t>
            </a:r>
            <a:br>
              <a:rPr lang="ru-RU" dirty="0" smtClean="0"/>
            </a:br>
            <a:r>
              <a:rPr lang="ru-RU" dirty="0" smtClean="0"/>
              <a:t>                4) выполнивший задание              удивляющийся всему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b="1" dirty="0" smtClean="0"/>
              <a:t>          3</a:t>
            </a:r>
            <a:r>
              <a:rPr lang="ru-RU" sz="3600" dirty="0" smtClean="0"/>
              <a:t>. </a:t>
            </a:r>
            <a:r>
              <a:rPr lang="ru-RU" sz="3600" b="1" u="sng" dirty="0" smtClean="0"/>
              <a:t>Найдите и выделите причастный оборот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</a:t>
            </a:r>
            <a:r>
              <a:rPr lang="ru-RU" dirty="0" smtClean="0"/>
              <a:t>Охотник смотревший с берега долго протирал глаза.</a:t>
            </a:r>
            <a:endParaRPr lang="ru-RU" dirty="0"/>
          </a:p>
        </p:txBody>
      </p:sp>
      <p:pic>
        <p:nvPicPr>
          <p:cNvPr id="4" name="Picture 4" descr="0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1081087" cy="1152525"/>
          </a:xfrm>
          <a:prstGeom prst="rect">
            <a:avLst/>
          </a:prstGeom>
          <a:noFill/>
        </p:spPr>
      </p:pic>
      <p:pic>
        <p:nvPicPr>
          <p:cNvPr id="5" name="Picture 5" descr="an-feath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0"/>
            <a:ext cx="1081087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353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Вариант домашней работы</vt:lpstr>
      <vt:lpstr>       Понятие о причастии. </vt:lpstr>
      <vt:lpstr>Морфологические признаки причастия.</vt:lpstr>
      <vt:lpstr>Отличие причастия от прилагательного </vt:lpstr>
      <vt:lpstr>Отличие причастия от глагола</vt:lpstr>
      <vt:lpstr>Место причастия в предложении.</vt:lpstr>
      <vt:lpstr>        Понятие о причастном обороте.</vt:lpstr>
      <vt:lpstr>Выделение причастного оборота</vt:lpstr>
      <vt:lpstr>Тренировочные упражнения</vt:lpstr>
      <vt:lpstr>Итоги урока.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Понятие о причастии </dc:title>
  <cp:lastModifiedBy>Школа9</cp:lastModifiedBy>
  <cp:revision>27</cp:revision>
  <dcterms:modified xsi:type="dcterms:W3CDTF">2010-01-26T17:39:27Z</dcterms:modified>
</cp:coreProperties>
</file>