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70" r:id="rId11"/>
    <p:sldId id="269" r:id="rId12"/>
    <p:sldId id="268" r:id="rId13"/>
    <p:sldId id="267" r:id="rId14"/>
    <p:sldId id="266" r:id="rId15"/>
    <p:sldId id="265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посещений музеев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660832694612616"/>
          <c:y val="0.11413608788255339"/>
          <c:w val="0.8533916730538742"/>
          <c:h val="0.84715184262344057"/>
        </c:manualLayout>
      </c:layout>
      <c:barChart>
        <c:barDir val="col"/>
        <c:grouping val="clustered"/>
        <c:ser>
          <c:idx val="1"/>
          <c:order val="1"/>
          <c:spPr>
            <a:solidFill>
              <a:schemeClr val="lt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val>
            <c:numRef>
              <c:f>Лист1!$B$3:$K$3</c:f>
            </c:numRef>
          </c:val>
        </c:ser>
        <c:ser>
          <c:idx val="0"/>
          <c:order val="0"/>
          <c:spPr>
            <a:solidFill>
              <a:schemeClr val="lt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val>
            <c:numRef>
              <c:f>Лист1!$B$3:$K$3</c:f>
              <c:numCache>
                <c:formatCode>General</c:formatCode>
                <c:ptCount val="10"/>
                <c:pt idx="0">
                  <c:v>1230.5</c:v>
                </c:pt>
                <c:pt idx="1">
                  <c:v>1353.6</c:v>
                </c:pt>
                <c:pt idx="2">
                  <c:v>1608.2</c:v>
                </c:pt>
                <c:pt idx="3">
                  <c:v>1611.8</c:v>
                </c:pt>
                <c:pt idx="4">
                  <c:v>1728.8</c:v>
                </c:pt>
                <c:pt idx="5">
                  <c:v>1648.7</c:v>
                </c:pt>
                <c:pt idx="6">
                  <c:v>1808.1</c:v>
                </c:pt>
                <c:pt idx="7">
                  <c:v>1935.8</c:v>
                </c:pt>
                <c:pt idx="8">
                  <c:v>2107.1999999999998</c:v>
                </c:pt>
                <c:pt idx="9">
                  <c:v>2195.8000000000002</c:v>
                </c:pt>
              </c:numCache>
            </c:numRef>
          </c:val>
        </c:ser>
        <c:axId val="52418048"/>
        <c:axId val="52419968"/>
      </c:barChart>
      <c:catAx>
        <c:axId val="5241804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900" b="0" dirty="0">
                    <a:latin typeface="+mn-lt"/>
                    <a:cs typeface="Arial" pitchFamily="34" charset="0"/>
                  </a:rPr>
                  <a:t> </a:t>
                </a:r>
                <a:r>
                  <a:rPr lang="ru-RU" sz="900" b="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ru-RU" sz="1400" b="0" dirty="0">
                    <a:latin typeface="+mn-lt"/>
                    <a:cs typeface="Arial" pitchFamily="34" charset="0"/>
                  </a:rPr>
                  <a:t>2000</a:t>
                </a:r>
                <a:r>
                  <a:rPr lang="ru-RU" sz="1400" b="0" baseline="0" dirty="0">
                    <a:latin typeface="+mn-lt"/>
                    <a:cs typeface="Arial" pitchFamily="34" charset="0"/>
                  </a:rPr>
                  <a:t>   </a:t>
                </a:r>
                <a:r>
                  <a:rPr lang="ru-RU" sz="1400" b="0" baseline="0" dirty="0" smtClean="0">
                    <a:latin typeface="+mn-lt"/>
                    <a:cs typeface="Arial" pitchFamily="34" charset="0"/>
                  </a:rPr>
                  <a:t>     2001          </a:t>
                </a:r>
                <a:r>
                  <a:rPr lang="ru-RU" sz="1400" b="0" baseline="0" dirty="0">
                    <a:latin typeface="+mn-lt"/>
                    <a:cs typeface="Arial" pitchFamily="34" charset="0"/>
                  </a:rPr>
                  <a:t>2002     </a:t>
                </a:r>
                <a:r>
                  <a:rPr lang="ru-RU" sz="1400" b="0" baseline="0" dirty="0" smtClean="0">
                    <a:latin typeface="+mn-lt"/>
                    <a:cs typeface="Arial" pitchFamily="34" charset="0"/>
                  </a:rPr>
                  <a:t>     2003          </a:t>
                </a:r>
                <a:r>
                  <a:rPr lang="ru-RU" sz="1400" b="0" baseline="0" dirty="0">
                    <a:latin typeface="+mn-lt"/>
                    <a:cs typeface="Arial" pitchFamily="34" charset="0"/>
                  </a:rPr>
                  <a:t>2004 </a:t>
                </a:r>
                <a:r>
                  <a:rPr lang="ru-RU" sz="1400" b="0" baseline="0" dirty="0" smtClean="0">
                    <a:latin typeface="+mn-lt"/>
                    <a:cs typeface="Arial" pitchFamily="34" charset="0"/>
                  </a:rPr>
                  <a:t>        2005       </a:t>
                </a:r>
                <a:r>
                  <a:rPr lang="ru-RU" sz="1400" b="0" baseline="0" dirty="0">
                    <a:latin typeface="+mn-lt"/>
                    <a:cs typeface="Arial" pitchFamily="34" charset="0"/>
                  </a:rPr>
                  <a:t>2006    </a:t>
                </a:r>
                <a:r>
                  <a:rPr lang="ru-RU" sz="1400" b="0" baseline="0" dirty="0" smtClean="0">
                    <a:latin typeface="+mn-lt"/>
                    <a:cs typeface="Arial" pitchFamily="34" charset="0"/>
                  </a:rPr>
                  <a:t>    2007       2008        2009</a:t>
                </a:r>
                <a:endParaRPr lang="ru-RU" sz="1400" b="0" dirty="0">
                  <a:latin typeface="+mn-lt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17411473352184179"/>
              <c:y val="0.95798199343569002"/>
            </c:manualLayout>
          </c:layout>
        </c:title>
        <c:numFmt formatCode="General" sourceLinked="0"/>
        <c:majorTickMark val="none"/>
        <c:tickLblPos val="nextTo"/>
        <c:crossAx val="52419968"/>
        <c:crosses val="autoZero"/>
        <c:lblAlgn val="ctr"/>
        <c:lblOffset val="100"/>
        <c:tickLblSkip val="1"/>
      </c:catAx>
      <c:valAx>
        <c:axId val="524199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800" b="0" baseline="0" dirty="0">
                    <a:latin typeface="+mn-lt"/>
                    <a:cs typeface="Arial" pitchFamily="34" charset="0"/>
                  </a:rPr>
                  <a:t>Значение показателя за год</a:t>
                </a:r>
                <a:r>
                  <a:rPr lang="ru-RU" sz="1800" b="0" baseline="0" dirty="0" smtClean="0">
                    <a:latin typeface="+mn-lt"/>
                    <a:cs typeface="Arial" pitchFamily="34" charset="0"/>
                  </a:rPr>
                  <a:t>, тысяча </a:t>
                </a:r>
                <a:r>
                  <a:rPr lang="ru-RU" sz="1800" b="0" baseline="0" dirty="0">
                    <a:latin typeface="+mn-lt"/>
                    <a:cs typeface="Arial" pitchFamily="34" charset="0"/>
                  </a:rPr>
                  <a:t>человек</a:t>
                </a:r>
              </a:p>
            </c:rich>
          </c:tx>
          <c:layout>
            <c:manualLayout>
              <c:xMode val="edge"/>
              <c:yMode val="edge"/>
              <c:x val="3.641864273915843E-2"/>
              <c:y val="0.13800350118490243"/>
            </c:manualLayout>
          </c:layout>
        </c:title>
        <c:numFmt formatCode="General" sourceLinked="1"/>
        <c:majorTickMark val="none"/>
        <c:tickLblPos val="nextTo"/>
        <c:crossAx val="52418048"/>
        <c:crossesAt val="1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посещений музеев</a:t>
            </a:r>
          </a:p>
        </c:rich>
      </c:tx>
      <c:layout/>
    </c:title>
    <c:view3D>
      <c:perspective val="30"/>
    </c:view3D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lt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val>
            <c:numRef>
              <c:f>Лист1!$B$3:$K$3</c:f>
              <c:numCache>
                <c:formatCode>General</c:formatCode>
                <c:ptCount val="10"/>
                <c:pt idx="0">
                  <c:v>1230.5</c:v>
                </c:pt>
                <c:pt idx="1">
                  <c:v>1353.6</c:v>
                </c:pt>
                <c:pt idx="2">
                  <c:v>1608.2</c:v>
                </c:pt>
                <c:pt idx="3">
                  <c:v>1611.8</c:v>
                </c:pt>
                <c:pt idx="4">
                  <c:v>1728.8</c:v>
                </c:pt>
                <c:pt idx="5">
                  <c:v>1648.7</c:v>
                </c:pt>
                <c:pt idx="6">
                  <c:v>1808.1</c:v>
                </c:pt>
                <c:pt idx="7">
                  <c:v>1935.8</c:v>
                </c:pt>
                <c:pt idx="8">
                  <c:v>2107.1999999999998</c:v>
                </c:pt>
                <c:pt idx="9">
                  <c:v>2195.8000000000002</c:v>
                </c:pt>
              </c:numCache>
            </c:numRef>
          </c:val>
        </c:ser>
        <c:shape val="cylinder"/>
        <c:axId val="63682048"/>
        <c:axId val="63685760"/>
        <c:axId val="0"/>
      </c:bar3DChart>
      <c:catAx>
        <c:axId val="63682048"/>
        <c:scaling>
          <c:orientation val="minMax"/>
        </c:scaling>
        <c:delete val="1"/>
        <c:axPos val="b"/>
        <c:title>
          <c:tx>
            <c:rich>
              <a:bodyPr rot="0"/>
              <a:lstStyle/>
              <a:p>
                <a:pPr>
                  <a:defRPr/>
                </a:pPr>
                <a:r>
                  <a:rPr lang="ru-RU" sz="1800" b="0" dirty="0" smtClean="0">
                    <a:latin typeface="+mn-lt"/>
                    <a:cs typeface="Arial" pitchFamily="34" charset="0"/>
                  </a:rPr>
                  <a:t>2000</a:t>
                </a:r>
                <a:r>
                  <a:rPr lang="ru-RU" sz="1800" b="0" baseline="0" dirty="0" smtClean="0">
                    <a:latin typeface="+mn-lt"/>
                    <a:cs typeface="Arial" pitchFamily="34" charset="0"/>
                  </a:rPr>
                  <a:t>  </a:t>
                </a:r>
                <a:r>
                  <a:rPr lang="ru-RU" sz="1800" b="0" baseline="0" dirty="0">
                    <a:latin typeface="+mn-lt"/>
                    <a:cs typeface="Arial" pitchFamily="34" charset="0"/>
                  </a:rPr>
                  <a:t>2001  2002   2003  2004  2005  2006  2007  2008  2009</a:t>
                </a:r>
                <a:endParaRPr lang="ru-RU" sz="1800" b="0" dirty="0">
                  <a:latin typeface="+mn-lt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24544680441164818"/>
              <c:y val="0.90214751893713885"/>
            </c:manualLayout>
          </c:layout>
        </c:title>
        <c:numFmt formatCode="General" sourceLinked="0"/>
        <c:majorTickMark val="none"/>
        <c:tickLblPos val="nextTo"/>
        <c:crossAx val="63685760"/>
        <c:crosses val="autoZero"/>
        <c:lblAlgn val="ctr"/>
        <c:lblOffset val="100"/>
        <c:tickLblSkip val="1"/>
      </c:catAx>
      <c:valAx>
        <c:axId val="636857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b="0" baseline="0" dirty="0">
                    <a:latin typeface="+mn-lt"/>
                    <a:cs typeface="Arial" pitchFamily="34" charset="0"/>
                  </a:rPr>
                  <a:t>Значение показателя за год</a:t>
                </a:r>
                <a:r>
                  <a:rPr lang="ru-RU" sz="1600" b="0" baseline="0" dirty="0" smtClean="0">
                    <a:latin typeface="+mn-lt"/>
                    <a:cs typeface="Arial" pitchFamily="34" charset="0"/>
                  </a:rPr>
                  <a:t>, тысяча </a:t>
                </a:r>
                <a:r>
                  <a:rPr lang="ru-RU" sz="1600" b="0" baseline="0" dirty="0">
                    <a:latin typeface="+mn-lt"/>
                    <a:cs typeface="Arial" pitchFamily="34" charset="0"/>
                  </a:rPr>
                  <a:t>человек</a:t>
                </a:r>
              </a:p>
            </c:rich>
          </c:tx>
          <c:layout>
            <c:manualLayout>
              <c:xMode val="edge"/>
              <c:yMode val="edge"/>
              <c:x val="6.9679836159931979E-2"/>
              <c:y val="0.17929575464713357"/>
            </c:manualLayout>
          </c:layout>
        </c:title>
        <c:numFmt formatCode="General" sourceLinked="1"/>
        <c:majorTickMark val="none"/>
        <c:tickLblPos val="nextTo"/>
        <c:crossAx val="63682048"/>
        <c:crossesAt val="1"/>
        <c:crossBetween val="between"/>
      </c:valAx>
    </c:plotArea>
    <c:plotVisOnly val="1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Количество посещений музеев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lt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val>
            <c:numRef>
              <c:f>Лист1!$B$3:$K$3</c:f>
              <c:numCache>
                <c:formatCode>General</c:formatCode>
                <c:ptCount val="10"/>
                <c:pt idx="0">
                  <c:v>1230.5</c:v>
                </c:pt>
                <c:pt idx="1">
                  <c:v>1353.6</c:v>
                </c:pt>
                <c:pt idx="2">
                  <c:v>1608.2</c:v>
                </c:pt>
                <c:pt idx="3">
                  <c:v>1611.8</c:v>
                </c:pt>
                <c:pt idx="4">
                  <c:v>1728.8</c:v>
                </c:pt>
                <c:pt idx="5">
                  <c:v>1648.7</c:v>
                </c:pt>
                <c:pt idx="6">
                  <c:v>1808.1</c:v>
                </c:pt>
                <c:pt idx="7">
                  <c:v>1935.8</c:v>
                </c:pt>
                <c:pt idx="8">
                  <c:v>2107.1999999999998</c:v>
                </c:pt>
                <c:pt idx="9">
                  <c:v>2195.8000000000002</c:v>
                </c:pt>
              </c:numCache>
            </c:numRef>
          </c:val>
        </c:ser>
        <c:axId val="65858560"/>
        <c:axId val="66135168"/>
      </c:barChart>
      <c:catAx>
        <c:axId val="65858560"/>
        <c:scaling>
          <c:orientation val="minMax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2009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2008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2007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2006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2005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2004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2003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2002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2001</a:t>
                </a:r>
              </a:p>
              <a:p>
                <a:pPr>
                  <a:defRPr sz="1300" b="1"/>
                </a:pPr>
                <a:endParaRPr lang="ru-RU" sz="1300" b="1" dirty="0">
                  <a:latin typeface="+mn-lt"/>
                  <a:cs typeface="Arial" pitchFamily="34" charset="0"/>
                </a:endParaRPr>
              </a:p>
              <a:p>
                <a:pPr>
                  <a:defRPr sz="1300" b="1"/>
                </a:pPr>
                <a:r>
                  <a:rPr lang="ru-RU" sz="1300" b="1" dirty="0">
                    <a:latin typeface="+mn-lt"/>
                    <a:cs typeface="Arial" pitchFamily="34" charset="0"/>
                  </a:rPr>
                  <a:t>2000</a:t>
                </a:r>
              </a:p>
            </c:rich>
          </c:tx>
          <c:layout>
            <c:manualLayout>
              <c:xMode val="edge"/>
              <c:yMode val="edge"/>
              <c:x val="8.7802243437199619E-3"/>
              <c:y val="0.12837095247017138"/>
            </c:manualLayout>
          </c:layout>
        </c:title>
        <c:numFmt formatCode="General" sourceLinked="0"/>
        <c:majorTickMark val="none"/>
        <c:tickLblPos val="nextTo"/>
        <c:crossAx val="66135168"/>
        <c:crosses val="autoZero"/>
        <c:lblAlgn val="ctr"/>
        <c:lblOffset val="100"/>
        <c:tickLblSkip val="1"/>
      </c:catAx>
      <c:valAx>
        <c:axId val="6613516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2400" b="0" baseline="0" dirty="0">
                    <a:latin typeface="+mn-lt"/>
                    <a:cs typeface="Arial" pitchFamily="34" charset="0"/>
                  </a:rPr>
                  <a:t>Значение показателя за год,  тысяча человек</a:t>
                </a:r>
              </a:p>
            </c:rich>
          </c:tx>
          <c:layout>
            <c:manualLayout>
              <c:xMode val="edge"/>
              <c:yMode val="edge"/>
              <c:x val="0.1669836081637224"/>
              <c:y val="0.92411440151438473"/>
            </c:manualLayout>
          </c:layout>
        </c:title>
        <c:numFmt formatCode="General" sourceLinked="1"/>
        <c:majorTickMark val="none"/>
        <c:tickLblPos val="nextTo"/>
        <c:crossAx val="65858560"/>
        <c:crossesAt val="1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val>
            <c:numRef>
              <c:f>Лист1!$B$3:$K$3</c:f>
              <c:numCache>
                <c:formatCode>General</c:formatCode>
                <c:ptCount val="10"/>
                <c:pt idx="0">
                  <c:v>1230.5</c:v>
                </c:pt>
                <c:pt idx="1">
                  <c:v>1353.6</c:v>
                </c:pt>
                <c:pt idx="2">
                  <c:v>1608.2</c:v>
                </c:pt>
                <c:pt idx="3">
                  <c:v>1611.8</c:v>
                </c:pt>
                <c:pt idx="4">
                  <c:v>1728.8</c:v>
                </c:pt>
                <c:pt idx="5">
                  <c:v>1648.7</c:v>
                </c:pt>
                <c:pt idx="6">
                  <c:v>1808.1</c:v>
                </c:pt>
                <c:pt idx="7">
                  <c:v>1935.8</c:v>
                </c:pt>
                <c:pt idx="8">
                  <c:v>2107.1999999999998</c:v>
                </c:pt>
                <c:pt idx="9">
                  <c:v>2195.8000000000002</c:v>
                </c:pt>
              </c:numCache>
            </c:numRef>
          </c:val>
        </c:ser>
        <c:axId val="68450176"/>
        <c:axId val="75918720"/>
      </c:barChart>
      <c:catAx>
        <c:axId val="6845017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918720"/>
        <c:crosses val="autoZero"/>
        <c:auto val="1"/>
        <c:lblAlgn val="ctr"/>
        <c:lblOffset val="100"/>
      </c:catAx>
      <c:valAx>
        <c:axId val="759187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845017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bar"/>
        <c:grouping val="clustered"/>
        <c:ser>
          <c:idx val="0"/>
          <c:order val="0"/>
          <c:val>
            <c:numRef>
              <c:f>Лист1!$G$3:$K$3</c:f>
              <c:numCache>
                <c:formatCode>General</c:formatCode>
                <c:ptCount val="5"/>
                <c:pt idx="0">
                  <c:v>1648.7</c:v>
                </c:pt>
                <c:pt idx="1">
                  <c:v>1808.1</c:v>
                </c:pt>
                <c:pt idx="2">
                  <c:v>1935.8</c:v>
                </c:pt>
                <c:pt idx="3">
                  <c:v>2107.1999999999998</c:v>
                </c:pt>
                <c:pt idx="4">
                  <c:v>2195.8000000000002</c:v>
                </c:pt>
              </c:numCache>
            </c:numRef>
          </c:val>
        </c:ser>
        <c:shape val="cylinder"/>
        <c:axId val="78756864"/>
        <c:axId val="79587200"/>
        <c:axId val="0"/>
      </c:bar3DChart>
      <c:catAx>
        <c:axId val="7875686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587200"/>
        <c:crosses val="autoZero"/>
        <c:auto val="1"/>
        <c:lblAlgn val="ctr"/>
        <c:lblOffset val="100"/>
      </c:catAx>
      <c:valAx>
        <c:axId val="7958720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875686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val>
            <c:numRef>
              <c:f>Лист1!$A$1:$A$5</c:f>
              <c:numCache>
                <c:formatCode>General</c:formatCode>
                <c:ptCount val="5"/>
                <c:pt idx="0">
                  <c:v>2005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78736768"/>
        <c:axId val="79474048"/>
        <c:axId val="0"/>
      </c:bar3DChart>
      <c:catAx>
        <c:axId val="78736768"/>
        <c:scaling>
          <c:orientation val="minMax"/>
        </c:scaling>
        <c:axPos val="b"/>
        <c:tickLblPos val="nextTo"/>
        <c:crossAx val="79474048"/>
        <c:crosses val="autoZero"/>
        <c:auto val="1"/>
        <c:lblAlgn val="ctr"/>
        <c:lblOffset val="100"/>
      </c:catAx>
      <c:valAx>
        <c:axId val="79474048"/>
        <c:scaling>
          <c:orientation val="minMax"/>
        </c:scaling>
        <c:axPos val="l"/>
        <c:majorGridlines/>
        <c:numFmt formatCode="General" sourceLinked="1"/>
        <c:tickLblPos val="nextTo"/>
        <c:crossAx val="7873676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Общая протяженность улиц города Владимир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dLbls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dLblPos val="b"/>
            <c:showVal val="1"/>
          </c:dLbls>
          <c:val>
            <c:numRef>
              <c:f>Лист1!$B$1:$B$5</c:f>
              <c:numCache>
                <c:formatCode>General</c:formatCode>
                <c:ptCount val="5"/>
                <c:pt idx="0">
                  <c:v>394.1</c:v>
                </c:pt>
                <c:pt idx="1">
                  <c:v>395.3</c:v>
                </c:pt>
                <c:pt idx="2">
                  <c:v>395.8</c:v>
                </c:pt>
                <c:pt idx="3">
                  <c:v>425</c:v>
                </c:pt>
                <c:pt idx="4">
                  <c:v>425.7</c:v>
                </c:pt>
              </c:numCache>
            </c:numRef>
          </c:val>
        </c:ser>
        <c:dLbls>
          <c:showVal val="1"/>
        </c:dLbls>
        <c:marker val="1"/>
        <c:axId val="42970496"/>
        <c:axId val="55601792"/>
      </c:lineChart>
      <c:catAx>
        <c:axId val="42970496"/>
        <c:scaling>
          <c:orientation val="minMax"/>
        </c:scaling>
        <c:delete val="1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dirty="0"/>
                  <a:t>2005    </a:t>
                </a:r>
                <a:r>
                  <a:rPr lang="ru-RU" sz="1600" dirty="0" smtClean="0"/>
                  <a:t>                  </a:t>
                </a:r>
                <a:r>
                  <a:rPr lang="ru-RU" sz="1600" dirty="0"/>
                  <a:t>2006       </a:t>
                </a:r>
                <a:r>
                  <a:rPr lang="ru-RU" sz="1600" dirty="0" smtClean="0"/>
                  <a:t>                  </a:t>
                </a:r>
                <a:r>
                  <a:rPr lang="ru-RU" sz="1600" dirty="0"/>
                  <a:t>2007  </a:t>
                </a:r>
                <a:r>
                  <a:rPr lang="ru-RU" sz="1600" dirty="0" smtClean="0"/>
                  <a:t>                      </a:t>
                </a:r>
                <a:r>
                  <a:rPr lang="ru-RU" sz="1600" dirty="0"/>
                  <a:t>2008 </a:t>
                </a:r>
                <a:r>
                  <a:rPr lang="ru-RU" sz="1600" dirty="0" smtClean="0"/>
                  <a:t>                    </a:t>
                </a:r>
                <a:r>
                  <a:rPr lang="ru-RU" sz="1600" dirty="0"/>
                  <a:t>2009</a:t>
                </a:r>
              </a:p>
            </c:rich>
          </c:tx>
          <c:layout>
            <c:manualLayout>
              <c:xMode val="edge"/>
              <c:yMode val="edge"/>
              <c:x val="0.13348875000572932"/>
              <c:y val="0.9336984697507108"/>
            </c:manualLayout>
          </c:layout>
        </c:title>
        <c:tickLblPos val="nextTo"/>
        <c:crossAx val="55601792"/>
        <c:crosses val="autoZero"/>
        <c:auto val="1"/>
        <c:lblAlgn val="ctr"/>
        <c:lblOffset val="100"/>
      </c:catAx>
      <c:valAx>
        <c:axId val="55601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2400" dirty="0"/>
                  <a:t>Расстояние в километрах</a:t>
                </a:r>
              </a:p>
            </c:rich>
          </c:tx>
          <c:layout/>
        </c:title>
        <c:numFmt formatCode="General" sourceLinked="1"/>
        <c:tickLblPos val="nextTo"/>
        <c:crossAx val="4297049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Посещение музеев Владимира гражданами различных государств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</c:dLbls>
          <c:cat>
            <c:strRef>
              <c:f>Лист1!$A$1:$A$7</c:f>
              <c:strCache>
                <c:ptCount val="7"/>
                <c:pt idx="0">
                  <c:v>2005</c:v>
                </c:pt>
                <c:pt idx="1">
                  <c:v>Большой Киржач</c:v>
                </c:pt>
                <c:pt idx="2">
                  <c:v>Пекша</c:v>
                </c:pt>
                <c:pt idx="3">
                  <c:v>Колокша</c:v>
                </c:pt>
                <c:pt idx="4">
                  <c:v>Нерль</c:v>
                </c:pt>
                <c:pt idx="5">
                  <c:v>Селекша</c:v>
                </c:pt>
                <c:pt idx="6">
                  <c:v>Ирмес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647</c:v>
                </c:pt>
                <c:pt idx="1">
                  <c:v>70</c:v>
                </c:pt>
                <c:pt idx="2">
                  <c:v>127</c:v>
                </c:pt>
                <c:pt idx="3">
                  <c:v>146</c:v>
                </c:pt>
                <c:pt idx="4">
                  <c:v>248</c:v>
                </c:pt>
                <c:pt idx="5">
                  <c:v>63</c:v>
                </c:pt>
                <c:pt idx="6">
                  <c:v>70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spPr>
    <a:noFill/>
    <a:ln>
      <a:solidFill>
        <a:schemeClr val="accent1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Реки</a:t>
            </a:r>
            <a:r>
              <a:rPr lang="ru-RU" sz="3200" baseline="0"/>
              <a:t> Владимирской области</a:t>
            </a:r>
            <a:endParaRPr lang="ru-RU" sz="3200"/>
          </a:p>
        </c:rich>
      </c:tx>
      <c:layout/>
    </c:title>
    <c:plotArea>
      <c:layout>
        <c:manualLayout>
          <c:layoutTarget val="inner"/>
          <c:xMode val="edge"/>
          <c:yMode val="edge"/>
          <c:x val="8.2650956960239011E-2"/>
          <c:y val="5.0076919771576738E-2"/>
          <c:w val="0.91734904303976095"/>
          <c:h val="0.75965543257746992"/>
        </c:manualLayout>
      </c:layout>
      <c:barChart>
        <c:barDir val="col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Лист1!$A$1:$A$10</c:f>
              <c:strCache>
                <c:ptCount val="10"/>
                <c:pt idx="0">
                  <c:v>2005</c:v>
                </c:pt>
                <c:pt idx="1">
                  <c:v>Большой Киржач</c:v>
                </c:pt>
                <c:pt idx="2">
                  <c:v>Пекша</c:v>
                </c:pt>
                <c:pt idx="3">
                  <c:v>Колокша</c:v>
                </c:pt>
                <c:pt idx="4">
                  <c:v>Нерль</c:v>
                </c:pt>
                <c:pt idx="5">
                  <c:v>Селекша</c:v>
                </c:pt>
                <c:pt idx="6">
                  <c:v>Ирмес</c:v>
                </c:pt>
                <c:pt idx="7">
                  <c:v>Судогда</c:v>
                </c:pt>
                <c:pt idx="8">
                  <c:v>Суворощъ</c:v>
                </c:pt>
                <c:pt idx="9">
                  <c:v>Бужа</c:v>
                </c:pt>
              </c:strCache>
            </c:strRef>
          </c:cat>
          <c:val>
            <c:numRef>
              <c:f>Лист1!$B$1:$B$10</c:f>
              <c:numCache>
                <c:formatCode>General</c:formatCode>
                <c:ptCount val="10"/>
                <c:pt idx="0">
                  <c:v>647</c:v>
                </c:pt>
                <c:pt idx="1">
                  <c:v>70</c:v>
                </c:pt>
                <c:pt idx="2">
                  <c:v>127</c:v>
                </c:pt>
                <c:pt idx="3">
                  <c:v>146</c:v>
                </c:pt>
                <c:pt idx="4">
                  <c:v>248</c:v>
                </c:pt>
                <c:pt idx="5">
                  <c:v>63</c:v>
                </c:pt>
                <c:pt idx="6">
                  <c:v>70</c:v>
                </c:pt>
                <c:pt idx="7">
                  <c:v>118</c:v>
                </c:pt>
                <c:pt idx="8">
                  <c:v>117</c:v>
                </c:pt>
                <c:pt idx="9">
                  <c:v>87</c:v>
                </c:pt>
              </c:numCache>
            </c:numRef>
          </c:val>
        </c:ser>
        <c:dLbls>
          <c:showVal val="1"/>
        </c:dLbls>
        <c:axId val="77956224"/>
        <c:axId val="77967744"/>
      </c:barChart>
      <c:catAx>
        <c:axId val="77956224"/>
        <c:scaling>
          <c:orientation val="minMax"/>
        </c:scaling>
        <c:axPos val="b"/>
        <c:numFmt formatCode="General" sourceLinked="1"/>
        <c:tickLblPos val="nextTo"/>
        <c:crossAx val="77967744"/>
        <c:crosses val="autoZero"/>
        <c:auto val="1"/>
        <c:lblAlgn val="ctr"/>
        <c:lblOffset val="100"/>
      </c:catAx>
      <c:valAx>
        <c:axId val="77967744"/>
        <c:scaling>
          <c:orientation val="minMax"/>
        </c:scaling>
        <c:axPos val="l"/>
        <c:majorGridlines/>
        <c:numFmt formatCode="General" sourceLinked="1"/>
        <c:tickLblPos val="nextTo"/>
        <c:crossAx val="77956224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AA38-D8B0-4737-A63B-9D0B30BDC99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65C5-2343-41B4-BE64-D796E09AE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Наташа\Мои документы\Мои рисунки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14290"/>
            <a:ext cx="3582460" cy="31449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Наташа\Мои документы\Мои рисунки\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786190"/>
            <a:ext cx="4179123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9" name="Picture 5" descr="C:\Documents and Settings\Наташа\Мои документы\Мои рисунки\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0"/>
            <a:ext cx="4182810" cy="29289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0" name="Picture 6" descr="C:\Documents and Settings\Наташа\Мои документы\Мои рисунки\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357562"/>
            <a:ext cx="3991598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2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086760" cy="5715039"/>
        </p:xfrm>
        <a:graphic>
          <a:graphicData uri="http://schemas.openxmlformats.org/drawingml/2006/table">
            <a:tbl>
              <a:tblPr/>
              <a:tblGrid>
                <a:gridCol w="3143272"/>
                <a:gridCol w="2428802"/>
                <a:gridCol w="2514686"/>
              </a:tblGrid>
              <a:tr h="5820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0" dirty="0">
                          <a:latin typeface="Calibri"/>
                          <a:ea typeface="Times New Roman"/>
                        </a:rPr>
                        <a:t>График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Отображает тенденцию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изменения данных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(рост, снижение, колебание)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за равные промежутки времени.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одном чертеже может разместиться несколько графиков, каждый из которых соответствует своему ряду данных.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2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6" y="2786058"/>
          <a:ext cx="2857520" cy="2286016"/>
        </p:xfrm>
        <a:graphic>
          <a:graphicData uri="http://schemas.openxmlformats.org/presentationml/2006/ole">
            <p:oleObj spid="_x0000_s1026" name="Точечный рисунок" r:id="rId3" imgW="1988992" imgH="1463167" progId="Paint.Picture">
              <p:embed/>
            </p:oleObj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500430" y="2500306"/>
          <a:ext cx="2195514" cy="2471745"/>
        </p:xfrm>
        <a:graphic>
          <a:graphicData uri="http://schemas.openxmlformats.org/presentationml/2006/ole">
            <p:oleObj spid="_x0000_s1025" name="Точечный рисунок" r:id="rId4" imgW="2263336" imgH="1600339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4348" y="714357"/>
          <a:ext cx="8072493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2500306"/>
          <a:ext cx="8643997" cy="2120237"/>
        </p:xfrm>
        <a:graphic>
          <a:graphicData uri="http://schemas.openxmlformats.org/drawingml/2006/table">
            <a:tbl>
              <a:tblPr/>
              <a:tblGrid>
                <a:gridCol w="1087965"/>
                <a:gridCol w="1087965"/>
                <a:gridCol w="1231301"/>
                <a:gridCol w="1176555"/>
                <a:gridCol w="1736962"/>
                <a:gridCol w="1087965"/>
                <a:gridCol w="1235284"/>
              </a:tblGrid>
              <a:tr h="1393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Жители России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Жители стран СНГ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Жители Германии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Жители Франции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Жители скандинавских стран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Жители США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Жители азиатских стран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142984"/>
          <a:ext cx="8572560" cy="4071966"/>
        </p:xfrm>
        <a:graphic>
          <a:graphicData uri="http://schemas.openxmlformats.org/drawingml/2006/table">
            <a:tbl>
              <a:tblPr/>
              <a:tblGrid>
                <a:gridCol w="2357453"/>
                <a:gridCol w="2714644"/>
                <a:gridCol w="3500463"/>
              </a:tblGrid>
              <a:tr h="4071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0" dirty="0">
                          <a:latin typeface="Calibri"/>
                          <a:ea typeface="Times New Roman"/>
                        </a:rPr>
                        <a:t>Круговая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Круговая диаграмма используется для графического </a:t>
                      </a:r>
                      <a:r>
                        <a:rPr lang="ru-RU" sz="1800" u="sng" dirty="0">
                          <a:latin typeface="Times New Roman"/>
                          <a:ea typeface="Calibri"/>
                          <a:cs typeface="Times New Roman"/>
                        </a:rPr>
                        <a:t>отображения одного ряда значений.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Она показывает  </a:t>
                      </a:r>
                      <a:r>
                        <a:rPr lang="ru-RU" sz="1800" u="sng" dirty="0">
                          <a:latin typeface="Times New Roman"/>
                          <a:ea typeface="Calibri"/>
                          <a:cs typeface="Times New Roman"/>
                        </a:rPr>
                        <a:t>соотношение частей и целого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 Каждый сектор такой диаграммы отображает относительную (выраженную в процентах) </a:t>
                      </a:r>
                      <a:r>
                        <a:rPr lang="ru-RU" sz="1800" u="sng" dirty="0">
                          <a:latin typeface="Times New Roman"/>
                          <a:ea typeface="Calibri"/>
                          <a:cs typeface="Times New Roman"/>
                        </a:rPr>
                        <a:t>долю каждого значения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от </a:t>
                      </a:r>
                      <a:r>
                        <a:rPr lang="ru-RU" sz="1800" u="sng" dirty="0">
                          <a:latin typeface="Times New Roman"/>
                          <a:ea typeface="Calibri"/>
                          <a:cs typeface="Times New Roman"/>
                        </a:rPr>
                        <a:t>общей суммы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всех данных, принимаемых за 100%.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4282" y="2714620"/>
          <a:ext cx="2301003" cy="2143140"/>
        </p:xfrm>
        <a:graphic>
          <a:graphicData uri="http://schemas.openxmlformats.org/presentationml/2006/ole">
            <p:oleObj spid="_x0000_s4098" name="Точечный рисунок" r:id="rId3" imgW="1714649" imgH="1364098" progId="Paint.Picture">
              <p:embed/>
            </p:oleObj>
          </a:graphicData>
        </a:graphic>
      </p:graphicFrame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643174" y="1643050"/>
          <a:ext cx="2587076" cy="1928826"/>
        </p:xfrm>
        <a:graphic>
          <a:graphicData uri="http://schemas.openxmlformats.org/presentationml/2006/ole">
            <p:oleObj spid="_x0000_s4097" name="Точечный рисунок" r:id="rId4" imgW="1600339" imgH="1203810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642918"/>
          <a:ext cx="8358245" cy="564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714356"/>
          <a:ext cx="821537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По данным таблицы постройте столбчатую диаграмму</a:t>
            </a:r>
          </a:p>
          <a:p>
            <a:pPr algn="ctr">
              <a:buNone/>
            </a:pPr>
            <a:r>
              <a:rPr lang="ru-RU" dirty="0" smtClean="0"/>
              <a:t>Озера Владимирской области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lvl="0"/>
            <a:r>
              <a:rPr lang="ru-RU" dirty="0" smtClean="0"/>
              <a:t>На </a:t>
            </a:r>
            <a:r>
              <a:rPr lang="ru-RU" dirty="0" smtClean="0"/>
              <a:t>долю городского населения Владимирской области приходится 80% всех жителей области. При этом 58% городских жителей проживают в городах: Владимир 25%, Ковров 11%, Муром 10%, Гусь-Хрустальный 5%, Александров 4%, Вязники 3%. А остальные 22% городских жителей проживают в малых городах Владимирской области. Постройте круговую диаграмму распределения жителей Владимирской области.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8" y="2357430"/>
          <a:ext cx="807249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214"/>
                <a:gridCol w="1153214"/>
                <a:gridCol w="1153214"/>
                <a:gridCol w="1153214"/>
                <a:gridCol w="1153214"/>
                <a:gridCol w="1153214"/>
                <a:gridCol w="11532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озер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Кщара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Беловодь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Святое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Великое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Гусинка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Глухое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Глубина озера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Наташа\Мои документы\Мои рисунки\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42918"/>
            <a:ext cx="3071835" cy="2314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Наташа\Мои документы\Мои рисунки\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14290"/>
            <a:ext cx="3143272" cy="2095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2" name="Picture 4" descr="C:\Documents and Settings\Наташа\Мои документы\Мои рисунки\15.jp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85720" y="3429000"/>
            <a:ext cx="2931685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Наташа\Мои документы\Мои рисунки\1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357430"/>
            <a:ext cx="3114272" cy="21543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5" name="Picture 7" descr="http://im3-tub.yandex.net/i?id=29925964&amp;tov=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4643446"/>
            <a:ext cx="3214700" cy="19716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Click="0" advTm="2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Общая протяженность улиц города Владимир</a:t>
            </a:r>
            <a:endParaRPr lang="ru-RU" b="1" dirty="0">
              <a:latin typeface="Book Antiqu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3286124"/>
          <a:ext cx="8229600" cy="141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2"/>
                <a:gridCol w="1000132"/>
                <a:gridCol w="857256"/>
                <a:gridCol w="857256"/>
                <a:gridCol w="928694"/>
                <a:gridCol w="90009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Общая протяженность улиц, проездов, набережных (на конец отчетного года), километров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394.1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395.3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395.8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425.7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Documents and Settings\Наташа\Мои документы\Мои рисунки\1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1745514" cy="2643206"/>
          </a:xfrm>
          <a:prstGeom prst="rect">
            <a:avLst/>
          </a:prstGeom>
          <a:noFill/>
        </p:spPr>
      </p:pic>
      <p:pic>
        <p:nvPicPr>
          <p:cNvPr id="15363" name="Picture 3" descr="C:\Documents and Settings\Наташа\Мои документы\Мои рисунки\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28604"/>
            <a:ext cx="3906765" cy="2500330"/>
          </a:xfrm>
          <a:prstGeom prst="rect">
            <a:avLst/>
          </a:prstGeom>
          <a:noFill/>
        </p:spPr>
      </p:pic>
      <p:pic>
        <p:nvPicPr>
          <p:cNvPr id="15365" name="Picture 5" descr="http://im5-tub.yandex.net/i?id=88233103&amp;tov=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285728"/>
            <a:ext cx="2286016" cy="3429024"/>
          </a:xfrm>
          <a:prstGeom prst="rect">
            <a:avLst/>
          </a:prstGeom>
          <a:noFill/>
        </p:spPr>
      </p:pic>
      <p:pic>
        <p:nvPicPr>
          <p:cNvPr id="15367" name="Picture 7" descr="http://im5-tub.yandex.net/i?id=56320437&amp;tov=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4929198"/>
            <a:ext cx="2893200" cy="1928802"/>
          </a:xfrm>
          <a:prstGeom prst="rect">
            <a:avLst/>
          </a:prstGeom>
          <a:noFill/>
        </p:spPr>
      </p:pic>
      <p:pic>
        <p:nvPicPr>
          <p:cNvPr id="15369" name="Picture 9" descr="http://im8-tub.yandex.net/i?id=15255598&amp;tov=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3000372"/>
            <a:ext cx="2786082" cy="1857388"/>
          </a:xfrm>
          <a:prstGeom prst="rect">
            <a:avLst/>
          </a:prstGeom>
          <a:noFill/>
        </p:spPr>
      </p:pic>
      <p:pic>
        <p:nvPicPr>
          <p:cNvPr id="15371" name="Picture 11" descr="http://im2-tub.yandex.net/i?id=95263823&amp;tov=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3429000"/>
            <a:ext cx="1643074" cy="2544117"/>
          </a:xfrm>
          <a:prstGeom prst="rect">
            <a:avLst/>
          </a:prstGeom>
          <a:noFill/>
        </p:spPr>
      </p:pic>
      <p:pic>
        <p:nvPicPr>
          <p:cNvPr id="15373" name="Picture 13" descr="http://im5-tub.yandex.net/i?id=37431600&amp;tov=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3857628"/>
            <a:ext cx="1993398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3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3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Количество посещений музеев, тысяча человек, значение показателя за год</a:t>
            </a:r>
            <a:endParaRPr lang="ru-RU" sz="3200" b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450057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1230,5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1353,6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1608,2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1611,8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1728,8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1648,7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1808,1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1935,8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2107,2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2195,8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571480"/>
          <a:ext cx="857256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71480"/>
          <a:ext cx="842968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714356"/>
          <a:ext cx="857256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642918"/>
          <a:ext cx="8358248" cy="5786477"/>
        </p:xfrm>
        <a:graphic>
          <a:graphicData uri="http://schemas.openxmlformats.org/drawingml/2006/table">
            <a:tbl>
              <a:tblPr/>
              <a:tblGrid>
                <a:gridCol w="2769670"/>
                <a:gridCol w="2794289"/>
                <a:gridCol w="2794289"/>
              </a:tblGrid>
              <a:tr h="2735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latin typeface="Calibri"/>
                          <a:ea typeface="Times New Roman"/>
                        </a:rPr>
                        <a:t>Тип диаграммы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0">
                          <a:latin typeface="Calibri"/>
                          <a:ea typeface="Times New Roman"/>
                        </a:rPr>
                        <a:t>Область применения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latin typeface="Calibri"/>
                          <a:ea typeface="Times New Roman"/>
                        </a:rPr>
                        <a:t>Плоская</a:t>
                      </a:r>
                      <a:endParaRPr lang="ru-RU" sz="1400" b="1" kern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latin typeface="Calibri"/>
                          <a:ea typeface="Times New Roman"/>
                        </a:rPr>
                        <a:t>Объёмная</a:t>
                      </a:r>
                      <a:endParaRPr lang="ru-RU" sz="1400" b="1" kern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5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latin typeface="Calibri"/>
                          <a:ea typeface="Times New Roman"/>
                        </a:rPr>
                        <a:t>Гистограмма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Гистограмма позволяет представить </a:t>
                      </a: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изменение данных на  протяжении отрезка времени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Диаграммы этого типа  удобны для наглядного </a:t>
                      </a: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сравнения нескольких величин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(рядов данных).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8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latin typeface="Calibri"/>
                          <a:ea typeface="Times New Roman"/>
                        </a:rPr>
                        <a:t>Линейчатая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Линейчатые диаграммы применяются в тех же случаях, что и гистограммы. Горизонтальное расположение оси зависимых переменных делает их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особенно удобными для сравнительного представления разных величин в пределах одного временного периода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00034" y="1571612"/>
          <a:ext cx="2564610" cy="1709740"/>
        </p:xfrm>
        <a:graphic>
          <a:graphicData uri="http://schemas.openxmlformats.org/presentationml/2006/ole">
            <p:oleObj spid="_x0000_s7172" name="Точечный рисунок" r:id="rId3" imgW="2026667" imgH="1356478" progId="Paint.Picture">
              <p:embed/>
            </p:oleObj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42910" y="3857628"/>
          <a:ext cx="242889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428992" y="3857628"/>
          <a:ext cx="2571768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3357554" y="1428736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401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Точечный рисунок</vt:lpstr>
      <vt:lpstr>Слайд 1</vt:lpstr>
      <vt:lpstr>Слайд 2</vt:lpstr>
      <vt:lpstr>Общая протяженность улиц города Владимир</vt:lpstr>
      <vt:lpstr>Слайд 4</vt:lpstr>
      <vt:lpstr>Количество посещений музеев, тысяча человек, значение показателя за год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</vt:lpstr>
    </vt:vector>
  </TitlesOfParts>
  <Company>ЦРТДиЮ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16</cp:revision>
  <dcterms:created xsi:type="dcterms:W3CDTF">2010-01-30T13:32:31Z</dcterms:created>
  <dcterms:modified xsi:type="dcterms:W3CDTF">2010-01-30T15:58:22Z</dcterms:modified>
</cp:coreProperties>
</file>