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83" r:id="rId4"/>
    <p:sldId id="286" r:id="rId5"/>
    <p:sldId id="277" r:id="rId6"/>
    <p:sldId id="262" r:id="rId7"/>
    <p:sldId id="258" r:id="rId8"/>
    <p:sldId id="300" r:id="rId9"/>
    <p:sldId id="280" r:id="rId10"/>
    <p:sldId id="264" r:id="rId11"/>
    <p:sldId id="265" r:id="rId12"/>
    <p:sldId id="287" r:id="rId13"/>
    <p:sldId id="298" r:id="rId14"/>
    <p:sldId id="299" r:id="rId15"/>
    <p:sldId id="285" r:id="rId16"/>
    <p:sldId id="275" r:id="rId17"/>
    <p:sldId id="297" r:id="rId18"/>
    <p:sldId id="267" r:id="rId19"/>
    <p:sldId id="289" r:id="rId20"/>
    <p:sldId id="303" r:id="rId21"/>
    <p:sldId id="304" r:id="rId22"/>
    <p:sldId id="302" r:id="rId23"/>
    <p:sldId id="278" r:id="rId24"/>
    <p:sldId id="288" r:id="rId25"/>
    <p:sldId id="305" r:id="rId26"/>
    <p:sldId id="290" r:id="rId27"/>
    <p:sldId id="296" r:id="rId28"/>
    <p:sldId id="293" r:id="rId29"/>
    <p:sldId id="292" r:id="rId30"/>
    <p:sldId id="294" r:id="rId31"/>
    <p:sldId id="307" r:id="rId32"/>
    <p:sldId id="261" r:id="rId33"/>
    <p:sldId id="260" r:id="rId34"/>
    <p:sldId id="266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BB17-3725-41E9-BC4F-C1D9B2BD82F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AE7B-7395-4E85-9555-CF16251AC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hkolnick.ru/products_pictures/luchpll2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ontessori-piter.ru/content/files/catalog1/ls8_1249483659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oscowoffice.ru/pict/1163423880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3dsmodels.com/textures/Texture/171003B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graalm.com.ua/foto/d_1e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-rus-student.ru/pictures/00/446_30.jpg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imtoy.ru/photos/piperblue_1791.jpg" TargetMode="External"/><Relationship Id="rId2" Type="http://schemas.openxmlformats.org/officeDocument/2006/relationships/hyperlink" Target="http://photoalbum.nik38.ru/cgi-bin/1.cgi?photoId=8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riroda.inc.ru/malichi/skazki/pic/kaschey_07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inmenso.ru/components/com_virtuemart/shop_image/product/170156.jpg" TargetMode="External"/><Relationship Id="rId4" Type="http://schemas.openxmlformats.org/officeDocument/2006/relationships/hyperlink" Target="http://www.deltaplanerizm.ru/photo/albums/userpics/10002/normal_003.jpg" TargetMode="External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rcus.perm.ru/vs/main/images/about-photo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vst-kirov.ucoz.ru/_ph/3/2/664439439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penbiz.com.ua/~uploads/~3rdpartyimg/iglo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st.free-lance.ru/users/Redjuice/upload/f_48450a6990e7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обучения грамоте</a:t>
            </a:r>
            <a:endParaRPr lang="ru-RU" dirty="0"/>
          </a:p>
        </p:txBody>
      </p:sp>
      <p:pic>
        <p:nvPicPr>
          <p:cNvPr id="3074" name="Picture 2" descr="C:\Documents and Settings\Владимир\Рабочий стол\Игры\Мамино\Моя новая папка\картинки(3)\фон\Рисунок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1325" cy="3260725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имир\Рабочий стол\Игры\Мамино\Моя новая папка\картинки(3)\фон\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29132"/>
            <a:ext cx="1667198" cy="2071702"/>
          </a:xfrm>
          <a:prstGeom prst="rect">
            <a:avLst/>
          </a:prstGeom>
          <a:noFill/>
        </p:spPr>
      </p:pic>
      <p:pic>
        <p:nvPicPr>
          <p:cNvPr id="3076" name="Picture 4" descr="C:\Documents and Settings\Владимир\Рабочий стол\Игры\Мамино\Моя новая папка\картинки(3)\фон\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1979606" cy="2052640"/>
          </a:xfrm>
          <a:prstGeom prst="rect">
            <a:avLst/>
          </a:prstGeom>
          <a:noFill/>
        </p:spPr>
      </p:pic>
      <p:pic>
        <p:nvPicPr>
          <p:cNvPr id="8" name="Picture 5" descr="f10ac7cc6a6b1ed545d158af725a4d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14290"/>
            <a:ext cx="1712058" cy="22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71736" y="3571876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Тема: Буквы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Э,э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обозначающие гласный</a:t>
            </a:r>
          </a:p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       звук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имир\Рабочий стол\Игры\Мамино\Моя новая папка\мультимедия\обуч. грамоте\азбука\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07" y="428604"/>
            <a:ext cx="9003693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Письменная и печатная буква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Владимир\Рабочий стол\Игры\Мамино\Моя новая папка\мультимедия\обуч. грамоте\1кл\Буквы\Буквы\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430649" cy="482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9"/>
            <a:ext cx="4857784" cy="221457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Взял я лук и крикнул: - Эх!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Удивлю сейчас я всех!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Натянул потуже лук,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Да стрела застряла вдруг!</a:t>
            </a:r>
          </a:p>
          <a:p>
            <a:endParaRPr lang="ru-RU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85786" y="3569491"/>
          <a:ext cx="2451098" cy="3288509"/>
        </p:xfrm>
        <a:graphic>
          <a:graphicData uri="http://schemas.openxmlformats.org/presentationml/2006/ole">
            <p:oleObj spid="_x0000_s44035" name="CorelDRAW" r:id="rId3" imgW="941760" imgH="941760" progId="CorelDraw.Graphic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85728"/>
            <a:ext cx="7887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что похожа буква Э?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BD10971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80862">
            <a:off x="7255449" y="1397240"/>
            <a:ext cx="1636700" cy="14200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71934" y="4000504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Над лучами в синеве</a:t>
            </a:r>
          </a:p>
          <a:p>
            <a:r>
              <a:rPr lang="ru-RU" sz="3200" dirty="0" smtClean="0"/>
              <a:t>Пролетает буква «э».</a:t>
            </a:r>
          </a:p>
          <a:p>
            <a:r>
              <a:rPr lang="ru-RU" sz="3200" dirty="0" smtClean="0"/>
              <a:t>Это ласточка весной возвращается домой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Слепи по памяти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6322" name="Picture 2" descr="Картинка 8 из 198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928802"/>
            <a:ext cx="36290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Картинка 12 из 822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42918"/>
            <a:ext cx="4286280" cy="547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571472" y="1357298"/>
            <a:ext cx="2000264" cy="17859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  </a:t>
            </a:r>
            <a:r>
              <a:rPr lang="ru-RU" sz="4800" b="1" dirty="0" err="1" smtClean="0">
                <a:solidFill>
                  <a:schemeClr val="tx1"/>
                </a:solidFill>
              </a:rPr>
              <a:t>д</a:t>
            </a:r>
            <a:endParaRPr lang="ru-RU" sz="4800" b="1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628" y="214290"/>
            <a:ext cx="2143140" cy="17859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   </a:t>
            </a:r>
            <a:r>
              <a:rPr lang="ru-RU" sz="4800" b="1" dirty="0" smtClean="0">
                <a:solidFill>
                  <a:schemeClr val="tx1"/>
                </a:solidFill>
              </a:rPr>
              <a:t>в</a:t>
            </a:r>
            <a:endParaRPr lang="ru-RU" sz="4800" b="1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2714612" y="214290"/>
            <a:ext cx="1785950" cy="17145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  </a:t>
            </a:r>
            <a:r>
              <a:rPr lang="ru-RU" sz="4800" b="1" dirty="0" err="1" smtClean="0">
                <a:solidFill>
                  <a:schemeClr val="tx1"/>
                </a:solidFill>
              </a:rPr>
              <a:t>п</a:t>
            </a:r>
            <a:endParaRPr lang="ru-RU" sz="4800" b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7215206" y="3857628"/>
            <a:ext cx="1500198" cy="15716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с</a:t>
            </a:r>
            <a:endParaRPr lang="ru-RU" sz="48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285852" y="4000504"/>
            <a:ext cx="1714512" cy="18573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chemeClr val="tx1"/>
                </a:solidFill>
              </a:rPr>
              <a:t>м</a:t>
            </a:r>
            <a:endParaRPr lang="ru-RU" sz="4800" b="1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071934" y="4500570"/>
            <a:ext cx="2000264" cy="20002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   </a:t>
            </a:r>
            <a:r>
              <a:rPr lang="ru-RU" sz="4800" b="1" dirty="0" smtClean="0">
                <a:solidFill>
                  <a:schemeClr val="tx1"/>
                </a:solidFill>
              </a:rPr>
              <a:t>л</a:t>
            </a:r>
            <a:endParaRPr lang="ru-RU" b="1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72330" y="1000108"/>
            <a:ext cx="1643074" cy="17145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т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4" name="Месяц 13"/>
          <p:cNvSpPr/>
          <p:nvPr/>
        </p:nvSpPr>
        <p:spPr>
          <a:xfrm>
            <a:off x="4071934" y="2357430"/>
            <a:ext cx="1714512" cy="2000264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chemeClr val="tx1"/>
                </a:solidFill>
              </a:rPr>
              <a:t>Э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71802" y="3000371"/>
          <a:ext cx="2071702" cy="2643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851"/>
                <a:gridCol w="1035851"/>
              </a:tblGrid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я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ё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</a:t>
                      </a:r>
                      <a:r>
                        <a:rPr lang="ru-RU" sz="2800" b="1" dirty="0" err="1" smtClean="0"/>
                        <a:t>ю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е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</a:t>
                      </a:r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и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3071802" y="2000240"/>
            <a:ext cx="2143140" cy="1000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92933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0194" y="285728"/>
            <a:ext cx="2183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71802" y="3000371"/>
          <a:ext cx="2071702" cy="2643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851"/>
                <a:gridCol w="1035851"/>
              </a:tblGrid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я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ё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</a:t>
                      </a:r>
                      <a:r>
                        <a:rPr lang="ru-RU" sz="2800" b="1" dirty="0" err="1" smtClean="0"/>
                        <a:t>ю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э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е</a:t>
                      </a:r>
                      <a:endParaRPr lang="ru-RU" sz="2800" b="1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</a:t>
                      </a:r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и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3071802" y="2000240"/>
            <a:ext cx="2143140" cy="1000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92933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0194" y="285728"/>
            <a:ext cx="2183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слово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 </a:t>
            </a:r>
            <a:r>
              <a:rPr lang="ru-RU" sz="2800" dirty="0" smtClean="0"/>
              <a:t>С</a:t>
            </a:r>
            <a:r>
              <a:rPr lang="ru-RU" sz="2400" b="1" dirty="0" smtClean="0"/>
              <a:t>лова с буквой «э» подчеркни красным карандашом , а синим все другие слова.</a:t>
            </a:r>
          </a:p>
          <a:p>
            <a:pPr>
              <a:buNone/>
            </a:pPr>
            <a:r>
              <a:rPr lang="ru-RU" sz="2400" b="1" dirty="0" smtClean="0"/>
              <a:t> Выпиши все слова с новой буквой в тетрадь.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400" dirty="0" err="1" smtClean="0"/>
              <a:t>слчэхоьсбвэтажеркааопрёхцзкугшлютиквроаскрипкажфжызх</a:t>
            </a:r>
            <a:endParaRPr lang="ru-RU" sz="2400" dirty="0"/>
          </a:p>
          <a:p>
            <a:pPr>
              <a:buNone/>
            </a:pPr>
            <a:r>
              <a:rPr lang="ru-RU" sz="2400" dirty="0" err="1" smtClean="0"/>
              <a:t>гъцхузукюябсмларкенкедятелэкранвнкеъёзушкьчтморегевэ</a:t>
            </a:r>
            <a:r>
              <a:rPr lang="ru-RU" sz="2400" dirty="0"/>
              <a:t> 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хцзушкьсьмирплыжиолесаопрпэкипажшкгпроплыдыддлвядв</a:t>
            </a:r>
            <a:endParaRPr lang="ru-RU" sz="24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Звукобуквенный анализ слова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857364"/>
            <a:ext cx="3286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экран</a:t>
            </a:r>
            <a:endParaRPr lang="ru-RU" sz="4800" b="1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072066" y="3214686"/>
            <a:ext cx="503238" cy="500066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6500826" y="3214686"/>
            <a:ext cx="500066" cy="501651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572132" y="3214686"/>
            <a:ext cx="928694" cy="500066"/>
          </a:xfrm>
          <a:prstGeom prst="rtTriangle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572132" y="3214686"/>
            <a:ext cx="928694" cy="500066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572000" y="3214686"/>
            <a:ext cx="503238" cy="500066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30" name="Picture 2" descr="Картинка 6 из 14612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39520"/>
            <a:ext cx="3000396" cy="297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Documents and Settings\Владимир\Рабочий стол\Игры\Мамино\Моя новая папка\картинки(3)\человек\Рисунок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064365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71480"/>
            <a:ext cx="672746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 Проверь, дружок,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 ли ты начать урок.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ль на месте, все ль в порядке –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Ручка, книжка и тетрадки.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часть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Письменная и печатная буква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Владимир\Рабочий стол\Игры\Мамино\Моя новая папка\мультимедия\обуч. грамоте\1кл\Буквы\Буквы\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430649" cy="482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гимнастика</a:t>
            </a:r>
            <a:endParaRPr lang="ru-RU" dirty="0"/>
          </a:p>
        </p:txBody>
      </p:sp>
      <p:pic>
        <p:nvPicPr>
          <p:cNvPr id="88066" name="Picture 2" descr="http://www.3dsmodels.com/textures/Texture/171003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7715304" cy="5153188"/>
          </a:xfrm>
          <a:prstGeom prst="rect">
            <a:avLst/>
          </a:prstGeom>
          <a:noFill/>
        </p:spPr>
      </p:pic>
      <p:pic>
        <p:nvPicPr>
          <p:cNvPr id="4" name="Picture 2" descr="http://s42.radikal.ru/i097/0809/b3/ba2ef40b980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357562"/>
            <a:ext cx="4201263" cy="267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в прописи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Пропис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643050"/>
            <a:ext cx="1724025" cy="2447925"/>
          </a:xfrm>
          <a:prstGeom prst="rect">
            <a:avLst/>
          </a:prstGeom>
          <a:noFill/>
        </p:spPr>
      </p:pic>
      <p:pic>
        <p:nvPicPr>
          <p:cNvPr id="6" name="Picture 2" descr="G:\сканирование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000396" cy="428866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214810" y="2786058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7" name="Freeform 21"/>
          <p:cNvSpPr>
            <a:spLocks/>
          </p:cNvSpPr>
          <p:nvPr/>
        </p:nvSpPr>
        <p:spPr bwMode="auto">
          <a:xfrm>
            <a:off x="3708400" y="2638425"/>
            <a:ext cx="1252538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9" y="6"/>
              </a:cxn>
            </a:cxnLst>
            <a:rect l="0" t="0" r="r" b="b"/>
            <a:pathLst>
              <a:path w="789" h="6">
                <a:moveTo>
                  <a:pt x="0" y="0"/>
                </a:moveTo>
                <a:cubicBezTo>
                  <a:pt x="132" y="1"/>
                  <a:pt x="625" y="5"/>
                  <a:pt x="789" y="6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724525" y="29972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18125" y="2576513"/>
            <a:ext cx="1276350" cy="2178050"/>
            <a:chOff x="3350" y="1623"/>
            <a:chExt cx="804" cy="137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50" y="1623"/>
              <a:ext cx="804" cy="1372"/>
              <a:chOff x="3350" y="1623"/>
              <a:chExt cx="804" cy="1372"/>
            </a:xfrm>
          </p:grpSpPr>
          <p:sp>
            <p:nvSpPr>
              <p:cNvPr id="29710" name="Freeform 14"/>
              <p:cNvSpPr>
                <a:spLocks/>
              </p:cNvSpPr>
              <p:nvPr/>
            </p:nvSpPr>
            <p:spPr bwMode="auto">
              <a:xfrm>
                <a:off x="3350" y="1623"/>
                <a:ext cx="804" cy="1372"/>
              </a:xfrm>
              <a:custGeom>
                <a:avLst/>
                <a:gdLst/>
                <a:ahLst/>
                <a:cxnLst>
                  <a:cxn ang="0">
                    <a:pos x="279" y="345"/>
                  </a:cxn>
                  <a:cxn ang="0">
                    <a:pos x="576" y="43"/>
                  </a:cxn>
                  <a:cxn ang="0">
                    <a:pos x="764" y="86"/>
                  </a:cxn>
                  <a:cxn ang="0">
                    <a:pos x="783" y="499"/>
                  </a:cxn>
                  <a:cxn ang="0">
                    <a:pos x="639" y="931"/>
                  </a:cxn>
                  <a:cxn ang="0">
                    <a:pos x="383" y="1273"/>
                  </a:cxn>
                  <a:cxn ang="0">
                    <a:pos x="125" y="1353"/>
                  </a:cxn>
                  <a:cxn ang="0">
                    <a:pos x="15" y="1161"/>
                  </a:cxn>
                  <a:cxn ang="0">
                    <a:pos x="34" y="935"/>
                  </a:cxn>
                </a:cxnLst>
                <a:rect l="0" t="0" r="r" b="b"/>
                <a:pathLst>
                  <a:path w="804" h="1372">
                    <a:moveTo>
                      <a:pt x="279" y="345"/>
                    </a:moveTo>
                    <a:cubicBezTo>
                      <a:pt x="328" y="296"/>
                      <a:pt x="495" y="86"/>
                      <a:pt x="576" y="43"/>
                    </a:cubicBezTo>
                    <a:cubicBezTo>
                      <a:pt x="657" y="0"/>
                      <a:pt x="730" y="10"/>
                      <a:pt x="764" y="86"/>
                    </a:cubicBezTo>
                    <a:cubicBezTo>
                      <a:pt x="798" y="162"/>
                      <a:pt x="804" y="358"/>
                      <a:pt x="783" y="499"/>
                    </a:cubicBezTo>
                    <a:cubicBezTo>
                      <a:pt x="762" y="640"/>
                      <a:pt x="706" y="802"/>
                      <a:pt x="639" y="931"/>
                    </a:cubicBezTo>
                    <a:cubicBezTo>
                      <a:pt x="572" y="1060"/>
                      <a:pt x="469" y="1203"/>
                      <a:pt x="383" y="1273"/>
                    </a:cubicBezTo>
                    <a:cubicBezTo>
                      <a:pt x="297" y="1343"/>
                      <a:pt x="186" y="1372"/>
                      <a:pt x="125" y="1353"/>
                    </a:cubicBezTo>
                    <a:cubicBezTo>
                      <a:pt x="64" y="1334"/>
                      <a:pt x="30" y="1231"/>
                      <a:pt x="15" y="1161"/>
                    </a:cubicBezTo>
                    <a:cubicBezTo>
                      <a:pt x="0" y="1091"/>
                      <a:pt x="30" y="982"/>
                      <a:pt x="34" y="935"/>
                    </a:cubicBezTo>
                  </a:path>
                </a:pathLst>
              </a:custGeom>
              <a:noFill/>
              <a:ln w="152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12" name="Freeform 16"/>
              <p:cNvSpPr>
                <a:spLocks/>
              </p:cNvSpPr>
              <p:nvPr/>
            </p:nvSpPr>
            <p:spPr bwMode="auto">
              <a:xfrm rot="1211726" flipV="1">
                <a:off x="3616" y="2206"/>
                <a:ext cx="499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11"/>
                  </a:cxn>
                </a:cxnLst>
                <a:rect l="0" t="0" r="r" b="b"/>
                <a:pathLst>
                  <a:path w="231" h="11">
                    <a:moveTo>
                      <a:pt x="0" y="0"/>
                    </a:moveTo>
                    <a:cubicBezTo>
                      <a:pt x="40" y="2"/>
                      <a:pt x="193" y="9"/>
                      <a:pt x="231" y="11"/>
                    </a:cubicBezTo>
                  </a:path>
                </a:pathLst>
              </a:custGeom>
              <a:noFill/>
              <a:ln w="152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3606" y="225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9711" name="AutoShape 15"/>
            <p:cNvSpPr>
              <a:spLocks noChangeArrowheads="1"/>
            </p:cNvSpPr>
            <p:nvPr/>
          </p:nvSpPr>
          <p:spPr bwMode="auto">
            <a:xfrm flipH="1" flipV="1">
              <a:off x="3606" y="1888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5720" y="428604"/>
            <a:ext cx="8605838" cy="4392613"/>
            <a:chOff x="158" y="300"/>
            <a:chExt cx="5421" cy="276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58" y="300"/>
              <a:ext cx="5421" cy="2767"/>
              <a:chOff x="158" y="300"/>
              <a:chExt cx="5421" cy="2767"/>
            </a:xfrm>
          </p:grpSpPr>
          <p:sp>
            <p:nvSpPr>
              <p:cNvPr id="29701" name="Line 5"/>
              <p:cNvSpPr>
                <a:spLocks noChangeShapeType="1"/>
              </p:cNvSpPr>
              <p:nvPr/>
            </p:nvSpPr>
            <p:spPr bwMode="auto">
              <a:xfrm>
                <a:off x="158" y="300"/>
                <a:ext cx="539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181" y="1661"/>
                <a:ext cx="539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158" y="3067"/>
                <a:ext cx="539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2336" y="161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1596" y="320"/>
              <a:ext cx="1602" cy="2706"/>
            </a:xfrm>
            <a:custGeom>
              <a:avLst/>
              <a:gdLst/>
              <a:ahLst/>
              <a:cxnLst>
                <a:cxn ang="0">
                  <a:pos x="672" y="436"/>
                </a:cxn>
                <a:cxn ang="0">
                  <a:pos x="1124" y="67"/>
                </a:cxn>
                <a:cxn ang="0">
                  <a:pos x="1518" y="153"/>
                </a:cxn>
                <a:cxn ang="0">
                  <a:pos x="1558" y="986"/>
                </a:cxn>
                <a:cxn ang="0">
                  <a:pos x="1256" y="1858"/>
                </a:cxn>
                <a:cxn ang="0">
                  <a:pos x="720" y="2547"/>
                </a:cxn>
                <a:cxn ang="0">
                  <a:pos x="234" y="2650"/>
                </a:cxn>
                <a:cxn ang="0">
                  <a:pos x="0" y="2212"/>
                </a:cxn>
              </a:cxnLst>
              <a:rect l="0" t="0" r="r" b="b"/>
              <a:pathLst>
                <a:path w="1602" h="2706">
                  <a:moveTo>
                    <a:pt x="672" y="436"/>
                  </a:moveTo>
                  <a:cubicBezTo>
                    <a:pt x="747" y="372"/>
                    <a:pt x="983" y="114"/>
                    <a:pt x="1124" y="67"/>
                  </a:cubicBezTo>
                  <a:cubicBezTo>
                    <a:pt x="1265" y="20"/>
                    <a:pt x="1447" y="0"/>
                    <a:pt x="1518" y="153"/>
                  </a:cubicBezTo>
                  <a:cubicBezTo>
                    <a:pt x="1589" y="307"/>
                    <a:pt x="1602" y="702"/>
                    <a:pt x="1558" y="986"/>
                  </a:cubicBezTo>
                  <a:cubicBezTo>
                    <a:pt x="1514" y="1271"/>
                    <a:pt x="1397" y="1597"/>
                    <a:pt x="1256" y="1858"/>
                  </a:cubicBezTo>
                  <a:cubicBezTo>
                    <a:pt x="1116" y="2118"/>
                    <a:pt x="890" y="2415"/>
                    <a:pt x="720" y="2547"/>
                  </a:cubicBezTo>
                  <a:cubicBezTo>
                    <a:pt x="550" y="2679"/>
                    <a:pt x="354" y="2706"/>
                    <a:pt x="234" y="2650"/>
                  </a:cubicBezTo>
                  <a:cubicBezTo>
                    <a:pt x="114" y="2594"/>
                    <a:pt x="49" y="2303"/>
                    <a:pt x="0" y="2212"/>
                  </a:cubicBezTo>
                </a:path>
              </a:pathLst>
            </a:cu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2245" y="707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20" name="AutoShape 24"/>
          <p:cNvSpPr>
            <a:spLocks noChangeArrowheads="1"/>
          </p:cNvSpPr>
          <p:nvPr/>
        </p:nvSpPr>
        <p:spPr bwMode="auto">
          <a:xfrm rot="12875164">
            <a:off x="3527425" y="1268413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42844" y="500042"/>
          <a:ext cx="1857388" cy="1828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57388"/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600" dirty="0" smtClean="0"/>
                        <a:t>Э</a:t>
                      </a:r>
                      <a:r>
                        <a:rPr lang="ru-RU" sz="9600" baseline="0" dirty="0" smtClean="0"/>
                        <a:t> </a:t>
                      </a:r>
                      <a:r>
                        <a:rPr lang="ru-RU" sz="9600" baseline="0" dirty="0" err="1" smtClean="0"/>
                        <a:t>э</a:t>
                      </a:r>
                      <a:endParaRPr lang="ru-RU" sz="9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C 0.01736 -0.01572 0.07674 -0.09086 0.10417 -0.09364 C 0.1316 -0.09641 0.15903 -0.07398 0.16458 -0.01757 C 0.17014 0.03885 0.15208 0.17341 0.1375 0.24463 C 0.12292 0.31584 0.09462 0.36925 0.07726 0.40948 C 0.0599 0.44972 0.05313 0.46474 0.03281 0.48555 C 0.0125 0.50636 -0.02257 0.54636 -0.04496 0.53411 C -0.06736 0.52185 -0.0901 0.437 -0.10208 0.4115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24139 L 0.14184 0.24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27422 C 0.25017 0.26405 0.29844 0.2081 0.31372 0.21295 C 0.32899 0.21781 0.33229 0.26798 0.32969 0.30382 C 0.32708 0.33966 0.31059 0.39353 0.29792 0.42844 C 0.28524 0.46336 0.26754 0.49827 0.25347 0.51307 C 0.23941 0.52787 0.22326 0.52995 0.21372 0.51723 C 0.20417 0.50451 0.2 0.45365 0.19635 0.437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.37781 L 0.33229 0.37781 " pathEditMode="relative" ptsTypes="AA">
                                      <p:cBhvr>
                                        <p:cTn id="15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0" grpId="1" animBg="1"/>
      <p:bldP spid="29720" grpId="2" animBg="1"/>
      <p:bldP spid="29720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на доске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9092" name="Picture 4" descr="Картинка 35 из 14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076825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307181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Написать букву э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в прописи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Пропис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643050"/>
            <a:ext cx="1724025" cy="2447925"/>
          </a:xfrm>
          <a:prstGeom prst="rect">
            <a:avLst/>
          </a:prstGeom>
          <a:noFill/>
        </p:spPr>
      </p:pic>
      <p:pic>
        <p:nvPicPr>
          <p:cNvPr id="6" name="Picture 2" descr="G:\сканирование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000396" cy="428866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214810" y="2786058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 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 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т к 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5186370" cy="3429025"/>
          </a:xfr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Птички в гнёздышке сидят </a:t>
            </a:r>
            <a:br>
              <a:rPr lang="ru-RU" dirty="0" smtClean="0"/>
            </a:br>
            <a:r>
              <a:rPr lang="ru-RU" dirty="0" smtClean="0"/>
              <a:t>И на улицу глядят. </a:t>
            </a:r>
            <a:br>
              <a:rPr lang="ru-RU" dirty="0" smtClean="0"/>
            </a:br>
            <a:r>
              <a:rPr lang="ru-RU" dirty="0" smtClean="0"/>
              <a:t>Погулять они хотят </a:t>
            </a:r>
            <a:br>
              <a:rPr lang="ru-RU" dirty="0" smtClean="0"/>
            </a:br>
            <a:r>
              <a:rPr lang="ru-RU" dirty="0" smtClean="0"/>
              <a:t>И тихонько все летят. </a:t>
            </a:r>
          </a:p>
          <a:p>
            <a:endParaRPr lang="ru-RU" dirty="0"/>
          </a:p>
        </p:txBody>
      </p:sp>
      <p:pic>
        <p:nvPicPr>
          <p:cNvPr id="102403" name="Picture 3" descr="C:\Documents and Settings\Владимир\Рабочий стол\Игры\Мамино\Моя новая папка\картинки(3)\животные\bird9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500306"/>
            <a:ext cx="2000264" cy="1984637"/>
          </a:xfrm>
          <a:prstGeom prst="rect">
            <a:avLst/>
          </a:prstGeom>
          <a:noFill/>
        </p:spPr>
      </p:pic>
      <p:pic>
        <p:nvPicPr>
          <p:cNvPr id="102404" name="Picture 4" descr="C:\Documents and Settings\Владимир\Рабочий стол\Игры\Мамино\Моя новая папка\картинки(3)\животные\bird7-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714356"/>
            <a:ext cx="1047750" cy="514350"/>
          </a:xfrm>
          <a:prstGeom prst="rect">
            <a:avLst/>
          </a:prstGeom>
          <a:noFill/>
        </p:spPr>
      </p:pic>
      <p:pic>
        <p:nvPicPr>
          <p:cNvPr id="9" name="Picture 6" descr="C:\Documents and Settings\Владимир\Рабочий стол\Игры\Мамино\Моя новая папка\картинки(3)\животные\bird7-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71678"/>
            <a:ext cx="714380" cy="576307"/>
          </a:xfrm>
          <a:prstGeom prst="rect">
            <a:avLst/>
          </a:prstGeom>
          <a:noFill/>
        </p:spPr>
      </p:pic>
      <p:pic>
        <p:nvPicPr>
          <p:cNvPr id="10" name="Picture 6" descr="C:\Documents and Settings\Владимир\Рабочий стол\Игры\Мамино\Моя новая папка\картинки(3)\животные\bird7-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928802"/>
            <a:ext cx="714380" cy="576307"/>
          </a:xfrm>
          <a:prstGeom prst="rect">
            <a:avLst/>
          </a:prstGeom>
          <a:noFill/>
        </p:spPr>
      </p:pic>
      <p:pic>
        <p:nvPicPr>
          <p:cNvPr id="102407" name="Picture 7" descr="C:\Documents and Settings\Владимир\Рабочий стол\Игры\Мамино\Моя новая папка\картинки(3)\животные\bird7-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4253560" cy="928694"/>
          </a:xfrm>
          <a:prstGeom prst="rect">
            <a:avLst/>
          </a:prstGeom>
          <a:noFill/>
        </p:spPr>
      </p:pic>
      <p:pic>
        <p:nvPicPr>
          <p:cNvPr id="102408" name="Picture 8" descr="C:\Documents and Settings\Владимир\Рабочий стол\Игры\Мамино\Моя новая папка\картинки(3)\животные\bird7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637321"/>
            <a:ext cx="2143140" cy="467919"/>
          </a:xfrm>
          <a:prstGeom prst="rect">
            <a:avLst/>
          </a:prstGeom>
          <a:noFill/>
        </p:spPr>
      </p:pic>
      <p:pic>
        <p:nvPicPr>
          <p:cNvPr id="102409" name="Picture 9" descr="C:\Documents and Settings\Владимир\Рабочий стол\Игры\Мамино\Моя новая папка\картинки(3)\растения\Рисунок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181600"/>
            <a:ext cx="3048000" cy="1676400"/>
          </a:xfrm>
          <a:prstGeom prst="rect">
            <a:avLst/>
          </a:prstGeom>
          <a:noFill/>
        </p:spPr>
      </p:pic>
      <p:pic>
        <p:nvPicPr>
          <p:cNvPr id="102410" name="Picture 10" descr="C:\Documents and Settings\Владимир\Рабочий стол\Игры\Мамино\Моя новая папка\картинки(3)\растения\Рисунок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</p:spPr>
      </p:pic>
      <p:pic>
        <p:nvPicPr>
          <p:cNvPr id="102412" name="Picture 12" descr="C:\Documents and Settings\Владимир\Рабочий стол\Игры\Мамино\Моя новая папка\картинки(3)\растения\Рисунок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</p:spPr>
      </p:pic>
      <p:pic>
        <p:nvPicPr>
          <p:cNvPr id="102413" name="Picture 13" descr="C:\Documents and Settings\Владимир\Рабочий стол\Игры\Мамино\Моя новая папка\картинки(3)\растения\Photo%20173_t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071810"/>
            <a:ext cx="3071834" cy="351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всегда хотел летать, как птицы…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мульт древн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643446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Documents and Settings\Владимир\Рабочий стол\Игры\Мамино\Моя новая папка\картинки(3)\животные\bird7-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1133475" cy="914400"/>
          </a:xfrm>
          <a:prstGeom prst="rect">
            <a:avLst/>
          </a:prstGeom>
          <a:noFill/>
        </p:spPr>
      </p:pic>
      <p:pic>
        <p:nvPicPr>
          <p:cNvPr id="50179" name="Picture 3" descr="C:\Documents and Settings\Владимир\Рабочий стол\Игры\Мамино\Моя новая папка\картинки(3)\животные\bird7-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357430"/>
            <a:ext cx="1133475" cy="914400"/>
          </a:xfrm>
          <a:prstGeom prst="rect">
            <a:avLst/>
          </a:prstGeom>
          <a:noFill/>
        </p:spPr>
      </p:pic>
      <p:pic>
        <p:nvPicPr>
          <p:cNvPr id="50180" name="Picture 4" descr="C:\Documents and Settings\Владимир\Рабочий стол\Игры\Мамино\Моя новая папка\картинки(3)\животные\bird7-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71744"/>
            <a:ext cx="666750" cy="666750"/>
          </a:xfrm>
          <a:prstGeom prst="rect">
            <a:avLst/>
          </a:prstGeom>
          <a:noFill/>
        </p:spPr>
      </p:pic>
      <p:pic>
        <p:nvPicPr>
          <p:cNvPr id="50181" name="Picture 5" descr="C:\Documents and Settings\Владимир\Рабочий стол\Игры\Мамино\Моя новая папка\картинки(3)\животные\bird7-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643050"/>
            <a:ext cx="666750" cy="666750"/>
          </a:xfrm>
          <a:prstGeom prst="rect">
            <a:avLst/>
          </a:prstGeom>
          <a:noFill/>
        </p:spPr>
      </p:pic>
      <p:pic>
        <p:nvPicPr>
          <p:cNvPr id="50182" name="Picture 6" descr="C:\Documents and Settings\Владимир\Рабочий стол\Игры\Мамино\Моя новая папка\картинки(3)\животные\bird7-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71612"/>
            <a:ext cx="66675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16763E-6 L -0.4724 -7.16763E-6 " pathEditMode="relative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1785950" cy="24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500694" y="2143116"/>
            <a:ext cx="3214710" cy="2286016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Стр.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180-181</a:t>
            </a:r>
            <a:endParaRPr lang="ru-RU" sz="3600" dirty="0">
              <a:latin typeface="Comic Sans MS" pitchFamily="66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143240" y="3000372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89" name="Picture 1" descr="C:\Documents and Settings\Владимир\Рабочий стол\Игры\Мамино\Моя новая папка\картинки(3)\чтение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3429000"/>
            <a:ext cx="2447925" cy="2705100"/>
          </a:xfrm>
          <a:prstGeom prst="rect">
            <a:avLst/>
          </a:prstGeom>
          <a:noFill/>
        </p:spPr>
      </p:pic>
      <p:pic>
        <p:nvPicPr>
          <p:cNvPr id="37890" name="Picture 2" descr="G:\сканирование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000396" cy="4288662"/>
          </a:xfrm>
          <a:prstGeom prst="rect">
            <a:avLst/>
          </a:prstGeom>
          <a:noFill/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43372" y="1928803"/>
            <a:ext cx="3000364" cy="1785950"/>
          </a:xfrm>
          <a:prstGeom prst="wedgeRoundRectCallout">
            <a:avLst>
              <a:gd name="adj1" fmla="val 61935"/>
              <a:gd name="adj2" fmla="val 39979"/>
              <a:gd name="adj3" fmla="val 16667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sz="2400" i="1" dirty="0" smtClean="0"/>
              <a:t>Кто много читает, тот много знает.</a:t>
            </a:r>
            <a:endParaRPr lang="ru-RU" sz="2400" i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2015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Устная и письменная речь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же он придумал?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02" name="Picture 2" descr="Картинка 6 из 498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72008"/>
            <a:ext cx="2714644" cy="2048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04" name="Picture 4" descr="Картинка 2 из 6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357430"/>
            <a:ext cx="2379421" cy="178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0" name="Picture 10" descr="Картинка 21 из 177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571612"/>
            <a:ext cx="2857520" cy="1871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730" name="Picture 2" descr="Картинка 3 из 5693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857628"/>
            <a:ext cx="2857520" cy="1828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2" name="Picture 4" descr="Картинка 2 из 833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4000504"/>
            <a:ext cx="3071834" cy="216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4" name="Picture 6" descr="Картинка 5 из 3441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1714488"/>
            <a:ext cx="218939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1785950" cy="24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500694" y="2143116"/>
            <a:ext cx="3214710" cy="2286016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Стр.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180-181</a:t>
            </a:r>
            <a:endParaRPr lang="ru-RU" sz="3600" dirty="0">
              <a:latin typeface="Comic Sans MS" pitchFamily="66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143240" y="3000372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2"/>
          <p:cNvSpPr>
            <a:spLocks noChangeArrowheads="1" noChangeShapeType="1" noTextEdit="1"/>
          </p:cNvSpPr>
          <p:nvPr/>
        </p:nvSpPr>
        <p:spPr bwMode="auto">
          <a:xfrm>
            <a:off x="1258888" y="981075"/>
            <a:ext cx="60499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19250" y="4581525"/>
            <a:ext cx="700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i="1">
              <a:latin typeface="Bookman Old Style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19250" y="2205038"/>
            <a:ext cx="70056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 </a:t>
            </a:r>
            <a:endParaRPr lang="ru-RU" sz="3200" dirty="0">
              <a:latin typeface="Bookman Old Style" pitchFamily="18" charset="0"/>
            </a:endParaRPr>
          </a:p>
          <a:p>
            <a:endParaRPr lang="ru-RU" sz="3200" dirty="0">
              <a:latin typeface="Bookman Old Style" pitchFamily="18" charset="0"/>
            </a:endParaRPr>
          </a:p>
          <a:p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2134" y="642918"/>
            <a:ext cx="3699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Итог урока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143116"/>
            <a:ext cx="6357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/>
              <a:t>Чему научились на уроке?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Что особенно запомнилось?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Что понравилось делать?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785794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7715304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Учебник стр.180-181 и карточка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Карандашом </a:t>
            </a:r>
            <a:r>
              <a:rPr lang="ru-RU" sz="2400" b="1" dirty="0"/>
              <a:t>закрась все участки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                          с буквой «Э» и «э».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643734" cy="387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9" name="Picture 3" descr="C:\Documents and Settings\Владимир\Рабочий стол\Игры\Мамино\Моя новая папка\картинки(3)\фон\Рисунок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14554"/>
            <a:ext cx="2500330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29239" y="500043"/>
            <a:ext cx="44855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6509" y="285728"/>
            <a:ext cx="569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 до слова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071678"/>
            <a:ext cx="1571636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    </a:t>
            </a:r>
            <a:r>
              <a:rPr lang="ru-RU" sz="4800" b="1" dirty="0" err="1" smtClean="0">
                <a:solidFill>
                  <a:schemeClr val="tx1"/>
                </a:solidFill>
              </a:rPr>
              <a:t>ла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5143512"/>
            <a:ext cx="157163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Н </a:t>
            </a:r>
            <a:r>
              <a:rPr lang="ru-RU" sz="4800" b="1" dirty="0" err="1" smtClean="0">
                <a:solidFill>
                  <a:schemeClr val="tx1"/>
                </a:solidFill>
              </a:rPr>
              <a:t>жи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3500438"/>
            <a:ext cx="157163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Н </a:t>
            </a:r>
            <a:r>
              <a:rPr lang="ru-RU" sz="4800" b="1" dirty="0" smtClean="0">
                <a:solidFill>
                  <a:schemeClr val="tx1"/>
                </a:solidFill>
              </a:rPr>
              <a:t>мя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3571876"/>
            <a:ext cx="157163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Н    </a:t>
            </a:r>
            <a:r>
              <a:rPr lang="ru-RU" sz="4800" b="1" dirty="0" smtClean="0">
                <a:solidFill>
                  <a:schemeClr val="tx1"/>
                </a:solidFill>
              </a:rPr>
              <a:t>де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143116"/>
            <a:ext cx="157163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цы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2071678"/>
            <a:ext cx="157163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Н  </a:t>
            </a:r>
            <a:r>
              <a:rPr lang="ru-RU" sz="4800" b="1" dirty="0" err="1" smtClean="0">
                <a:solidFill>
                  <a:schemeClr val="tx1"/>
                </a:solidFill>
              </a:rPr>
              <a:t>пу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im2-tub.yandex.net/i?id=45108161&amp;to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428892" cy="176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im7-tub.yandex.net/i?id=9869730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2428892" cy="182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im6-tub.yandex.net/i?id=32183816&amp;tov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85926"/>
            <a:ext cx="1143008" cy="1749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2" name="Picture 12" descr="Картинка 29 из 2892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86190"/>
            <a:ext cx="2357454" cy="276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://im3-tub.yandex.net/i?id=65316647&amp;tov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14818"/>
            <a:ext cx="2728921" cy="204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Картинка 3 из 36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1500174"/>
            <a:ext cx="3143272" cy="208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8032" y="428604"/>
            <a:ext cx="7907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лишнюю картинку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1785950" cy="24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26" name="Group 6"/>
          <p:cNvGraphicFramePr>
            <a:graphicFrameLocks noGrp="1"/>
          </p:cNvGraphicFramePr>
          <p:nvPr/>
        </p:nvGraphicFramePr>
        <p:xfrm>
          <a:off x="395288" y="4581525"/>
          <a:ext cx="8353425" cy="2036064"/>
        </p:xfrm>
        <a:graphic>
          <a:graphicData uri="http://schemas.openxmlformats.org/drawingml/2006/table">
            <a:tbl>
              <a:tblPr lastCol="1"/>
              <a:tblGrid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44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0DF"/>
                    </a:solidFill>
                  </a:tcPr>
                </a:tc>
              </a:tr>
            </a:tbl>
          </a:graphicData>
        </a:graphic>
      </p:graphicFrame>
      <p:sp>
        <p:nvSpPr>
          <p:cNvPr id="235594" name="Text Box 74"/>
          <p:cNvSpPr txBox="1">
            <a:spLocks noChangeArrowheads="1"/>
          </p:cNvSpPr>
          <p:nvPr/>
        </p:nvSpPr>
        <p:spPr bwMode="auto">
          <a:xfrm>
            <a:off x="323850" y="45815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а</a:t>
            </a:r>
          </a:p>
        </p:txBody>
      </p:sp>
      <p:sp>
        <p:nvSpPr>
          <p:cNvPr id="235595" name="Text Box 75"/>
          <p:cNvSpPr txBox="1">
            <a:spLocks noChangeArrowheads="1"/>
          </p:cNvSpPr>
          <p:nvPr/>
        </p:nvSpPr>
        <p:spPr bwMode="auto">
          <a:xfrm>
            <a:off x="755650" y="45815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о</a:t>
            </a:r>
          </a:p>
        </p:txBody>
      </p:sp>
      <p:sp>
        <p:nvSpPr>
          <p:cNvPr id="235596" name="Text Box 76"/>
          <p:cNvSpPr txBox="1">
            <a:spLocks noChangeArrowheads="1"/>
          </p:cNvSpPr>
          <p:nvPr/>
        </p:nvSpPr>
        <p:spPr bwMode="auto">
          <a:xfrm>
            <a:off x="1571603" y="5286388"/>
            <a:ext cx="2857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235597" name="Text Box 77"/>
          <p:cNvSpPr txBox="1">
            <a:spLocks noChangeArrowheads="1"/>
          </p:cNvSpPr>
          <p:nvPr/>
        </p:nvSpPr>
        <p:spPr bwMode="auto">
          <a:xfrm>
            <a:off x="1500167" y="4572008"/>
            <a:ext cx="3571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ы</a:t>
            </a:r>
            <a:endParaRPr lang="ru-RU" sz="4400" b="1" dirty="0"/>
          </a:p>
        </p:txBody>
      </p:sp>
      <p:sp>
        <p:nvSpPr>
          <p:cNvPr id="235598" name="Text Box 78"/>
          <p:cNvSpPr txBox="1">
            <a:spLocks noChangeArrowheads="1"/>
          </p:cNvSpPr>
          <p:nvPr/>
        </p:nvSpPr>
        <p:spPr bwMode="auto">
          <a:xfrm>
            <a:off x="1142976" y="4572008"/>
            <a:ext cx="357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у</a:t>
            </a:r>
          </a:p>
        </p:txBody>
      </p:sp>
      <p:sp>
        <p:nvSpPr>
          <p:cNvPr id="235599" name="Text Box 79"/>
          <p:cNvSpPr txBox="1">
            <a:spLocks noChangeArrowheads="1"/>
          </p:cNvSpPr>
          <p:nvPr/>
        </p:nvSpPr>
        <p:spPr bwMode="auto">
          <a:xfrm>
            <a:off x="2357422" y="4581525"/>
            <a:ext cx="4143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н</a:t>
            </a:r>
            <a:endParaRPr lang="ru-RU" sz="4400" b="1" dirty="0"/>
          </a:p>
        </p:txBody>
      </p: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6357950" y="5357826"/>
            <a:ext cx="44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с</a:t>
            </a:r>
          </a:p>
        </p:txBody>
      </p:sp>
      <p:sp>
        <p:nvSpPr>
          <p:cNvPr id="235601" name="Text Box 81"/>
          <p:cNvSpPr txBox="1">
            <a:spLocks noChangeArrowheads="1"/>
          </p:cNvSpPr>
          <p:nvPr/>
        </p:nvSpPr>
        <p:spPr bwMode="auto">
          <a:xfrm>
            <a:off x="5076825" y="5357826"/>
            <a:ext cx="50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к</a:t>
            </a:r>
          </a:p>
        </p:txBody>
      </p:sp>
      <p:sp>
        <p:nvSpPr>
          <p:cNvPr id="235602" name="Text Box 82"/>
          <p:cNvSpPr txBox="1">
            <a:spLocks noChangeArrowheads="1"/>
          </p:cNvSpPr>
          <p:nvPr/>
        </p:nvSpPr>
        <p:spPr bwMode="auto">
          <a:xfrm>
            <a:off x="5580063" y="5357826"/>
            <a:ext cx="5032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т</a:t>
            </a:r>
          </a:p>
        </p:txBody>
      </p:sp>
      <p:sp>
        <p:nvSpPr>
          <p:cNvPr id="235603" name="Text Box 83"/>
          <p:cNvSpPr txBox="1">
            <a:spLocks noChangeArrowheads="1"/>
          </p:cNvSpPr>
          <p:nvPr/>
        </p:nvSpPr>
        <p:spPr bwMode="auto">
          <a:xfrm>
            <a:off x="3132138" y="458152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л</a:t>
            </a:r>
          </a:p>
        </p:txBody>
      </p:sp>
      <p:sp>
        <p:nvSpPr>
          <p:cNvPr id="235604" name="Text Box 84"/>
          <p:cNvSpPr txBox="1">
            <a:spLocks noChangeArrowheads="1"/>
          </p:cNvSpPr>
          <p:nvPr/>
        </p:nvSpPr>
        <p:spPr bwMode="auto">
          <a:xfrm>
            <a:off x="4716463" y="458152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в</a:t>
            </a:r>
          </a:p>
        </p:txBody>
      </p:sp>
      <p:sp>
        <p:nvSpPr>
          <p:cNvPr id="235605" name="Text Box 85"/>
          <p:cNvSpPr txBox="1">
            <a:spLocks noChangeArrowheads="1"/>
          </p:cNvSpPr>
          <p:nvPr/>
        </p:nvSpPr>
        <p:spPr bwMode="auto">
          <a:xfrm>
            <a:off x="2000232" y="5286388"/>
            <a:ext cx="3571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е</a:t>
            </a:r>
          </a:p>
        </p:txBody>
      </p:sp>
      <p:sp>
        <p:nvSpPr>
          <p:cNvPr id="235606" name="Text Box 86"/>
          <p:cNvSpPr txBox="1">
            <a:spLocks noChangeArrowheads="1"/>
          </p:cNvSpPr>
          <p:nvPr/>
        </p:nvSpPr>
        <p:spPr bwMode="auto">
          <a:xfrm>
            <a:off x="4356100" y="5357826"/>
            <a:ext cx="50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п</a:t>
            </a:r>
            <a:endParaRPr lang="ru-RU" sz="4400" b="1" dirty="0"/>
          </a:p>
        </p:txBody>
      </p:sp>
      <p:sp>
        <p:nvSpPr>
          <p:cNvPr id="235607" name="Text Box 87"/>
          <p:cNvSpPr txBox="1">
            <a:spLocks noChangeArrowheads="1"/>
          </p:cNvSpPr>
          <p:nvPr/>
        </p:nvSpPr>
        <p:spPr bwMode="auto">
          <a:xfrm>
            <a:off x="2700338" y="458152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м</a:t>
            </a:r>
          </a:p>
        </p:txBody>
      </p:sp>
      <p:sp>
        <p:nvSpPr>
          <p:cNvPr id="235608" name="Text Box 88"/>
          <p:cNvSpPr txBox="1">
            <a:spLocks noChangeArrowheads="1"/>
          </p:cNvSpPr>
          <p:nvPr/>
        </p:nvSpPr>
        <p:spPr bwMode="auto">
          <a:xfrm>
            <a:off x="3492500" y="45815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р</a:t>
            </a:r>
          </a:p>
        </p:txBody>
      </p:sp>
      <p:sp>
        <p:nvSpPr>
          <p:cNvPr id="235609" name="Text Box 89"/>
          <p:cNvSpPr txBox="1">
            <a:spLocks noChangeArrowheads="1"/>
          </p:cNvSpPr>
          <p:nvPr/>
        </p:nvSpPr>
        <p:spPr bwMode="auto">
          <a:xfrm>
            <a:off x="6300788" y="458152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з</a:t>
            </a:r>
          </a:p>
        </p:txBody>
      </p:sp>
      <p:sp>
        <p:nvSpPr>
          <p:cNvPr id="235610" name="Text Box 90"/>
          <p:cNvSpPr txBox="1">
            <a:spLocks noChangeArrowheads="1"/>
          </p:cNvSpPr>
          <p:nvPr/>
        </p:nvSpPr>
        <p:spPr bwMode="auto">
          <a:xfrm>
            <a:off x="4284663" y="458152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б</a:t>
            </a:r>
          </a:p>
        </p:txBody>
      </p:sp>
      <p:sp>
        <p:nvSpPr>
          <p:cNvPr id="235611" name="Text Box 91"/>
          <p:cNvSpPr txBox="1">
            <a:spLocks noChangeArrowheads="1"/>
          </p:cNvSpPr>
          <p:nvPr/>
        </p:nvSpPr>
        <p:spPr bwMode="auto">
          <a:xfrm>
            <a:off x="5508625" y="4572008"/>
            <a:ext cx="50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д</a:t>
            </a:r>
            <a:endParaRPr lang="ru-RU" sz="4400" b="1" dirty="0"/>
          </a:p>
        </p:txBody>
      </p:sp>
      <p:sp>
        <p:nvSpPr>
          <p:cNvPr id="235612" name="Text Box 92"/>
          <p:cNvSpPr txBox="1">
            <a:spLocks noChangeArrowheads="1"/>
          </p:cNvSpPr>
          <p:nvPr/>
        </p:nvSpPr>
        <p:spPr bwMode="auto">
          <a:xfrm>
            <a:off x="395288" y="5286387"/>
            <a:ext cx="5032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я</a:t>
            </a:r>
          </a:p>
        </p:txBody>
      </p:sp>
      <p:sp>
        <p:nvSpPr>
          <p:cNvPr id="235613" name="Text Box 93"/>
          <p:cNvSpPr txBox="1">
            <a:spLocks noChangeArrowheads="1"/>
          </p:cNvSpPr>
          <p:nvPr/>
        </p:nvSpPr>
        <p:spPr bwMode="auto">
          <a:xfrm>
            <a:off x="5076825" y="4572008"/>
            <a:ext cx="50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г</a:t>
            </a:r>
          </a:p>
        </p:txBody>
      </p:sp>
      <p:sp>
        <p:nvSpPr>
          <p:cNvPr id="235614" name="Text Box 94"/>
          <p:cNvSpPr txBox="1">
            <a:spLocks noChangeArrowheads="1"/>
          </p:cNvSpPr>
          <p:nvPr/>
        </p:nvSpPr>
        <p:spPr bwMode="auto">
          <a:xfrm>
            <a:off x="7524750" y="5357825"/>
            <a:ext cx="50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ч</a:t>
            </a:r>
          </a:p>
        </p:txBody>
      </p:sp>
      <p:sp>
        <p:nvSpPr>
          <p:cNvPr id="235615" name="Text Box 95"/>
          <p:cNvSpPr txBox="1">
            <a:spLocks noChangeArrowheads="1"/>
          </p:cNvSpPr>
          <p:nvPr/>
        </p:nvSpPr>
        <p:spPr bwMode="auto">
          <a:xfrm>
            <a:off x="8243888" y="5357825"/>
            <a:ext cx="5032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ь</a:t>
            </a:r>
            <a:endParaRPr lang="ru-RU" sz="4400" b="1" dirty="0"/>
          </a:p>
        </p:txBody>
      </p:sp>
      <p:sp>
        <p:nvSpPr>
          <p:cNvPr id="235616" name="Text Box 96"/>
          <p:cNvSpPr txBox="1">
            <a:spLocks noChangeArrowheads="1"/>
          </p:cNvSpPr>
          <p:nvPr/>
        </p:nvSpPr>
        <p:spPr bwMode="auto">
          <a:xfrm>
            <a:off x="5857884" y="5357826"/>
            <a:ext cx="5127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ш</a:t>
            </a:r>
            <a:endParaRPr lang="ru-RU" sz="4400" b="1" dirty="0"/>
          </a:p>
        </p:txBody>
      </p:sp>
      <p:sp>
        <p:nvSpPr>
          <p:cNvPr id="235617" name="Text Box 97"/>
          <p:cNvSpPr txBox="1">
            <a:spLocks noChangeArrowheads="1"/>
          </p:cNvSpPr>
          <p:nvPr/>
        </p:nvSpPr>
        <p:spPr bwMode="auto">
          <a:xfrm>
            <a:off x="5867400" y="4572008"/>
            <a:ext cx="50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ж</a:t>
            </a:r>
          </a:p>
        </p:txBody>
      </p:sp>
      <p:sp>
        <p:nvSpPr>
          <p:cNvPr id="235618" name="Text Box 98"/>
          <p:cNvSpPr txBox="1">
            <a:spLocks noChangeArrowheads="1"/>
          </p:cNvSpPr>
          <p:nvPr/>
        </p:nvSpPr>
        <p:spPr bwMode="auto">
          <a:xfrm>
            <a:off x="785786" y="5286388"/>
            <a:ext cx="43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ё</a:t>
            </a:r>
          </a:p>
        </p:txBody>
      </p:sp>
      <p:sp>
        <p:nvSpPr>
          <p:cNvPr id="235619" name="Text Box 99"/>
          <p:cNvSpPr txBox="1">
            <a:spLocks noChangeArrowheads="1"/>
          </p:cNvSpPr>
          <p:nvPr/>
        </p:nvSpPr>
        <p:spPr bwMode="auto">
          <a:xfrm>
            <a:off x="3924300" y="45815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/>
              <a:t>й</a:t>
            </a:r>
          </a:p>
        </p:txBody>
      </p:sp>
      <p:sp>
        <p:nvSpPr>
          <p:cNvPr id="235620" name="Text Box 100"/>
          <p:cNvSpPr txBox="1">
            <a:spLocks noChangeArrowheads="1"/>
          </p:cNvSpPr>
          <p:nvPr/>
        </p:nvSpPr>
        <p:spPr bwMode="auto">
          <a:xfrm>
            <a:off x="6786578" y="5357827"/>
            <a:ext cx="285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 err="1"/>
              <a:t>х</a:t>
            </a:r>
            <a:endParaRPr lang="ru-RU" sz="4400" b="1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500694" y="500042"/>
            <a:ext cx="3214710" cy="207170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Стр.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179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5" name="Text Box 98"/>
          <p:cNvSpPr txBox="1">
            <a:spLocks noChangeArrowheads="1"/>
          </p:cNvSpPr>
          <p:nvPr/>
        </p:nvSpPr>
        <p:spPr bwMode="auto">
          <a:xfrm>
            <a:off x="1142976" y="5286388"/>
            <a:ext cx="285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ю</a:t>
            </a:r>
          </a:p>
        </p:txBody>
      </p:sp>
      <p:sp>
        <p:nvSpPr>
          <p:cNvPr id="36" name="Text Box 98"/>
          <p:cNvSpPr txBox="1">
            <a:spLocks noChangeArrowheads="1"/>
          </p:cNvSpPr>
          <p:nvPr/>
        </p:nvSpPr>
        <p:spPr bwMode="auto">
          <a:xfrm>
            <a:off x="7143768" y="5357826"/>
            <a:ext cx="3571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dirty="0"/>
              <a:t>ц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000364" y="1571612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f10ac7cc6a6b1ed545d158af725a4d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1874576" cy="249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3214678" y="3929066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572132" y="3000372"/>
            <a:ext cx="3021015" cy="207170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Стр.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178-179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8169" y="285728"/>
            <a:ext cx="69076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домашнего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 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 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т к 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29246" cy="282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 теперь, ребята, </a:t>
            </a:r>
            <a:r>
              <a:rPr lang="ru-RU" dirty="0" smtClean="0"/>
              <a:t>встали, </a:t>
            </a:r>
          </a:p>
          <a:p>
            <a:pPr>
              <a:buNone/>
            </a:pPr>
            <a:r>
              <a:rPr lang="ru-RU" dirty="0" smtClean="0"/>
              <a:t>Быстро </a:t>
            </a:r>
            <a:r>
              <a:rPr lang="ru-RU" dirty="0" smtClean="0"/>
              <a:t>руки вверх подняли,</a:t>
            </a:r>
          </a:p>
          <a:p>
            <a:pPr>
              <a:buNone/>
            </a:pPr>
            <a:r>
              <a:rPr lang="ru-RU" dirty="0" smtClean="0"/>
              <a:t>В стороны, вперёд, </a:t>
            </a:r>
            <a:r>
              <a:rPr lang="ru-RU" dirty="0" smtClean="0"/>
              <a:t>назад.</a:t>
            </a:r>
          </a:p>
          <a:p>
            <a:pPr>
              <a:buNone/>
            </a:pPr>
            <a:r>
              <a:rPr lang="ru-RU" dirty="0" smtClean="0"/>
              <a:t>Повернулись </a:t>
            </a:r>
            <a:r>
              <a:rPr lang="ru-RU" dirty="0" smtClean="0"/>
              <a:t>вправо, влево.</a:t>
            </a:r>
          </a:p>
          <a:p>
            <a:pPr>
              <a:buNone/>
            </a:pPr>
            <a:r>
              <a:rPr lang="ru-RU" dirty="0" smtClean="0"/>
              <a:t>Тихо сели, вновь за дело.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97000"/>
          <a:ext cx="5214974" cy="3032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974"/>
              </a:tblGrid>
              <a:tr h="3032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6020" name="Picture 4" descr="C:\Documents and Settings\user\Рабочий стол\Новая папка\картинки\Звери, птицы, цветы, насекомые\рисунки\x-misc_kids2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72008"/>
            <a:ext cx="247651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Картинка 36 из 147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8256222" cy="6091259"/>
          </a:xfrm>
          <a:prstGeom prst="rect">
            <a:avLst/>
          </a:prstGeom>
          <a:noFill/>
        </p:spPr>
      </p:pic>
      <p:pic>
        <p:nvPicPr>
          <p:cNvPr id="8" name="Picture 6" descr="Картинка 61 из 147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3380"/>
            <a:ext cx="296286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317</Words>
  <Application>Microsoft Office PowerPoint</Application>
  <PresentationFormat>Экран (4:3)</PresentationFormat>
  <Paragraphs>134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CorelDRAW</vt:lpstr>
      <vt:lpstr>Урок обучения грамоте</vt:lpstr>
      <vt:lpstr>Слайд 2</vt:lpstr>
      <vt:lpstr>Слайд 3</vt:lpstr>
      <vt:lpstr>Слайд 4</vt:lpstr>
      <vt:lpstr>Слайд 5</vt:lpstr>
      <vt:lpstr>Слайд 6</vt:lpstr>
      <vt:lpstr>Слайд 7</vt:lpstr>
      <vt:lpstr>Ф и з м и н у т к а </vt:lpstr>
      <vt:lpstr>Слайд 9</vt:lpstr>
      <vt:lpstr>Слайд 10</vt:lpstr>
      <vt:lpstr>Письменная и печатная буква </vt:lpstr>
      <vt:lpstr>Слайд 12</vt:lpstr>
      <vt:lpstr>Слепи по памяти</vt:lpstr>
      <vt:lpstr>Слайд 14</vt:lpstr>
      <vt:lpstr>Слайд 15</vt:lpstr>
      <vt:lpstr>Слайд 16</vt:lpstr>
      <vt:lpstr>Слайд 17</vt:lpstr>
      <vt:lpstr>Найди слово</vt:lpstr>
      <vt:lpstr>Звукобуквенный анализ слова</vt:lpstr>
      <vt:lpstr>2 часть урока</vt:lpstr>
      <vt:lpstr>Письменная и печатная буква </vt:lpstr>
      <vt:lpstr>Пальчиковая гимнастика</vt:lpstr>
      <vt:lpstr>Работа в прописи</vt:lpstr>
      <vt:lpstr>Слайд 24</vt:lpstr>
      <vt:lpstr>Работа на доске</vt:lpstr>
      <vt:lpstr>Работа в прописи</vt:lpstr>
      <vt:lpstr>Ф и з м и н у т к а </vt:lpstr>
      <vt:lpstr>Человек всегда хотел летать, как птицы…</vt:lpstr>
      <vt:lpstr>Слайд 29</vt:lpstr>
      <vt:lpstr>Что же он придумал?</vt:lpstr>
      <vt:lpstr>Слайд 31</vt:lpstr>
      <vt:lpstr>Слайд 32</vt:lpstr>
      <vt:lpstr>Учебник стр.180-181 и карточка</vt:lpstr>
      <vt:lpstr>Карандашом закрась все участки                             с буквой «Э» и «э». 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Пользователь</cp:lastModifiedBy>
  <cp:revision>47</cp:revision>
  <dcterms:created xsi:type="dcterms:W3CDTF">2010-01-27T15:48:52Z</dcterms:created>
  <dcterms:modified xsi:type="dcterms:W3CDTF">2010-01-29T08:25:50Z</dcterms:modified>
</cp:coreProperties>
</file>