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61" r:id="rId2"/>
    <p:sldId id="256" r:id="rId3"/>
    <p:sldId id="260" r:id="rId4"/>
    <p:sldId id="270" r:id="rId5"/>
    <p:sldId id="257" r:id="rId6"/>
    <p:sldId id="259" r:id="rId7"/>
    <p:sldId id="258" r:id="rId8"/>
    <p:sldId id="265" r:id="rId9"/>
    <p:sldId id="272" r:id="rId10"/>
    <p:sldId id="273" r:id="rId11"/>
    <p:sldId id="274" r:id="rId12"/>
    <p:sldId id="267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94224" autoAdjust="0"/>
  </p:normalViewPr>
  <p:slideViewPr>
    <p:cSldViewPr>
      <p:cViewPr>
        <p:scale>
          <a:sx n="66" d="100"/>
          <a:sy n="66" d="100"/>
        </p:scale>
        <p:origin x="-168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13BFC-077D-42EC-8FCD-9149A981D38A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B0509-37B0-4861-AD33-AB11FF80F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0509-37B0-4861-AD33-AB11FF80F95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0509-37B0-4861-AD33-AB11FF80F95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0509-37B0-4861-AD33-AB11FF80F95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3BE9-F356-4FBD-A238-7BDF96DF6CA4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CD557F-454B-4D63-B9C9-6770B69F3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3BE9-F356-4FBD-A238-7BDF96DF6CA4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557F-454B-4D63-B9C9-6770B69F3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3BE9-F356-4FBD-A238-7BDF96DF6CA4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557F-454B-4D63-B9C9-6770B69F3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3BE9-F356-4FBD-A238-7BDF96DF6CA4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CD557F-454B-4D63-B9C9-6770B69F3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3BE9-F356-4FBD-A238-7BDF96DF6CA4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557F-454B-4D63-B9C9-6770B69F39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 hasCustomPrompt="1"/>
          </p:nvPr>
        </p:nvSpPr>
        <p:spPr>
          <a:xfrm>
            <a:off x="301752" y="457200"/>
            <a:ext cx="4198810" cy="111441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dirty="0" smtClean="0"/>
              <a:t>распределение поясов атмосферного давления на поверхности Земли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3BE9-F356-4FBD-A238-7BDF96DF6CA4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557F-454B-4D63-B9C9-6770B69F39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 userDrawn="1"/>
        </p:nvSpPr>
        <p:spPr>
          <a:xfrm>
            <a:off x="428596" y="2285992"/>
            <a:ext cx="4143404" cy="3714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3BE9-F356-4FBD-A238-7BDF96DF6CA4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1CD557F-454B-4D63-B9C9-6770B69F39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3BE9-F356-4FBD-A238-7BDF96DF6CA4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557F-454B-4D63-B9C9-6770B69F3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3BE9-F356-4FBD-A238-7BDF96DF6CA4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557F-454B-4D63-B9C9-6770B69F3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3BE9-F356-4FBD-A238-7BDF96DF6CA4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557F-454B-4D63-B9C9-6770B69F3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3BE9-F356-4FBD-A238-7BDF96DF6CA4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557F-454B-4D63-B9C9-6770B69F39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15176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endParaRPr kumimoji="0" lang="ru-RU" dirty="0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B3C3BE9-F356-4FBD-A238-7BDF96DF6CA4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CD557F-454B-4D63-B9C9-6770B69F39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144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anchor="ctr">
            <a:normAutofit/>
          </a:bodyPr>
          <a:lstStyle/>
          <a:p>
            <a:r>
              <a:rPr kumimoji="0" lang="ru-RU" dirty="0" smtClean="0"/>
              <a:t>Распределение поясов атмосферного давления на поверхности Земли</a:t>
            </a:r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-3357618" y="78579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0010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28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ctr" rtl="0" eaLnBrk="1" latinLnBrk="0" hangingPunct="1">
        <a:spcBef>
          <a:spcPct val="0"/>
        </a:spcBef>
        <a:buClr>
          <a:schemeClr val="accent1"/>
        </a:buClr>
        <a:buSzPct val="70000"/>
        <a:buFont typeface="Wingdings 2"/>
        <a:buNone/>
        <a:defRPr kumimoji="0" lang="ru-RU" sz="2800" kern="1200" cap="all" baseline="0" dirty="0" smtClean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9.xml"/><Relationship Id="rId2" Type="http://schemas.openxmlformats.org/officeDocument/2006/relationships/hyperlink" Target="&#1082;%20&#1089;&#1077;&#1084;&#1080;&#1085;&#1072;&#1088;&#1091;%2003.09%20(2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slide" Target="slide3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hlinkClick r:id="rId2" action="ppaction://hlinkfile"/>
              </a:rPr>
              <a:t>Урок-мастерская</a:t>
            </a:r>
            <a:endParaRPr lang="ru-RU" sz="4800" dirty="0">
              <a:hlinkClick r:id="rId2" action="ppaction://hlinkfile"/>
            </a:endParaRPr>
          </a:p>
        </p:txBody>
      </p:sp>
      <p:pic>
        <p:nvPicPr>
          <p:cNvPr id="1033" name="Picture 9" descr="C:\Program Files\Microsoft Office\MEDIA\CAGCAT10\j0335112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357694"/>
            <a:ext cx="2571768" cy="2500306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4" name="Picture 10" descr="C:\Program Files\Microsoft Office\MEDIA\CAGCAT10\j0305257.wm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214554"/>
            <a:ext cx="2428892" cy="2928958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5929322" y="2071679"/>
            <a:ext cx="2557465" cy="3143271"/>
            <a:chOff x="5929322" y="1714488"/>
            <a:chExt cx="2557465" cy="3629025"/>
          </a:xfrm>
        </p:grpSpPr>
        <p:sp>
          <p:nvSpPr>
            <p:cNvPr id="1029" name="Gear">
              <a:hlinkClick r:id="rId7" action="ppaction://hlinksldjump"/>
            </p:cNvPr>
            <p:cNvSpPr>
              <a:spLocks noEditPoints="1" noChangeArrowheads="1"/>
            </p:cNvSpPr>
            <p:nvPr/>
          </p:nvSpPr>
          <p:spPr bwMode="auto">
            <a:xfrm>
              <a:off x="7347275" y="1714488"/>
              <a:ext cx="1139512" cy="1663700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1030" name="AutoShape 6">
              <a:hlinkClick r:id="rId7" action="ppaction://hlinksldjump"/>
            </p:cNvPr>
            <p:cNvSpPr>
              <a:spLocks noEditPoints="1" noChangeArrowheads="1"/>
            </p:cNvSpPr>
            <p:nvPr/>
          </p:nvSpPr>
          <p:spPr bwMode="auto">
            <a:xfrm>
              <a:off x="5929322" y="2400288"/>
              <a:ext cx="1362646" cy="198913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1031" name="AutoShape 7">
              <a:hlinkClick r:id="rId7" action="ppaction://hlinksldjump"/>
            </p:cNvPr>
            <p:cNvSpPr>
              <a:spLocks noEditPoints="1" noChangeArrowheads="1"/>
            </p:cNvSpPr>
            <p:nvPr/>
          </p:nvSpPr>
          <p:spPr bwMode="auto">
            <a:xfrm>
              <a:off x="6813278" y="3133713"/>
              <a:ext cx="1514263" cy="2209800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357826"/>
            <a:ext cx="8610600" cy="8826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Яйцо в бутылке                   « сухая» монета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57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4214842" cy="385765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14422"/>
            <a:ext cx="428942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0"/>
            <a:ext cx="2857520" cy="857232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 fontScale="85000" lnSpcReduction="10000"/>
          </a:bodyPr>
          <a:lstStyle/>
          <a:p>
            <a:pPr marL="514350" indent="-514350" algn="l"/>
            <a:r>
              <a:rPr/>
              <a:t> </a:t>
            </a:r>
            <a:r>
              <a:rPr smtClean="0"/>
              <a:t>                </a:t>
            </a:r>
            <a:r>
              <a:rPr sz="1800" smtClean="0"/>
              <a:t>1</a:t>
            </a:r>
            <a:r>
              <a:rPr sz="2000" smtClean="0"/>
              <a:t>.Чем выше температура воздуха, тем - - - - - - давление.</a:t>
            </a:r>
          </a:p>
          <a:p>
            <a:pPr marL="514350" indent="-514350" algn="l"/>
            <a:r>
              <a:rPr sz="2000"/>
              <a:t> </a:t>
            </a:r>
            <a:r>
              <a:rPr sz="2000" smtClean="0"/>
              <a:t>                       2.постоянные ветры на земле являются результатом </a:t>
            </a:r>
          </a:p>
          <a:p>
            <a:pPr marL="514350" indent="-514350" algn="l"/>
            <a:r>
              <a:rPr sz="2000"/>
              <a:t> </a:t>
            </a:r>
            <a:r>
              <a:rPr sz="2000" smtClean="0"/>
              <a:t>                           движения воздушных масс из области - - - - - - давле-</a:t>
            </a:r>
          </a:p>
          <a:p>
            <a:pPr marL="514350" indent="-514350" algn="l"/>
            <a:r>
              <a:rPr sz="2000"/>
              <a:t> </a:t>
            </a:r>
            <a:r>
              <a:rPr sz="2000" smtClean="0"/>
              <a:t>                           ния в область - - - - - - давления.</a:t>
            </a:r>
          </a:p>
          <a:p>
            <a:pPr marL="514350" indent="-514350" algn="l"/>
            <a:r>
              <a:rPr sz="2000"/>
              <a:t> </a:t>
            </a:r>
            <a:r>
              <a:rPr sz="2000" smtClean="0"/>
              <a:t>                       3.в области </a:t>
            </a:r>
            <a:r>
              <a:rPr sz="2000" b="1" smtClean="0"/>
              <a:t>нд</a:t>
            </a:r>
            <a:r>
              <a:rPr sz="2000" smtClean="0"/>
              <a:t>  всегда много - - - - - -, в области </a:t>
            </a:r>
            <a:r>
              <a:rPr sz="2000" b="1" smtClean="0"/>
              <a:t>ВД</a:t>
            </a:r>
            <a:r>
              <a:rPr sz="2000" smtClean="0"/>
              <a:t> всегда</a:t>
            </a:r>
          </a:p>
          <a:p>
            <a:pPr marL="514350" indent="-514350" algn="l"/>
            <a:r>
              <a:rPr sz="2000"/>
              <a:t> </a:t>
            </a:r>
            <a:r>
              <a:rPr sz="2000" smtClean="0"/>
              <a:t>                           мало - - - - - - .  </a:t>
            </a:r>
          </a:p>
          <a:p>
            <a:pPr marL="514350" indent="-514350" algn="l"/>
            <a:endParaRPr sz="2000" smtClean="0"/>
          </a:p>
          <a:p>
            <a:pPr marL="514350" indent="-514350" algn="l"/>
            <a:r>
              <a:rPr sz="2000"/>
              <a:t> </a:t>
            </a:r>
            <a:r>
              <a:rPr sz="2000" smtClean="0"/>
              <a:t>                         </a:t>
            </a:r>
            <a:r>
              <a:rPr sz="2000" smtClean="0">
                <a:solidFill>
                  <a:srgbClr val="C00000"/>
                </a:solidFill>
              </a:rPr>
              <a:t>1.на формирование природных зон влияют:</a:t>
            </a:r>
          </a:p>
          <a:p>
            <a:pPr marL="514350" indent="-514350" algn="l"/>
            <a:r>
              <a:rPr sz="2000">
                <a:solidFill>
                  <a:srgbClr val="C00000"/>
                </a:solidFill>
              </a:rPr>
              <a:t> </a:t>
            </a:r>
            <a:r>
              <a:rPr sz="2000" smtClean="0">
                <a:solidFill>
                  <a:srgbClr val="C00000"/>
                </a:solidFill>
              </a:rPr>
              <a:t>                                     а)  - - - - - -                                                                                                     </a:t>
            </a:r>
          </a:p>
          <a:p>
            <a:pPr marL="514350" indent="-514350" algn="l"/>
            <a:r>
              <a:rPr sz="2000">
                <a:solidFill>
                  <a:srgbClr val="C00000"/>
                </a:solidFill>
              </a:rPr>
              <a:t> </a:t>
            </a:r>
            <a:r>
              <a:rPr sz="2000" smtClean="0">
                <a:solidFill>
                  <a:srgbClr val="C00000"/>
                </a:solidFill>
              </a:rPr>
              <a:t>                                     б)  - - - - - -                                                                                                       </a:t>
            </a:r>
          </a:p>
          <a:p>
            <a:pPr marL="514350" indent="-514350" algn="l"/>
            <a:r>
              <a:rPr sz="2000">
                <a:solidFill>
                  <a:srgbClr val="C00000"/>
                </a:solidFill>
              </a:rPr>
              <a:t> </a:t>
            </a:r>
            <a:r>
              <a:rPr sz="2000" smtClean="0">
                <a:solidFill>
                  <a:srgbClr val="C00000"/>
                </a:solidFill>
              </a:rPr>
              <a:t>                                     в)  - - - - - -                                                                                                                                            </a:t>
            </a:r>
          </a:p>
          <a:p>
            <a:pPr marL="514350" indent="-514350" algn="l">
              <a:buAutoNum type="arabicPlain" startAt="3"/>
            </a:pPr>
            <a:r>
              <a:rPr sz="2000" smtClean="0">
                <a:solidFill>
                  <a:srgbClr val="C00000"/>
                </a:solidFill>
              </a:rPr>
              <a:t>                  2.чтобы </a:t>
            </a:r>
            <a:r>
              <a:rPr lang="ru-RU" sz="2000" dirty="0" smtClean="0">
                <a:solidFill>
                  <a:srgbClr val="C00000"/>
                </a:solidFill>
              </a:rPr>
              <a:t>выжить в  </a:t>
            </a:r>
            <a:r>
              <a:rPr sz="2000" smtClean="0">
                <a:solidFill>
                  <a:srgbClr val="C00000"/>
                </a:solidFill>
              </a:rPr>
              <a:t>условиях </a:t>
            </a:r>
            <a:r>
              <a:rPr lang="ru-RU" sz="2000" dirty="0" err="1" smtClean="0">
                <a:solidFill>
                  <a:srgbClr val="C00000"/>
                </a:solidFill>
              </a:rPr>
              <a:t>тунры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sz="2000" smtClean="0">
                <a:solidFill>
                  <a:srgbClr val="C00000"/>
                </a:solidFill>
              </a:rPr>
              <a:t>у растений появи-</a:t>
            </a:r>
          </a:p>
          <a:p>
            <a:pPr marL="514350" indent="-514350" algn="l"/>
            <a:r>
              <a:rPr sz="2000">
                <a:solidFill>
                  <a:srgbClr val="C00000"/>
                </a:solidFill>
              </a:rPr>
              <a:t> </a:t>
            </a:r>
            <a:r>
              <a:rPr sz="2000" smtClean="0">
                <a:solidFill>
                  <a:srgbClr val="C00000"/>
                </a:solidFill>
              </a:rPr>
              <a:t>                             лись следующие приспособления:</a:t>
            </a:r>
          </a:p>
          <a:p>
            <a:pPr marL="514350" indent="-514350" algn="l"/>
            <a:r>
              <a:rPr sz="2000">
                <a:solidFill>
                  <a:srgbClr val="C00000"/>
                </a:solidFill>
              </a:rPr>
              <a:t> </a:t>
            </a:r>
            <a:r>
              <a:rPr sz="2000" smtClean="0">
                <a:solidFill>
                  <a:srgbClr val="C00000"/>
                </a:solidFill>
              </a:rPr>
              <a:t>                             а) - - - - - -                                        б) - - - - - - </a:t>
            </a:r>
          </a:p>
          <a:p>
            <a:pPr marL="514350" indent="-514350" algn="l"/>
            <a:r>
              <a:rPr sz="2000">
                <a:solidFill>
                  <a:srgbClr val="C00000"/>
                </a:solidFill>
              </a:rPr>
              <a:t> </a:t>
            </a:r>
            <a:r>
              <a:rPr sz="2000" smtClean="0">
                <a:solidFill>
                  <a:srgbClr val="C00000"/>
                </a:solidFill>
              </a:rPr>
              <a:t>                             в)</a:t>
            </a:r>
            <a:r>
              <a:rPr sz="2000">
                <a:solidFill>
                  <a:srgbClr val="C00000"/>
                </a:solidFill>
              </a:rPr>
              <a:t> </a:t>
            </a:r>
            <a:r>
              <a:rPr sz="2000" smtClean="0">
                <a:solidFill>
                  <a:srgbClr val="C00000"/>
                </a:solidFill>
              </a:rPr>
              <a:t>- - - - - -                                        г) - - - - - - </a:t>
            </a:r>
            <a:endParaRPr sz="2000">
              <a:solidFill>
                <a:srgbClr val="C00000"/>
              </a:solidFill>
            </a:endParaRPr>
          </a:p>
          <a:p>
            <a:pPr marL="514350" indent="-514350" algn="l"/>
            <a:r>
              <a:rPr sz="2000" smtClean="0">
                <a:solidFill>
                  <a:srgbClr val="C00000"/>
                </a:solidFill>
              </a:rPr>
              <a:t>                              д) - - - - - -</a:t>
            </a:r>
          </a:p>
          <a:p>
            <a:pPr marL="514350" indent="-514350" algn="l"/>
            <a:endParaRPr sz="2000" smtClean="0">
              <a:solidFill>
                <a:srgbClr val="C00000"/>
              </a:solidFill>
            </a:endParaRPr>
          </a:p>
          <a:p>
            <a:pPr marL="514350" indent="-514350" algn="l"/>
            <a:r>
              <a:rPr sz="2000" smtClean="0">
                <a:solidFill>
                  <a:srgbClr val="C00000"/>
                </a:solidFill>
              </a:rPr>
              <a:t>                         </a:t>
            </a:r>
            <a:r>
              <a:rPr sz="2000" smtClean="0">
                <a:solidFill>
                  <a:srgbClr val="002060"/>
                </a:solidFill>
              </a:rPr>
              <a:t>1. на Землю и её обитателей действует  - - - - - - - - - - - - - - - -.</a:t>
            </a:r>
          </a:p>
          <a:p>
            <a:pPr marL="514350" indent="-514350" algn="l"/>
            <a:r>
              <a:rPr sz="2000" smtClean="0">
                <a:solidFill>
                  <a:srgbClr val="002060"/>
                </a:solidFill>
              </a:rPr>
              <a:t>               .         2. </a:t>
            </a:r>
            <a:r>
              <a:rPr sz="2000">
                <a:solidFill>
                  <a:srgbClr val="002060"/>
                </a:solidFill>
              </a:rPr>
              <a:t>нормальное атмосферное давление равно - - - - - мм рт.ст</a:t>
            </a:r>
            <a:r>
              <a:rPr sz="2000" smtClean="0">
                <a:solidFill>
                  <a:srgbClr val="002060"/>
                </a:solidFill>
              </a:rPr>
              <a:t>.,          </a:t>
            </a:r>
            <a:endParaRPr sz="2000">
              <a:solidFill>
                <a:srgbClr val="002060"/>
              </a:solidFill>
            </a:endParaRPr>
          </a:p>
          <a:p>
            <a:pPr marL="514350" indent="-514350" algn="l"/>
            <a:r>
              <a:rPr sz="2000" b="1" smtClean="0">
                <a:solidFill>
                  <a:srgbClr val="002060"/>
                </a:solidFill>
              </a:rPr>
              <a:t>                            </a:t>
            </a:r>
            <a:r>
              <a:rPr sz="2000" smtClean="0">
                <a:solidFill>
                  <a:srgbClr val="002060"/>
                </a:solidFill>
              </a:rPr>
              <a:t>что соответствует . . . . . . .Па.                             </a:t>
            </a:r>
          </a:p>
          <a:p>
            <a:pPr marL="514350" indent="-514350" algn="l"/>
            <a:r>
              <a:rPr sz="2000" smtClean="0">
                <a:solidFill>
                  <a:srgbClr val="002060"/>
                </a:solidFill>
              </a:rPr>
              <a:t>                         3. </a:t>
            </a:r>
            <a:r>
              <a:rPr sz="2000" b="1" smtClean="0">
                <a:solidFill>
                  <a:srgbClr val="002060"/>
                </a:solidFill>
              </a:rPr>
              <a:t>атмосферное давление</a:t>
            </a:r>
            <a:r>
              <a:rPr sz="2000" smtClean="0">
                <a:solidFill>
                  <a:srgbClr val="002060"/>
                </a:solidFill>
              </a:rPr>
              <a:t> - один из </a:t>
            </a:r>
            <a:r>
              <a:rPr lang="ru-RU" sz="2000" dirty="0" smtClean="0">
                <a:solidFill>
                  <a:srgbClr val="002060"/>
                </a:solidFill>
              </a:rPr>
              <a:t>главных </a:t>
            </a:r>
            <a:r>
              <a:rPr sz="2000" smtClean="0">
                <a:solidFill>
                  <a:srgbClr val="002060"/>
                </a:solidFill>
              </a:rPr>
              <a:t>факторов влияющий на  </a:t>
            </a:r>
            <a:endParaRPr sz="2000">
              <a:solidFill>
                <a:srgbClr val="002060"/>
              </a:solidFill>
            </a:endParaRPr>
          </a:p>
          <a:p>
            <a:pPr marL="514350" indent="-514350" algn="l"/>
            <a:r>
              <a:rPr sz="2000" smtClean="0">
                <a:solidFill>
                  <a:srgbClr val="002060"/>
                </a:solidFill>
              </a:rPr>
              <a:t>                              жизнь на Земле .</a:t>
            </a:r>
          </a:p>
          <a:p>
            <a:pPr marL="514350" indent="-514350" algn="l"/>
            <a:r>
              <a:rPr smtClean="0"/>
              <a:t>     </a:t>
            </a:r>
            <a:endParaRPr lang="ru-RU" dirty="0"/>
          </a:p>
        </p:txBody>
      </p:sp>
      <p:pic>
        <p:nvPicPr>
          <p:cNvPr id="1026" name="Picture 2" descr="C:\Program Files\Microsoft Office\MEDIA\CAGCAT10\j033511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071547"/>
            <a:ext cx="1571604" cy="164307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972695" y="634971"/>
            <a:ext cx="248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cap="all" dirty="0" smtClean="0">
                <a:solidFill>
                  <a:srgbClr val="1F497D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 </a:t>
            </a:r>
            <a:endParaRPr lang="ru-RU" dirty="0"/>
          </a:p>
        </p:txBody>
      </p:sp>
      <p:pic>
        <p:nvPicPr>
          <p:cNvPr id="14" name="Picture 3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00372"/>
            <a:ext cx="1214446" cy="1643074"/>
          </a:xfrm>
          <a:prstGeom prst="rect">
            <a:avLst/>
          </a:prstGeom>
          <a:noFill/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5286388"/>
            <a:ext cx="1500166" cy="1357322"/>
            <a:chOff x="1632" y="1248"/>
            <a:chExt cx="2682" cy="2286"/>
          </a:xfrm>
        </p:grpSpPr>
        <p:sp>
          <p:nvSpPr>
            <p:cNvPr id="16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17" name="AutoShape 6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18" name="AutoShape 7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</p:grpSp>
      <p:sp>
        <p:nvSpPr>
          <p:cNvPr id="12" name="Homepage">
            <a:hlinkClick r:id="rId5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29652" y="6000768"/>
            <a:ext cx="466723" cy="65246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457200"/>
            <a:ext cx="5786478" cy="1114412"/>
          </a:xfrm>
        </p:spPr>
        <p:txBody>
          <a:bodyPr>
            <a:normAutofit/>
          </a:bodyPr>
          <a:lstStyle/>
          <a:p>
            <a:r>
              <a:rPr lang="ru-RU" sz="4800" dirty="0" err="1" smtClean="0"/>
              <a:t>синквейн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660919"/>
          </a:xfrm>
        </p:spPr>
        <p:txBody>
          <a:bodyPr>
            <a:normAutofit lnSpcReduction="10000"/>
          </a:bodyPr>
          <a:lstStyle/>
          <a:p>
            <a:pPr marL="514350" indent="-514350" algn="l"/>
            <a:r>
              <a:rPr sz="3600"/>
              <a:t>с</a:t>
            </a:r>
            <a:r>
              <a:rPr sz="3600" smtClean="0"/>
              <a:t>оставьте синквейн по правилу:</a:t>
            </a:r>
          </a:p>
          <a:p>
            <a:pPr marL="514350" indent="-514350" algn="l"/>
            <a:r>
              <a:rPr smtClean="0"/>
              <a:t>1.</a:t>
            </a:r>
            <a:r>
              <a:rPr lang="ru-RU" dirty="0" smtClean="0"/>
              <a:t>П</a:t>
            </a:r>
            <a:r>
              <a:rPr smtClean="0"/>
              <a:t>ервая строчка: одно слово </a:t>
            </a:r>
            <a:r>
              <a:rPr lang="ru-RU" dirty="0" smtClean="0"/>
              <a:t>–</a:t>
            </a:r>
            <a:r>
              <a:rPr smtClean="0"/>
              <a:t> существительное.</a:t>
            </a:r>
            <a:r>
              <a:rPr sz="3600" smtClean="0"/>
              <a:t>                                                       </a:t>
            </a:r>
          </a:p>
          <a:p>
            <a:pPr marL="514350" indent="-514350" algn="l"/>
            <a:r>
              <a:rPr smtClean="0"/>
              <a:t>2.</a:t>
            </a:r>
            <a:r>
              <a:rPr lang="ru-RU" dirty="0" smtClean="0"/>
              <a:t>В</a:t>
            </a:r>
            <a:r>
              <a:rPr smtClean="0"/>
              <a:t>торая строчка: два прилагательных, раскрывающих тему синквейна.                                                          </a:t>
            </a:r>
          </a:p>
          <a:p>
            <a:pPr marL="514350" indent="-514350" algn="l"/>
            <a:r>
              <a:rPr smtClean="0"/>
              <a:t>3.</a:t>
            </a:r>
            <a:r>
              <a:rPr lang="ru-RU" dirty="0" smtClean="0"/>
              <a:t>Т</a:t>
            </a:r>
            <a:r>
              <a:rPr smtClean="0"/>
              <a:t>ретья строчка: три глагола, описывающих процесс, действие.</a:t>
            </a:r>
          </a:p>
          <a:p>
            <a:pPr marL="514350" indent="-514350" algn="l"/>
            <a:r>
              <a:rPr smtClean="0"/>
              <a:t>4.</a:t>
            </a:r>
            <a:r>
              <a:rPr lang="ru-RU" dirty="0" smtClean="0"/>
              <a:t>Ч</a:t>
            </a:r>
            <a:r>
              <a:rPr smtClean="0"/>
              <a:t>етвёртая строчка: фраза, передающая ваше отношение к теме </a:t>
            </a:r>
          </a:p>
          <a:p>
            <a:pPr marL="514350" indent="-514350" algn="l"/>
            <a:r>
              <a:rPr smtClean="0"/>
              <a:t>5.</a:t>
            </a:r>
            <a:r>
              <a:rPr lang="ru-RU" dirty="0" smtClean="0"/>
              <a:t>П</a:t>
            </a:r>
            <a:r>
              <a:rPr smtClean="0"/>
              <a:t>ятая строчка:</a:t>
            </a:r>
            <a:r>
              <a:rPr sz="3600" smtClean="0"/>
              <a:t> слово-резюме                                                          </a:t>
            </a:r>
          </a:p>
          <a:p>
            <a:pPr marL="514350" indent="-514350"/>
            <a:endParaRPr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/>
            <a:endParaRPr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Homepage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29652" y="6000768"/>
            <a:ext cx="466723" cy="65246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14412"/>
          </a:xfrm>
        </p:spPr>
        <p:txBody>
          <a:bodyPr/>
          <a:lstStyle/>
          <a:p>
            <a:pPr algn="l"/>
            <a:r>
              <a:rPr lang="ru-RU" dirty="0" smtClean="0"/>
              <a:t>Домашнее задание: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2160589"/>
          </a:xfrm>
        </p:spPr>
        <p:txBody>
          <a:bodyPr>
            <a:normAutofit lnSpcReduction="10000"/>
          </a:bodyPr>
          <a:lstStyle/>
          <a:p>
            <a:pPr algn="l"/>
            <a:r>
              <a:rPr smtClean="0"/>
              <a:t>1. </a:t>
            </a:r>
            <a:r>
              <a:rPr lang="ru-RU" dirty="0" smtClean="0"/>
              <a:t>З</a:t>
            </a:r>
            <a:r>
              <a:rPr smtClean="0"/>
              <a:t>аполнить  жёлтые  листы .</a:t>
            </a:r>
          </a:p>
          <a:p>
            <a:pPr algn="l"/>
            <a:r>
              <a:rPr smtClean="0"/>
              <a:t>2. </a:t>
            </a:r>
            <a:r>
              <a:rPr lang="ru-RU" dirty="0" smtClean="0"/>
              <a:t>Т</a:t>
            </a:r>
            <a:r>
              <a:rPr smtClean="0"/>
              <a:t>ворческое задание: составьте краткий рассказ на тему "Влияние атмосферного давления</a:t>
            </a:r>
            <a:r>
              <a:rPr lang="ru-RU" dirty="0" smtClean="0"/>
              <a:t>…»</a:t>
            </a:r>
          </a:p>
          <a:p>
            <a:pPr algn="l"/>
            <a:r>
              <a:rPr smtClean="0"/>
              <a:t>(для учащихся 5 класса)</a:t>
            </a:r>
            <a:endParaRPr lang="ru-RU" dirty="0"/>
          </a:p>
        </p:txBody>
      </p:sp>
      <p:sp>
        <p:nvSpPr>
          <p:cNvPr id="6" name="Homepage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29652" y="6000768"/>
            <a:ext cx="466723" cy="65246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mtClean="0"/>
              <a:t>Р</a:t>
            </a:r>
            <a:r>
              <a:rPr smtClean="0"/>
              <a:t>аспределение поясов атмосферного давления на поверхности Земли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С</a:t>
            </a:r>
            <a:r>
              <a:rPr sz="1600" smtClean="0"/>
              <a:t>хема постоянных ветров на Земле </a:t>
            </a:r>
            <a:endParaRPr lang="ru-RU" sz="16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1316037"/>
            <a:ext cx="9144000" cy="5541963"/>
          </a:xfrm>
          <a:ln>
            <a:solidFill>
              <a:schemeClr val="accent1"/>
            </a:solidFill>
            <a:prstDash val="dash"/>
          </a:ln>
        </p:spPr>
        <p:txBody>
          <a:bodyPr/>
          <a:lstStyle/>
          <a:p>
            <a:pPr algn="l"/>
            <a:r>
              <a:rPr smtClean="0"/>
              <a:t>                          сп                                                          сп</a:t>
            </a:r>
          </a:p>
          <a:p>
            <a:pPr algn="l"/>
            <a:r>
              <a:rPr smtClean="0"/>
              <a:t>                                             </a:t>
            </a:r>
          </a:p>
          <a:p>
            <a:pPr algn="l"/>
            <a:r>
              <a:rPr smtClean="0"/>
              <a:t>       65</a:t>
            </a:r>
            <a:r>
              <a:rPr lang="ru-RU" dirty="0" smtClean="0"/>
              <a:t>°                                                     65°                   </a:t>
            </a:r>
          </a:p>
          <a:p>
            <a:pPr algn="l"/>
            <a:r>
              <a:rPr lang="ru-RU" dirty="0" smtClean="0"/>
              <a:t>                                                           </a:t>
            </a:r>
            <a:endParaRPr smtClean="0"/>
          </a:p>
          <a:p>
            <a:pPr algn="l"/>
            <a:r>
              <a:rPr lang="ru-RU" dirty="0" smtClean="0"/>
              <a:t>30°                                                      </a:t>
            </a:r>
            <a:r>
              <a:rPr smtClean="0"/>
              <a:t>30°</a:t>
            </a:r>
          </a:p>
          <a:p>
            <a:pPr algn="l"/>
            <a:r>
              <a:rPr lang="ru-RU" dirty="0" smtClean="0"/>
              <a:t>                                                         </a:t>
            </a:r>
            <a:r>
              <a:rPr smtClean="0"/>
              <a:t> </a:t>
            </a:r>
            <a:endParaRPr lang="ru-RU" dirty="0" smtClean="0"/>
          </a:p>
          <a:p>
            <a:pPr algn="l"/>
            <a:r>
              <a:rPr smtClean="0"/>
              <a:t>0°                                                         0°</a:t>
            </a:r>
          </a:p>
          <a:p>
            <a:pPr algn="l"/>
            <a:r>
              <a:rPr smtClean="0"/>
              <a:t>                                                       </a:t>
            </a:r>
          </a:p>
          <a:p>
            <a:pPr algn="l"/>
            <a:r>
              <a:rPr smtClean="0"/>
              <a:t>30°                                                        30°</a:t>
            </a:r>
          </a:p>
          <a:p>
            <a:pPr algn="l"/>
            <a:r>
              <a:rPr smtClean="0"/>
              <a:t>       65°                                                        65° </a:t>
            </a:r>
          </a:p>
          <a:p>
            <a:pPr algn="l"/>
            <a:r>
              <a:rPr smtClean="0"/>
              <a:t>                           юп                                               юп</a:t>
            </a:r>
          </a:p>
          <a:p>
            <a:pPr algn="l"/>
            <a:r>
              <a:rPr smtClean="0"/>
              <a:t> </a:t>
            </a:r>
          </a:p>
          <a:p>
            <a:pPr algn="l"/>
            <a:endParaRPr smtClean="0"/>
          </a:p>
          <a:p>
            <a:pPr algn="l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71472" y="1928802"/>
            <a:ext cx="3486168" cy="3143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Дуга 7"/>
          <p:cNvSpPr/>
          <p:nvPr/>
        </p:nvSpPr>
        <p:spPr>
          <a:xfrm>
            <a:off x="1571604" y="2500306"/>
            <a:ext cx="485772" cy="84296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1313645" y="2163651"/>
            <a:ext cx="1622738" cy="238250"/>
          </a:xfrm>
          <a:custGeom>
            <a:avLst/>
            <a:gdLst>
              <a:gd name="connsiteX0" fmla="*/ 0 w 1622738"/>
              <a:gd name="connsiteY0" fmla="*/ 51515 h 238250"/>
              <a:gd name="connsiteX1" fmla="*/ 115910 w 1622738"/>
              <a:gd name="connsiteY1" fmla="*/ 90152 h 238250"/>
              <a:gd name="connsiteX2" fmla="*/ 154547 w 1622738"/>
              <a:gd name="connsiteY2" fmla="*/ 103031 h 238250"/>
              <a:gd name="connsiteX3" fmla="*/ 193183 w 1622738"/>
              <a:gd name="connsiteY3" fmla="*/ 115910 h 238250"/>
              <a:gd name="connsiteX4" fmla="*/ 579549 w 1622738"/>
              <a:gd name="connsiteY4" fmla="*/ 167425 h 238250"/>
              <a:gd name="connsiteX5" fmla="*/ 631065 w 1622738"/>
              <a:gd name="connsiteY5" fmla="*/ 180304 h 238250"/>
              <a:gd name="connsiteX6" fmla="*/ 888642 w 1622738"/>
              <a:gd name="connsiteY6" fmla="*/ 206062 h 238250"/>
              <a:gd name="connsiteX7" fmla="*/ 1004552 w 1622738"/>
              <a:gd name="connsiteY7" fmla="*/ 231819 h 238250"/>
              <a:gd name="connsiteX8" fmla="*/ 1326524 w 1622738"/>
              <a:gd name="connsiteY8" fmla="*/ 206062 h 238250"/>
              <a:gd name="connsiteX9" fmla="*/ 1468192 w 1622738"/>
              <a:gd name="connsiteY9" fmla="*/ 128788 h 238250"/>
              <a:gd name="connsiteX10" fmla="*/ 1468192 w 1622738"/>
              <a:gd name="connsiteY10" fmla="*/ 128788 h 238250"/>
              <a:gd name="connsiteX11" fmla="*/ 1558344 w 1622738"/>
              <a:gd name="connsiteY11" fmla="*/ 77273 h 238250"/>
              <a:gd name="connsiteX12" fmla="*/ 1571223 w 1622738"/>
              <a:gd name="connsiteY12" fmla="*/ 38636 h 238250"/>
              <a:gd name="connsiteX13" fmla="*/ 1609859 w 1622738"/>
              <a:gd name="connsiteY13" fmla="*/ 12879 h 238250"/>
              <a:gd name="connsiteX14" fmla="*/ 1622738 w 1622738"/>
              <a:gd name="connsiteY14" fmla="*/ 0 h 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22738" h="238250">
                <a:moveTo>
                  <a:pt x="0" y="51515"/>
                </a:moveTo>
                <a:lnTo>
                  <a:pt x="115910" y="90152"/>
                </a:lnTo>
                <a:lnTo>
                  <a:pt x="154547" y="103031"/>
                </a:lnTo>
                <a:lnTo>
                  <a:pt x="193183" y="115910"/>
                </a:lnTo>
                <a:cubicBezTo>
                  <a:pt x="315526" y="238250"/>
                  <a:pt x="202870" y="143123"/>
                  <a:pt x="579549" y="167425"/>
                </a:cubicBezTo>
                <a:cubicBezTo>
                  <a:pt x="597213" y="168565"/>
                  <a:pt x="613570" y="177612"/>
                  <a:pt x="631065" y="180304"/>
                </a:cubicBezTo>
                <a:cubicBezTo>
                  <a:pt x="683397" y="188355"/>
                  <a:pt x="843292" y="201939"/>
                  <a:pt x="888642" y="206062"/>
                </a:cubicBezTo>
                <a:cubicBezTo>
                  <a:pt x="906957" y="210641"/>
                  <a:pt x="990122" y="232300"/>
                  <a:pt x="1004552" y="231819"/>
                </a:cubicBezTo>
                <a:cubicBezTo>
                  <a:pt x="1112159" y="228232"/>
                  <a:pt x="1219200" y="214648"/>
                  <a:pt x="1326524" y="206062"/>
                </a:cubicBezTo>
                <a:cubicBezTo>
                  <a:pt x="1419661" y="168807"/>
                  <a:pt x="1371682" y="193128"/>
                  <a:pt x="1468192" y="128788"/>
                </a:cubicBezTo>
                <a:lnTo>
                  <a:pt x="1468192" y="128788"/>
                </a:lnTo>
                <a:cubicBezTo>
                  <a:pt x="1533552" y="96109"/>
                  <a:pt x="1503733" y="113680"/>
                  <a:pt x="1558344" y="77273"/>
                </a:cubicBezTo>
                <a:cubicBezTo>
                  <a:pt x="1562637" y="64394"/>
                  <a:pt x="1562742" y="49237"/>
                  <a:pt x="1571223" y="38636"/>
                </a:cubicBezTo>
                <a:cubicBezTo>
                  <a:pt x="1580892" y="26550"/>
                  <a:pt x="1597476" y="22166"/>
                  <a:pt x="1609859" y="12879"/>
                </a:cubicBezTo>
                <a:cubicBezTo>
                  <a:pt x="1614716" y="9236"/>
                  <a:pt x="1618445" y="4293"/>
                  <a:pt x="1622738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5214942" y="1928802"/>
            <a:ext cx="3571900" cy="32147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4" name="Полилиния 13"/>
          <p:cNvSpPr/>
          <p:nvPr/>
        </p:nvSpPr>
        <p:spPr>
          <a:xfrm>
            <a:off x="928662" y="2786058"/>
            <a:ext cx="2928958" cy="357190"/>
          </a:xfrm>
          <a:custGeom>
            <a:avLst/>
            <a:gdLst>
              <a:gd name="connsiteX0" fmla="*/ 0 w 2971800"/>
              <a:gd name="connsiteY0" fmla="*/ 0 h 60158"/>
              <a:gd name="connsiteX1" fmla="*/ 2971800 w 2971800"/>
              <a:gd name="connsiteY1" fmla="*/ 60158 h 60158"/>
              <a:gd name="connsiteX2" fmla="*/ 2971800 w 2971800"/>
              <a:gd name="connsiteY2" fmla="*/ 60158 h 6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1800" h="60158">
                <a:moveTo>
                  <a:pt x="0" y="0"/>
                </a:moveTo>
                <a:lnTo>
                  <a:pt x="2971800" y="60158"/>
                </a:lnTo>
                <a:lnTo>
                  <a:pt x="2971800" y="60158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1155032" y="2273968"/>
            <a:ext cx="2237873" cy="238626"/>
          </a:xfrm>
          <a:custGeom>
            <a:avLst/>
            <a:gdLst>
              <a:gd name="connsiteX0" fmla="*/ 0 w 2237873"/>
              <a:gd name="connsiteY0" fmla="*/ 60158 h 238626"/>
              <a:gd name="connsiteX1" fmla="*/ 1130968 w 2237873"/>
              <a:gd name="connsiteY1" fmla="*/ 228600 h 238626"/>
              <a:gd name="connsiteX2" fmla="*/ 2237873 w 2237873"/>
              <a:gd name="connsiteY2" fmla="*/ 0 h 2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7873" h="238626">
                <a:moveTo>
                  <a:pt x="0" y="60158"/>
                </a:moveTo>
                <a:cubicBezTo>
                  <a:pt x="378994" y="149392"/>
                  <a:pt x="757989" y="238626"/>
                  <a:pt x="1130968" y="228600"/>
                </a:cubicBezTo>
                <a:cubicBezTo>
                  <a:pt x="1503947" y="218574"/>
                  <a:pt x="1870910" y="109287"/>
                  <a:pt x="2237873" y="0"/>
                </a:cubicBez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5857884" y="2285992"/>
            <a:ext cx="2237873" cy="238626"/>
          </a:xfrm>
          <a:custGeom>
            <a:avLst/>
            <a:gdLst>
              <a:gd name="connsiteX0" fmla="*/ 0 w 2237873"/>
              <a:gd name="connsiteY0" fmla="*/ 60158 h 238626"/>
              <a:gd name="connsiteX1" fmla="*/ 1130968 w 2237873"/>
              <a:gd name="connsiteY1" fmla="*/ 228600 h 238626"/>
              <a:gd name="connsiteX2" fmla="*/ 2237873 w 2237873"/>
              <a:gd name="connsiteY2" fmla="*/ 0 h 2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7873" h="238626">
                <a:moveTo>
                  <a:pt x="0" y="60158"/>
                </a:moveTo>
                <a:cubicBezTo>
                  <a:pt x="378994" y="149392"/>
                  <a:pt x="757989" y="238626"/>
                  <a:pt x="1130968" y="228600"/>
                </a:cubicBezTo>
                <a:cubicBezTo>
                  <a:pt x="1503947" y="218574"/>
                  <a:pt x="1870910" y="109287"/>
                  <a:pt x="2237873" y="0"/>
                </a:cubicBez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673768" y="2935705"/>
            <a:ext cx="3248527" cy="207543"/>
          </a:xfrm>
          <a:custGeom>
            <a:avLst/>
            <a:gdLst>
              <a:gd name="connsiteX0" fmla="*/ 0 w 3248527"/>
              <a:gd name="connsiteY0" fmla="*/ 60158 h 274721"/>
              <a:gd name="connsiteX1" fmla="*/ 1576137 w 3248527"/>
              <a:gd name="connsiteY1" fmla="*/ 264695 h 274721"/>
              <a:gd name="connsiteX2" fmla="*/ 3248527 w 3248527"/>
              <a:gd name="connsiteY2" fmla="*/ 0 h 27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8527" h="274721">
                <a:moveTo>
                  <a:pt x="0" y="60158"/>
                </a:moveTo>
                <a:cubicBezTo>
                  <a:pt x="517358" y="167439"/>
                  <a:pt x="1034716" y="274721"/>
                  <a:pt x="1576137" y="264695"/>
                </a:cubicBezTo>
                <a:cubicBezTo>
                  <a:pt x="2117558" y="254669"/>
                  <a:pt x="2683042" y="127334"/>
                  <a:pt x="3248527" y="0"/>
                </a:cubicBez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5357818" y="2786059"/>
            <a:ext cx="3248527" cy="285752"/>
          </a:xfrm>
          <a:custGeom>
            <a:avLst/>
            <a:gdLst>
              <a:gd name="connsiteX0" fmla="*/ 0 w 3248527"/>
              <a:gd name="connsiteY0" fmla="*/ 60158 h 274721"/>
              <a:gd name="connsiteX1" fmla="*/ 1576137 w 3248527"/>
              <a:gd name="connsiteY1" fmla="*/ 264695 h 274721"/>
              <a:gd name="connsiteX2" fmla="*/ 3248527 w 3248527"/>
              <a:gd name="connsiteY2" fmla="*/ 0 h 27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8527" h="274721">
                <a:moveTo>
                  <a:pt x="0" y="60158"/>
                </a:moveTo>
                <a:cubicBezTo>
                  <a:pt x="517358" y="167439"/>
                  <a:pt x="1034716" y="274721"/>
                  <a:pt x="1576137" y="264695"/>
                </a:cubicBezTo>
                <a:cubicBezTo>
                  <a:pt x="2117558" y="254669"/>
                  <a:pt x="2683042" y="127334"/>
                  <a:pt x="3248527" y="0"/>
                </a:cubicBez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10800000" flipH="1">
            <a:off x="428596" y="3500438"/>
            <a:ext cx="3486168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 flipH="1">
            <a:off x="5214942" y="3500438"/>
            <a:ext cx="3486168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олилиния 37"/>
          <p:cNvSpPr/>
          <p:nvPr/>
        </p:nvSpPr>
        <p:spPr>
          <a:xfrm>
            <a:off x="642910" y="3857628"/>
            <a:ext cx="3327511" cy="214313"/>
          </a:xfrm>
          <a:custGeom>
            <a:avLst/>
            <a:gdLst>
              <a:gd name="connsiteX0" fmla="*/ 0 w 3308684"/>
              <a:gd name="connsiteY0" fmla="*/ 206542 h 206542"/>
              <a:gd name="connsiteX1" fmla="*/ 1612231 w 3308684"/>
              <a:gd name="connsiteY1" fmla="*/ 2005 h 206542"/>
              <a:gd name="connsiteX2" fmla="*/ 3308684 w 3308684"/>
              <a:gd name="connsiteY2" fmla="*/ 194510 h 20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8684" h="206542">
                <a:moveTo>
                  <a:pt x="0" y="206542"/>
                </a:moveTo>
                <a:cubicBezTo>
                  <a:pt x="530392" y="105276"/>
                  <a:pt x="1060784" y="4010"/>
                  <a:pt x="1612231" y="2005"/>
                </a:cubicBezTo>
                <a:cubicBezTo>
                  <a:pt x="2163678" y="0"/>
                  <a:pt x="2736181" y="97255"/>
                  <a:pt x="3308684" y="194510"/>
                </a:cubicBez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5357818" y="3786190"/>
            <a:ext cx="3308684" cy="206542"/>
          </a:xfrm>
          <a:custGeom>
            <a:avLst/>
            <a:gdLst>
              <a:gd name="connsiteX0" fmla="*/ 0 w 3308684"/>
              <a:gd name="connsiteY0" fmla="*/ 206542 h 206542"/>
              <a:gd name="connsiteX1" fmla="*/ 1612231 w 3308684"/>
              <a:gd name="connsiteY1" fmla="*/ 2005 h 206542"/>
              <a:gd name="connsiteX2" fmla="*/ 3308684 w 3308684"/>
              <a:gd name="connsiteY2" fmla="*/ 194510 h 20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8684" h="206542">
                <a:moveTo>
                  <a:pt x="0" y="206542"/>
                </a:moveTo>
                <a:cubicBezTo>
                  <a:pt x="530392" y="105276"/>
                  <a:pt x="1060784" y="4010"/>
                  <a:pt x="1612231" y="2005"/>
                </a:cubicBezTo>
                <a:cubicBezTo>
                  <a:pt x="2163678" y="0"/>
                  <a:pt x="2736181" y="97255"/>
                  <a:pt x="3308684" y="194510"/>
                </a:cubicBez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>
            <a:off x="1071538" y="4429132"/>
            <a:ext cx="2382253" cy="165934"/>
          </a:xfrm>
          <a:custGeom>
            <a:avLst/>
            <a:gdLst>
              <a:gd name="connsiteX0" fmla="*/ 0 w 2382253"/>
              <a:gd name="connsiteY0" fmla="*/ 308810 h 308810"/>
              <a:gd name="connsiteX1" fmla="*/ 1167063 w 2382253"/>
              <a:gd name="connsiteY1" fmla="*/ 8021 h 308810"/>
              <a:gd name="connsiteX2" fmla="*/ 2382253 w 2382253"/>
              <a:gd name="connsiteY2" fmla="*/ 260684 h 30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2253" h="308810">
                <a:moveTo>
                  <a:pt x="0" y="308810"/>
                </a:moveTo>
                <a:cubicBezTo>
                  <a:pt x="385010" y="162426"/>
                  <a:pt x="770021" y="16042"/>
                  <a:pt x="1167063" y="8021"/>
                </a:cubicBezTo>
                <a:cubicBezTo>
                  <a:pt x="1564105" y="0"/>
                  <a:pt x="1973179" y="130342"/>
                  <a:pt x="2382253" y="260684"/>
                </a:cubicBez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>
            <a:off x="5786446" y="4500570"/>
            <a:ext cx="2382253" cy="165934"/>
          </a:xfrm>
          <a:custGeom>
            <a:avLst/>
            <a:gdLst>
              <a:gd name="connsiteX0" fmla="*/ 0 w 2382253"/>
              <a:gd name="connsiteY0" fmla="*/ 308810 h 308810"/>
              <a:gd name="connsiteX1" fmla="*/ 1167063 w 2382253"/>
              <a:gd name="connsiteY1" fmla="*/ 8021 h 308810"/>
              <a:gd name="connsiteX2" fmla="*/ 2382253 w 2382253"/>
              <a:gd name="connsiteY2" fmla="*/ 260684 h 30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2253" h="308810">
                <a:moveTo>
                  <a:pt x="0" y="308810"/>
                </a:moveTo>
                <a:cubicBezTo>
                  <a:pt x="385010" y="162426"/>
                  <a:pt x="770021" y="16042"/>
                  <a:pt x="1167063" y="8021"/>
                </a:cubicBezTo>
                <a:cubicBezTo>
                  <a:pt x="1564105" y="0"/>
                  <a:pt x="1973179" y="130342"/>
                  <a:pt x="2382253" y="260684"/>
                </a:cubicBez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Homepage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29652" y="6000768"/>
            <a:ext cx="466723" cy="65246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Климат и природные зоны Мурманской области</a:t>
            </a:r>
            <a:endParaRPr lang="ru-RU" sz="2400" dirty="0"/>
          </a:p>
        </p:txBody>
      </p:sp>
      <p:sp>
        <p:nvSpPr>
          <p:cNvPr id="4" name="Солнце 3"/>
          <p:cNvSpPr/>
          <p:nvPr/>
        </p:nvSpPr>
        <p:spPr>
          <a:xfrm>
            <a:off x="0" y="2928934"/>
            <a:ext cx="1914532" cy="2128846"/>
          </a:xfrm>
          <a:prstGeom prst="sun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214282" y="3214686"/>
            <a:ext cx="1428760" cy="157163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000232" y="3429000"/>
            <a:ext cx="978408" cy="270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285984" y="5643578"/>
            <a:ext cx="978408" cy="270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000232" y="4286256"/>
            <a:ext cx="978408" cy="270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000364" y="3286124"/>
            <a:ext cx="1571636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143372" y="2928934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сп</a:t>
            </a:r>
            <a:r>
              <a:rPr lang="ru-RU" dirty="0" smtClean="0"/>
              <a:t>   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286116" y="485776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юп</a:t>
            </a:r>
            <a:endParaRPr lang="ru-RU" dirty="0"/>
          </a:p>
        </p:txBody>
      </p:sp>
      <p:sp>
        <p:nvSpPr>
          <p:cNvPr id="28" name="Стрелка вправо 27"/>
          <p:cNvSpPr/>
          <p:nvPr/>
        </p:nvSpPr>
        <p:spPr>
          <a:xfrm>
            <a:off x="4643438" y="3929066"/>
            <a:ext cx="92869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5429256" y="3571876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i="1" dirty="0" smtClean="0"/>
              <a:t>Δ</a:t>
            </a:r>
            <a:r>
              <a:rPr lang="en-US" sz="2400" i="1" dirty="0" smtClean="0"/>
              <a:t>°t →</a:t>
            </a:r>
            <a:r>
              <a:rPr lang="el-GR" sz="2400" i="1" dirty="0" smtClean="0"/>
              <a:t>Δ</a:t>
            </a:r>
            <a:r>
              <a:rPr lang="ru-RU" sz="2400" i="1" dirty="0" smtClean="0"/>
              <a:t>Р</a:t>
            </a:r>
            <a:r>
              <a:rPr lang="ru-RU" dirty="0" smtClean="0"/>
              <a:t> </a:t>
            </a:r>
            <a:r>
              <a:rPr lang="ru-RU" sz="1600" dirty="0" smtClean="0"/>
              <a:t>.</a:t>
            </a:r>
          </a:p>
          <a:p>
            <a:pPr algn="ctr"/>
            <a:r>
              <a:rPr lang="ru-RU" sz="1600" dirty="0" smtClean="0"/>
              <a:t>  </a:t>
            </a:r>
            <a:endParaRPr lang="ru-RU" sz="1600" dirty="0"/>
          </a:p>
        </p:txBody>
      </p:sp>
      <p:sp>
        <p:nvSpPr>
          <p:cNvPr id="36" name="Стрелка вправо 35"/>
          <p:cNvSpPr/>
          <p:nvPr/>
        </p:nvSpPr>
        <p:spPr>
          <a:xfrm rot="19583284">
            <a:off x="6812200" y="3110199"/>
            <a:ext cx="1233641" cy="207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 rot="19732426">
            <a:off x="6646220" y="2729483"/>
            <a:ext cx="1291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ВД      </a:t>
            </a:r>
            <a:r>
              <a:rPr lang="ru-RU" sz="2000" dirty="0" smtClean="0"/>
              <a:t> </a:t>
            </a:r>
            <a:r>
              <a:rPr lang="ru-RU" sz="2000" dirty="0" err="1" smtClean="0"/>
              <a:t>нд</a:t>
            </a:r>
            <a:endParaRPr lang="ru-RU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7144562" y="3000372"/>
            <a:ext cx="142082" cy="72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Стрелка вправо 44"/>
          <p:cNvSpPr/>
          <p:nvPr/>
        </p:nvSpPr>
        <p:spPr>
          <a:xfrm rot="1304150">
            <a:off x="6854101" y="4305928"/>
            <a:ext cx="1069400" cy="192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8001024" y="264318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ветер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8001024" y="450057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осадки</a:t>
            </a:r>
            <a:endParaRPr lang="ru-RU" dirty="0"/>
          </a:p>
        </p:txBody>
      </p:sp>
      <p:sp>
        <p:nvSpPr>
          <p:cNvPr id="58" name="Облако 57"/>
          <p:cNvSpPr/>
          <p:nvPr/>
        </p:nvSpPr>
        <p:spPr>
          <a:xfrm>
            <a:off x="7929586" y="4857760"/>
            <a:ext cx="928694" cy="3571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 flipV="1">
            <a:off x="7786710" y="3857627"/>
            <a:ext cx="107157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59"/>
          <p:cNvSpPr/>
          <p:nvPr/>
        </p:nvSpPr>
        <p:spPr>
          <a:xfrm>
            <a:off x="0" y="5643578"/>
            <a:ext cx="714380" cy="270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1000100" y="5572140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климат</a:t>
            </a:r>
            <a:endParaRPr lang="ru-RU" sz="2400" dirty="0"/>
          </a:p>
        </p:txBody>
      </p:sp>
      <p:sp>
        <p:nvSpPr>
          <p:cNvPr id="62" name="Стрелка вправо 61"/>
          <p:cNvSpPr/>
          <p:nvPr/>
        </p:nvSpPr>
        <p:spPr>
          <a:xfrm>
            <a:off x="1928794" y="3857628"/>
            <a:ext cx="978408" cy="270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3714744" y="5545636"/>
            <a:ext cx="468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Формирование природных зон </a:t>
            </a:r>
            <a:endParaRPr lang="ru-RU" sz="2400" dirty="0"/>
          </a:p>
        </p:txBody>
      </p:sp>
      <p:sp>
        <p:nvSpPr>
          <p:cNvPr id="30" name="Homepage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29652" y="6000768"/>
            <a:ext cx="466723" cy="65246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32" name="Прямая соединительная линия 31"/>
          <p:cNvCxnSpPr>
            <a:stCxn id="16" idx="0"/>
          </p:cNvCxnSpPr>
          <p:nvPr/>
        </p:nvCxnSpPr>
        <p:spPr>
          <a:xfrm rot="5400000" flipH="1" flipV="1">
            <a:off x="2911067" y="3839768"/>
            <a:ext cx="1643074" cy="3929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карта б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Homepage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501090" y="214290"/>
            <a:ext cx="466723" cy="65246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5357826"/>
            <a:ext cx="4962548" cy="52228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лишайники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785794"/>
            <a:ext cx="6572296" cy="4048130"/>
          </a:xfrm>
          <a:prstGeom prst="rect">
            <a:avLst/>
          </a:prstGeom>
          <a:noFill/>
        </p:spPr>
      </p:pic>
      <p:sp>
        <p:nvSpPr>
          <p:cNvPr id="6" name="Homepage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29652" y="6000768"/>
            <a:ext cx="466723" cy="65246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3500430" y="1357298"/>
            <a:ext cx="5029200" cy="3657600"/>
          </a:xfrm>
        </p:spPr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429264"/>
            <a:ext cx="4071966" cy="714380"/>
          </a:xfrm>
        </p:spPr>
        <p:txBody>
          <a:bodyPr/>
          <a:lstStyle/>
          <a:p>
            <a:pPr algn="ctr"/>
            <a:r>
              <a:rPr lang="ru-RU" dirty="0" smtClean="0"/>
              <a:t>брусника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tabLst>
                <a:tab pos="792163" algn="l"/>
              </a:tabLst>
            </a:pPr>
            <a:endParaRPr lang="ru-RU" dirty="0"/>
          </a:p>
        </p:txBody>
      </p:sp>
      <p:sp>
        <p:nvSpPr>
          <p:cNvPr id="6" name="Homepage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29652" y="6000768"/>
            <a:ext cx="466723" cy="65246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Documents and Settings\мама\Рабочий стол\DSC00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14290"/>
            <a:ext cx="7286676" cy="4786346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3108" y="4993760"/>
            <a:ext cx="2857520" cy="522288"/>
          </a:xfrm>
        </p:spPr>
        <p:txBody>
          <a:bodyPr/>
          <a:lstStyle/>
          <a:p>
            <a:pPr algn="ctr"/>
            <a:r>
              <a:rPr lang="ru-RU" dirty="0" smtClean="0"/>
              <a:t>мхи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Homepage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29652" y="6000768"/>
            <a:ext cx="466723" cy="65246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C:\Documents and Settings\мама\Рабочий стол\DSC00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57166"/>
            <a:ext cx="5715040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538" y="4993760"/>
            <a:ext cx="2571768" cy="435504"/>
          </a:xfrm>
        </p:spPr>
        <p:txBody>
          <a:bodyPr/>
          <a:lstStyle/>
          <a:p>
            <a:r>
              <a:rPr lang="ru-RU" dirty="0" smtClean="0"/>
              <a:t>Берёзка в тундре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берёзка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642918"/>
            <a:ext cx="5072098" cy="3643338"/>
          </a:xfrm>
          <a:prstGeom prst="rect">
            <a:avLst/>
          </a:prstGeom>
          <a:noFill/>
        </p:spPr>
      </p:pic>
      <p:sp>
        <p:nvSpPr>
          <p:cNvPr id="7" name="Homepage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29652" y="6000768"/>
            <a:ext cx="466723" cy="65246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действия атмосферного</a:t>
            </a:r>
            <a:br>
              <a:rPr lang="ru-RU" dirty="0" smtClean="0"/>
            </a:br>
            <a:r>
              <a:rPr lang="ru-RU" dirty="0" smtClean="0"/>
              <a:t>давления </a:t>
            </a:r>
            <a:r>
              <a:rPr lang="ru-RU" smtClean="0"/>
              <a:t>в природе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 descr="C:\Users\User\Desktop\untitled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8429684" cy="3571900"/>
          </a:xfrm>
          <a:prstGeom prst="rect">
            <a:avLst/>
          </a:prstGeom>
          <a:noFill/>
        </p:spPr>
      </p:pic>
      <p:sp>
        <p:nvSpPr>
          <p:cNvPr id="8" name="Homepage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429652" y="6000768"/>
            <a:ext cx="466723" cy="65246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 bwMode="auto">
        <a:solidFill>
          <a:srgbClr val="D8EBB3"/>
        </a:solidFill>
        <a:ln w="9525">
          <a:solidFill>
            <a:srgbClr val="000000"/>
          </a:solidFill>
          <a:miter lim="800000"/>
          <a:headEnd/>
          <a:tailEnd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543</TotalTime>
  <Words>418</Words>
  <Application>Microsoft Office PowerPoint</Application>
  <PresentationFormat>Экран (4:3)</PresentationFormat>
  <Paragraphs>72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Урок-мастерская</vt:lpstr>
      <vt:lpstr>Слайд 2</vt:lpstr>
      <vt:lpstr>Климат и природные зоны Мурманской области</vt:lpstr>
      <vt:lpstr>Слайд 4</vt:lpstr>
      <vt:lpstr>лишайники</vt:lpstr>
      <vt:lpstr>брусника</vt:lpstr>
      <vt:lpstr>мхи</vt:lpstr>
      <vt:lpstr>Берёзка в тундре</vt:lpstr>
      <vt:lpstr>Использование действия атмосферного давления в природе</vt:lpstr>
      <vt:lpstr>Яйцо в бутылке                   « сухая» монета  </vt:lpstr>
      <vt:lpstr>Выводы</vt:lpstr>
      <vt:lpstr>синквейн</vt:lpstr>
      <vt:lpstr>Домашнее задание: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мама</cp:lastModifiedBy>
  <cp:revision>97</cp:revision>
  <dcterms:created xsi:type="dcterms:W3CDTF">2009-03-13T17:53:56Z</dcterms:created>
  <dcterms:modified xsi:type="dcterms:W3CDTF">2010-01-28T20:29:12Z</dcterms:modified>
</cp:coreProperties>
</file>