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14"/>
  </p:notesMasterIdLst>
  <p:sldIdLst>
    <p:sldId id="256" r:id="rId2"/>
    <p:sldId id="269" r:id="rId3"/>
    <p:sldId id="258" r:id="rId4"/>
    <p:sldId id="259" r:id="rId5"/>
    <p:sldId id="260" r:id="rId6"/>
    <p:sldId id="262" r:id="rId7"/>
    <p:sldId id="263" r:id="rId8"/>
    <p:sldId id="264" r:id="rId9"/>
    <p:sldId id="265" r:id="rId10"/>
    <p:sldId id="266" r:id="rId11"/>
    <p:sldId id="267" r:id="rId12"/>
    <p:sldId id="268"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94660" autoAdjust="0"/>
  </p:normalViewPr>
  <p:slideViewPr>
    <p:cSldViewPr>
      <p:cViewPr varScale="1">
        <p:scale>
          <a:sx n="68" d="100"/>
          <a:sy n="68" d="100"/>
        </p:scale>
        <p:origin x="-143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49842B-C849-4090-ADD8-5BDEF8C332B7}" type="datetimeFigureOut">
              <a:rPr lang="ru-RU" smtClean="0"/>
              <a:pPr/>
              <a:t>29.01.2010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4F1733-1884-4994-8409-77562E68BFA3}"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B5FB7207-D95E-47F4-BBBE-F2E7613A514D}" type="datetimeFigureOut">
              <a:rPr lang="ru-RU" smtClean="0"/>
              <a:pPr/>
              <a:t>29.01.2010</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9CE90440-9C2F-42D2-A729-DFD48E33774A}"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transition spd="slow" advClick="0" advTm="5000">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5FB7207-D95E-47F4-BBBE-F2E7613A514D}" type="datetimeFigureOut">
              <a:rPr lang="ru-RU" smtClean="0"/>
              <a:pPr/>
              <a:t>29.01.2010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CE90440-9C2F-42D2-A729-DFD48E33774A}" type="slidenum">
              <a:rPr lang="ru-RU" smtClean="0"/>
              <a:pPr/>
              <a:t>‹#›</a:t>
            </a:fld>
            <a:endParaRPr lang="ru-RU"/>
          </a:p>
        </p:txBody>
      </p:sp>
    </p:spTree>
  </p:cSld>
  <p:clrMapOvr>
    <a:masterClrMapping/>
  </p:clrMapOvr>
  <p:transition spd="slow" advClick="0" advTm="5000">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5FB7207-D95E-47F4-BBBE-F2E7613A514D}" type="datetimeFigureOut">
              <a:rPr lang="ru-RU" smtClean="0"/>
              <a:pPr/>
              <a:t>29.01.2010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CE90440-9C2F-42D2-A729-DFD48E33774A}" type="slidenum">
              <a:rPr lang="ru-RU" smtClean="0"/>
              <a:pPr/>
              <a:t>‹#›</a:t>
            </a:fld>
            <a:endParaRPr lang="ru-RU"/>
          </a:p>
        </p:txBody>
      </p:sp>
    </p:spTree>
  </p:cSld>
  <p:clrMapOvr>
    <a:masterClrMapping/>
  </p:clrMapOvr>
  <p:transition spd="slow" advClick="0" advTm="5000">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5FB7207-D95E-47F4-BBBE-F2E7613A514D}" type="datetimeFigureOut">
              <a:rPr lang="ru-RU" smtClean="0"/>
              <a:pPr/>
              <a:t>29.01.2010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CE90440-9C2F-42D2-A729-DFD48E33774A}" type="slidenum">
              <a:rPr lang="ru-RU" smtClean="0"/>
              <a:pPr/>
              <a:t>‹#›</a:t>
            </a:fld>
            <a:endParaRPr lang="ru-RU"/>
          </a:p>
        </p:txBody>
      </p:sp>
    </p:spTree>
  </p:cSld>
  <p:clrMapOvr>
    <a:masterClrMapping/>
  </p:clrMapOvr>
  <p:transition spd="slow" advClick="0" advTm="5000">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B5FB7207-D95E-47F4-BBBE-F2E7613A514D}" type="datetimeFigureOut">
              <a:rPr lang="ru-RU" smtClean="0"/>
              <a:pPr/>
              <a:t>29.01.2010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9CE90440-9C2F-42D2-A729-DFD48E33774A}" type="slidenum">
              <a:rPr lang="ru-RU" smtClean="0"/>
              <a:pPr/>
              <a:t>‹#›</a:t>
            </a:fld>
            <a:endParaRPr lang="ru-RU"/>
          </a:p>
        </p:txBody>
      </p:sp>
    </p:spTree>
  </p:cSld>
  <p:clrMapOvr>
    <a:masterClrMapping/>
  </p:clrMapOvr>
  <p:transition spd="slow" advClick="0" advTm="5000">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5FB7207-D95E-47F4-BBBE-F2E7613A514D}" type="datetimeFigureOut">
              <a:rPr lang="ru-RU" smtClean="0"/>
              <a:pPr/>
              <a:t>29.01.2010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CE90440-9C2F-42D2-A729-DFD48E33774A}" type="slidenum">
              <a:rPr lang="ru-RU" smtClean="0"/>
              <a:pPr/>
              <a:t>‹#›</a:t>
            </a:fld>
            <a:endParaRPr lang="ru-RU"/>
          </a:p>
        </p:txBody>
      </p:sp>
    </p:spTree>
  </p:cSld>
  <p:clrMapOvr>
    <a:masterClrMapping/>
  </p:clrMapOvr>
  <p:transition spd="slow" advClick="0" advTm="5000">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B5FB7207-D95E-47F4-BBBE-F2E7613A514D}" type="datetimeFigureOut">
              <a:rPr lang="ru-RU" smtClean="0"/>
              <a:pPr/>
              <a:t>29.01.2010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CE90440-9C2F-42D2-A729-DFD48E33774A}" type="slidenum">
              <a:rPr lang="ru-RU" smtClean="0"/>
              <a:pPr/>
              <a:t>‹#›</a:t>
            </a:fld>
            <a:endParaRPr lang="ru-RU"/>
          </a:p>
        </p:txBody>
      </p:sp>
    </p:spTree>
  </p:cSld>
  <p:clrMapOvr>
    <a:masterClrMapping/>
  </p:clrMapOvr>
  <p:transition spd="slow" advClick="0" advTm="5000">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5FB7207-D95E-47F4-BBBE-F2E7613A514D}" type="datetimeFigureOut">
              <a:rPr lang="ru-RU" smtClean="0"/>
              <a:pPr/>
              <a:t>29.01.2010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CE90440-9C2F-42D2-A729-DFD48E33774A}" type="slidenum">
              <a:rPr lang="ru-RU" smtClean="0"/>
              <a:pPr/>
              <a:t>‹#›</a:t>
            </a:fld>
            <a:endParaRPr lang="ru-RU"/>
          </a:p>
        </p:txBody>
      </p:sp>
    </p:spTree>
  </p:cSld>
  <p:clrMapOvr>
    <a:masterClrMapping/>
  </p:clrMapOvr>
  <p:transition spd="slow" advClick="0" advTm="5000">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5FB7207-D95E-47F4-BBBE-F2E7613A514D}" type="datetimeFigureOut">
              <a:rPr lang="ru-RU" smtClean="0"/>
              <a:pPr/>
              <a:t>29.01.2010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CE90440-9C2F-42D2-A729-DFD48E33774A}" type="slidenum">
              <a:rPr lang="ru-RU" smtClean="0"/>
              <a:pPr/>
              <a:t>‹#›</a:t>
            </a:fld>
            <a:endParaRPr lang="ru-RU"/>
          </a:p>
        </p:txBody>
      </p:sp>
    </p:spTree>
  </p:cSld>
  <p:clrMapOvr>
    <a:masterClrMapping/>
  </p:clrMapOvr>
  <p:transition spd="slow" advClick="0" advTm="5000">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5FB7207-D95E-47F4-BBBE-F2E7613A514D}" type="datetimeFigureOut">
              <a:rPr lang="ru-RU" smtClean="0"/>
              <a:pPr/>
              <a:t>29.01.2010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CE90440-9C2F-42D2-A729-DFD48E33774A}" type="slidenum">
              <a:rPr lang="ru-RU" smtClean="0"/>
              <a:pPr/>
              <a:t>‹#›</a:t>
            </a:fld>
            <a:endParaRPr lang="ru-RU"/>
          </a:p>
        </p:txBody>
      </p:sp>
    </p:spTree>
  </p:cSld>
  <p:clrMapOvr>
    <a:masterClrMapping/>
  </p:clrMapOvr>
  <p:transition spd="slow" advClick="0" advTm="5000">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B5FB7207-D95E-47F4-BBBE-F2E7613A514D}" type="datetimeFigureOut">
              <a:rPr lang="ru-RU" smtClean="0"/>
              <a:pPr/>
              <a:t>29.01.2010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CE90440-9C2F-42D2-A729-DFD48E33774A}" type="slidenum">
              <a:rPr lang="ru-RU" smtClean="0"/>
              <a:pPr/>
              <a:t>‹#›</a:t>
            </a:fld>
            <a:endParaRPr lang="ru-RU"/>
          </a:p>
        </p:txBody>
      </p:sp>
    </p:spTree>
  </p:cSld>
  <p:clrMapOvr>
    <a:masterClrMapping/>
  </p:clrMapOvr>
  <p:transition spd="slow" advClick="0" advTm="5000">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5FB7207-D95E-47F4-BBBE-F2E7613A514D}" type="datetimeFigureOut">
              <a:rPr lang="ru-RU" smtClean="0"/>
              <a:pPr/>
              <a:t>29.01.2010</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CE90440-9C2F-42D2-A729-DFD48E33774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ransition spd="slow" advClick="0" advTm="5000">
    <p:wipe dir="d"/>
  </p:transition>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Program Files\Microsoft Office\MEDIA\CAGCAT10\j0088542.wmf"/>
          <p:cNvPicPr>
            <a:picLocks noChangeAspect="1" noChangeArrowheads="1"/>
          </p:cNvPicPr>
          <p:nvPr/>
        </p:nvPicPr>
        <p:blipFill>
          <a:blip r:embed="rId2"/>
          <a:srcRect/>
          <a:stretch>
            <a:fillRect/>
          </a:stretch>
        </p:blipFill>
        <p:spPr bwMode="auto">
          <a:xfrm>
            <a:off x="0" y="0"/>
            <a:ext cx="9144000" cy="1071546"/>
          </a:xfrm>
          <a:prstGeom prst="rect">
            <a:avLst/>
          </a:prstGeom>
          <a:noFill/>
        </p:spPr>
      </p:pic>
      <p:sp>
        <p:nvSpPr>
          <p:cNvPr id="2" name="Заголовок 1"/>
          <p:cNvSpPr>
            <a:spLocks noGrp="1"/>
          </p:cNvSpPr>
          <p:nvPr>
            <p:ph type="title"/>
          </p:nvPr>
        </p:nvSpPr>
        <p:spPr>
          <a:xfrm>
            <a:off x="285720" y="1714489"/>
            <a:ext cx="8229600" cy="1939916"/>
          </a:xfrm>
        </p:spPr>
        <p:txBody>
          <a:bodyPr/>
          <a:lstStyle/>
          <a:p>
            <a:r>
              <a:rPr lang="ru-RU" i="1" dirty="0" smtClean="0">
                <a:solidFill>
                  <a:srgbClr val="00B050"/>
                </a:solidFill>
                <a:latin typeface="Times New Roman" pitchFamily="18" charset="0"/>
                <a:cs typeface="Times New Roman" pitchFamily="18" charset="0"/>
              </a:rPr>
              <a:t>Проект</a:t>
            </a:r>
            <a:endParaRPr lang="ru-RU" i="1" dirty="0">
              <a:solidFill>
                <a:srgbClr val="00B050"/>
              </a:solidFill>
              <a:latin typeface="Times New Roman" pitchFamily="18" charset="0"/>
              <a:cs typeface="Times New Roman" pitchFamily="18" charset="0"/>
            </a:endParaRPr>
          </a:p>
        </p:txBody>
      </p:sp>
      <p:sp>
        <p:nvSpPr>
          <p:cNvPr id="3" name="Подзаголовок 2"/>
          <p:cNvSpPr>
            <a:spLocks noGrp="1"/>
          </p:cNvSpPr>
          <p:nvPr>
            <p:ph idx="1"/>
          </p:nvPr>
        </p:nvSpPr>
        <p:spPr>
          <a:xfrm>
            <a:off x="985837" y="3214687"/>
            <a:ext cx="8158163" cy="3883021"/>
          </a:xfrm>
        </p:spPr>
        <p:txBody>
          <a:bodyPr/>
          <a:lstStyle/>
          <a:p>
            <a:pPr>
              <a:buNone/>
            </a:pPr>
            <a:r>
              <a:rPr lang="ru-RU" b="1" dirty="0" smtClean="0">
                <a:solidFill>
                  <a:srgbClr val="FF0000"/>
                </a:solidFill>
                <a:latin typeface="Times New Roman" pitchFamily="18" charset="0"/>
                <a:cs typeface="Times New Roman" pitchFamily="18" charset="0"/>
              </a:rPr>
              <a:t>                        « Моя семья». </a:t>
            </a:r>
          </a:p>
          <a:p>
            <a:pPr>
              <a:buNone/>
            </a:pPr>
            <a:r>
              <a:rPr lang="ru-RU" sz="2000" b="1" dirty="0" smtClean="0">
                <a:latin typeface="Times New Roman" pitchFamily="18" charset="0"/>
                <a:cs typeface="Times New Roman" pitchFamily="18" charset="0"/>
              </a:rPr>
              <a:t>Муниципальное дошкольное образовательное учреждение</a:t>
            </a:r>
          </a:p>
          <a:p>
            <a:pPr>
              <a:buNone/>
            </a:pPr>
            <a:r>
              <a:rPr lang="ru-RU" sz="2000" b="1" dirty="0" smtClean="0">
                <a:latin typeface="Times New Roman" pitchFamily="18" charset="0"/>
                <a:cs typeface="Times New Roman" pitchFamily="18" charset="0"/>
              </a:rPr>
              <a:t>Детский сад «Родничок»</a:t>
            </a:r>
          </a:p>
          <a:p>
            <a:pPr>
              <a:buNone/>
            </a:pPr>
            <a:r>
              <a:rPr lang="ru-RU" sz="2000" b="1" dirty="0" smtClean="0">
                <a:latin typeface="Times New Roman" pitchFamily="18" charset="0"/>
                <a:cs typeface="Times New Roman" pitchFamily="18" charset="0"/>
              </a:rPr>
              <a:t>Автор – составитель: </a:t>
            </a:r>
            <a:r>
              <a:rPr lang="ru-RU" sz="2000" b="1" dirty="0" err="1" smtClean="0">
                <a:solidFill>
                  <a:srgbClr val="FF0000"/>
                </a:solidFill>
                <a:latin typeface="Times New Roman" pitchFamily="18" charset="0"/>
                <a:cs typeface="Times New Roman" pitchFamily="18" charset="0"/>
              </a:rPr>
              <a:t>Шутенко</a:t>
            </a:r>
            <a:r>
              <a:rPr lang="ru-RU" sz="2000" b="1" dirty="0" smtClean="0">
                <a:solidFill>
                  <a:srgbClr val="FF0000"/>
                </a:solidFill>
                <a:latin typeface="Times New Roman" pitchFamily="18" charset="0"/>
                <a:cs typeface="Times New Roman" pitchFamily="18" charset="0"/>
              </a:rPr>
              <a:t> Ирина Анатольевна</a:t>
            </a:r>
            <a:endParaRPr lang="ru-RU" sz="2000" b="1" dirty="0">
              <a:solidFill>
                <a:srgbClr val="FF0000"/>
              </a:solidFill>
              <a:latin typeface="Times New Roman" pitchFamily="18" charset="0"/>
              <a:cs typeface="Times New Roman" pitchFamily="18" charset="0"/>
            </a:endParaRPr>
          </a:p>
        </p:txBody>
      </p:sp>
      <p:pic>
        <p:nvPicPr>
          <p:cNvPr id="1029" name="Picture 5" descr="C:\Program Files\Microsoft Office\MEDIA\CAGCAT10\j0088542.wmf"/>
          <p:cNvPicPr>
            <a:picLocks noChangeAspect="1" noChangeArrowheads="1"/>
          </p:cNvPicPr>
          <p:nvPr/>
        </p:nvPicPr>
        <p:blipFill>
          <a:blip r:embed="rId2"/>
          <a:srcRect/>
          <a:stretch>
            <a:fillRect/>
          </a:stretch>
        </p:blipFill>
        <p:spPr bwMode="auto">
          <a:xfrm>
            <a:off x="1" y="6000769"/>
            <a:ext cx="9144000" cy="857232"/>
          </a:xfrm>
          <a:prstGeom prst="rect">
            <a:avLst/>
          </a:prstGeom>
          <a:noFill/>
        </p:spPr>
      </p:pic>
    </p:spTree>
  </p:cSld>
  <p:clrMapOvr>
    <a:masterClrMapping/>
  </p:clrMapOvr>
  <p:transition spd="slow" advClick="0" advTm="5000">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a:bodyPr>
          <a:lstStyle/>
          <a:p>
            <a:r>
              <a:rPr lang="ru-RU" sz="1800" b="1" dirty="0" smtClean="0">
                <a:solidFill>
                  <a:schemeClr val="accent5">
                    <a:lumMod val="75000"/>
                  </a:schemeClr>
                </a:solidFill>
                <a:effectLst/>
                <a:latin typeface="Times New Roman" pitchFamily="18" charset="0"/>
                <a:cs typeface="Times New Roman" pitchFamily="18" charset="0"/>
              </a:rPr>
              <a:t>Отдыхая на стадионе всеми семьями сделали видеозапись на память детям и родителям.</a:t>
            </a:r>
            <a:endParaRPr lang="ru-RU" sz="1800" b="1" dirty="0">
              <a:solidFill>
                <a:schemeClr val="accent5">
                  <a:lumMod val="75000"/>
                </a:schemeClr>
              </a:solidFill>
              <a:effectLst/>
              <a:latin typeface="Times New Roman" pitchFamily="18" charset="0"/>
              <a:cs typeface="Times New Roman" pitchFamily="18" charset="0"/>
            </a:endParaRPr>
          </a:p>
        </p:txBody>
      </p:sp>
      <p:sp>
        <p:nvSpPr>
          <p:cNvPr id="6" name="Текст 5"/>
          <p:cNvSpPr>
            <a:spLocks noGrp="1"/>
          </p:cNvSpPr>
          <p:nvPr>
            <p:ph type="body" idx="1"/>
          </p:nvPr>
        </p:nvSpPr>
        <p:spPr/>
        <p:txBody>
          <a:bodyPr>
            <a:normAutofit/>
          </a:bodyPr>
          <a:lstStyle/>
          <a:p>
            <a:r>
              <a:rPr lang="ru-RU" dirty="0" smtClean="0">
                <a:solidFill>
                  <a:srgbClr val="FF0000"/>
                </a:solidFill>
              </a:rPr>
              <a:t>«Попробуй, догони!»</a:t>
            </a:r>
            <a:endParaRPr lang="ru-RU" dirty="0">
              <a:solidFill>
                <a:srgbClr val="FF0000"/>
              </a:solidFill>
            </a:endParaRPr>
          </a:p>
        </p:txBody>
      </p:sp>
      <p:sp>
        <p:nvSpPr>
          <p:cNvPr id="8" name="Текст 7"/>
          <p:cNvSpPr>
            <a:spLocks noGrp="1"/>
          </p:cNvSpPr>
          <p:nvPr>
            <p:ph type="body" sz="half" idx="3"/>
          </p:nvPr>
        </p:nvSpPr>
        <p:spPr/>
        <p:txBody>
          <a:bodyPr>
            <a:normAutofit fontScale="92500" lnSpcReduction="10000"/>
          </a:bodyPr>
          <a:lstStyle/>
          <a:p>
            <a:r>
              <a:rPr lang="ru-RU" dirty="0" smtClean="0">
                <a:solidFill>
                  <a:srgbClr val="FF0000"/>
                </a:solidFill>
              </a:rPr>
              <a:t>Поиграли- отдохнём, порисуем кто о чём.</a:t>
            </a:r>
            <a:endParaRPr lang="ru-RU" dirty="0">
              <a:solidFill>
                <a:srgbClr val="FF0000"/>
              </a:solidFill>
            </a:endParaRPr>
          </a:p>
        </p:txBody>
      </p:sp>
      <p:pic>
        <p:nvPicPr>
          <p:cNvPr id="10" name="Содержимое 9" descr="59.jpg"/>
          <p:cNvPicPr>
            <a:picLocks noGrp="1" noChangeAspect="1"/>
          </p:cNvPicPr>
          <p:nvPr>
            <p:ph sz="quarter" idx="2"/>
          </p:nvPr>
        </p:nvPicPr>
        <p:blipFill>
          <a:blip r:embed="rId2" cstate="print"/>
          <a:stretch>
            <a:fillRect/>
          </a:stretch>
        </p:blipFill>
        <p:spPr>
          <a:xfrm>
            <a:off x="457301" y="2729187"/>
            <a:ext cx="4039985" cy="3029989"/>
          </a:xfrm>
        </p:spPr>
      </p:pic>
      <p:pic>
        <p:nvPicPr>
          <p:cNvPr id="11" name="Содержимое 10" descr="37.jpg"/>
          <p:cNvPicPr>
            <a:picLocks noGrp="1" noChangeAspect="1"/>
          </p:cNvPicPr>
          <p:nvPr>
            <p:ph sz="quarter" idx="4"/>
          </p:nvPr>
        </p:nvPicPr>
        <p:blipFill>
          <a:blip r:embed="rId3" cstate="print"/>
          <a:stretch>
            <a:fillRect/>
          </a:stretch>
        </p:blipFill>
        <p:spPr>
          <a:xfrm>
            <a:off x="4645920" y="2729187"/>
            <a:ext cx="4039985" cy="3029989"/>
          </a:xfrm>
        </p:spPr>
      </p:pic>
    </p:spTree>
  </p:cSld>
  <p:clrMapOvr>
    <a:masterClrMapping/>
  </p:clrMapOvr>
  <p:transition spd="slow" advClick="0" advTm="5000">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600" b="1" dirty="0" smtClean="0">
                <a:solidFill>
                  <a:schemeClr val="accent5">
                    <a:lumMod val="75000"/>
                  </a:schemeClr>
                </a:solidFill>
                <a:effectLst/>
                <a:latin typeface="Times New Roman" pitchFamily="18" charset="0"/>
                <a:cs typeface="Times New Roman" pitchFamily="18" charset="0"/>
              </a:rPr>
              <a:t>Руками пап (в рамках мероприятия «Мой папа самый лучший!» )были приготовлены кормушки для подкормки птиц, скворечник, игровой материал.</a:t>
            </a:r>
            <a:endParaRPr lang="ru-RU" sz="1600" b="1" dirty="0">
              <a:solidFill>
                <a:schemeClr val="accent5">
                  <a:lumMod val="75000"/>
                </a:schemeClr>
              </a:solidFill>
              <a:effectLst/>
              <a:latin typeface="Times New Roman" pitchFamily="18" charset="0"/>
              <a:cs typeface="Times New Roman" pitchFamily="18" charset="0"/>
            </a:endParaRPr>
          </a:p>
        </p:txBody>
      </p:sp>
      <p:sp>
        <p:nvSpPr>
          <p:cNvPr id="3" name="Текст 2"/>
          <p:cNvSpPr>
            <a:spLocks noGrp="1"/>
          </p:cNvSpPr>
          <p:nvPr>
            <p:ph type="body" idx="1"/>
          </p:nvPr>
        </p:nvSpPr>
        <p:spPr/>
        <p:txBody>
          <a:bodyPr/>
          <a:lstStyle/>
          <a:p>
            <a:r>
              <a:rPr lang="ru-RU" dirty="0" smtClean="0">
                <a:solidFill>
                  <a:srgbClr val="00B050"/>
                </a:solidFill>
              </a:rPr>
              <a:t>Кормушка для птиц.</a:t>
            </a:r>
            <a:endParaRPr lang="ru-RU" dirty="0">
              <a:solidFill>
                <a:srgbClr val="00B050"/>
              </a:solidFill>
            </a:endParaRPr>
          </a:p>
        </p:txBody>
      </p:sp>
      <p:sp>
        <p:nvSpPr>
          <p:cNvPr id="5" name="Текст 4"/>
          <p:cNvSpPr>
            <a:spLocks noGrp="1"/>
          </p:cNvSpPr>
          <p:nvPr>
            <p:ph type="body" sz="half" idx="3"/>
          </p:nvPr>
        </p:nvSpPr>
        <p:spPr/>
        <p:txBody>
          <a:bodyPr/>
          <a:lstStyle/>
          <a:p>
            <a:r>
              <a:rPr lang="ru-RU" dirty="0" smtClean="0">
                <a:solidFill>
                  <a:srgbClr val="00B050"/>
                </a:solidFill>
              </a:rPr>
              <a:t>Дом для зайки.</a:t>
            </a:r>
            <a:endParaRPr lang="ru-RU" dirty="0">
              <a:solidFill>
                <a:srgbClr val="00B050"/>
              </a:solidFill>
            </a:endParaRPr>
          </a:p>
        </p:txBody>
      </p:sp>
      <p:pic>
        <p:nvPicPr>
          <p:cNvPr id="7" name="Содержимое 6" descr="IMG_0131.jpg"/>
          <p:cNvPicPr>
            <a:picLocks noGrp="1" noChangeAspect="1"/>
          </p:cNvPicPr>
          <p:nvPr>
            <p:ph sz="quarter" idx="2"/>
          </p:nvPr>
        </p:nvPicPr>
        <p:blipFill>
          <a:blip r:embed="rId2" cstate="print"/>
          <a:stretch>
            <a:fillRect/>
          </a:stretch>
        </p:blipFill>
        <p:spPr>
          <a:xfrm>
            <a:off x="457301" y="2729187"/>
            <a:ext cx="4039985" cy="3029989"/>
          </a:xfrm>
        </p:spPr>
      </p:pic>
      <p:pic>
        <p:nvPicPr>
          <p:cNvPr id="8" name="Содержимое 7" descr="IMG_0129.jpg"/>
          <p:cNvPicPr>
            <a:picLocks noGrp="1" noChangeAspect="1"/>
          </p:cNvPicPr>
          <p:nvPr>
            <p:ph sz="quarter" idx="4"/>
          </p:nvPr>
        </p:nvPicPr>
        <p:blipFill>
          <a:blip r:embed="rId3" cstate="print"/>
          <a:stretch>
            <a:fillRect/>
          </a:stretch>
        </p:blipFill>
        <p:spPr>
          <a:xfrm>
            <a:off x="4645920" y="2729187"/>
            <a:ext cx="4039985" cy="3029989"/>
          </a:xfrm>
        </p:spPr>
      </p:pic>
    </p:spTree>
  </p:cSld>
  <p:clrMapOvr>
    <a:masterClrMapping/>
  </p:clrMapOvr>
  <p:transition spd="slow" advClick="0" advTm="5000">
    <p:plu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normAutofit fontScale="90000"/>
          </a:bodyPr>
          <a:lstStyle/>
          <a:p>
            <a:pPr algn="l"/>
            <a:r>
              <a:rPr lang="ru-RU" sz="1800" b="1" dirty="0" smtClean="0">
                <a:solidFill>
                  <a:srgbClr val="002060"/>
                </a:solidFill>
              </a:rPr>
              <a:t>Новизна.</a:t>
            </a:r>
            <a:br>
              <a:rPr lang="ru-RU" sz="1800" b="1" dirty="0" smtClean="0">
                <a:solidFill>
                  <a:srgbClr val="002060"/>
                </a:solidFill>
              </a:rPr>
            </a:br>
            <a:r>
              <a:rPr lang="ru-RU" sz="1600" b="1" dirty="0" smtClean="0">
                <a:solidFill>
                  <a:schemeClr val="accent5">
                    <a:lumMod val="75000"/>
                  </a:schemeClr>
                </a:solidFill>
                <a:effectLst/>
                <a:latin typeface="Times New Roman" pitchFamily="18" charset="0"/>
                <a:cs typeface="Times New Roman" pitchFamily="18" charset="0"/>
              </a:rPr>
              <a:t>Особенность моего проекта, на мой взгляд, в том, что вместе с семьёй мы не только познаём, осваиваем новое, но и трудимся и активно отдыхаем. Работаем в одной команде «Воспитатели-родители-дети»,где родители становятся активными участниками жизни детей в </a:t>
            </a:r>
            <a:r>
              <a:rPr lang="ru-RU" sz="1600" b="1" dirty="0" err="1" smtClean="0">
                <a:solidFill>
                  <a:schemeClr val="accent5">
                    <a:lumMod val="75000"/>
                  </a:schemeClr>
                </a:solidFill>
                <a:effectLst/>
                <a:latin typeface="Times New Roman" pitchFamily="18" charset="0"/>
                <a:cs typeface="Times New Roman" pitchFamily="18" charset="0"/>
              </a:rPr>
              <a:t>д</a:t>
            </a:r>
            <a:r>
              <a:rPr lang="ru-RU" sz="1600" b="1" dirty="0" smtClean="0">
                <a:solidFill>
                  <a:schemeClr val="accent5">
                    <a:lumMod val="75000"/>
                  </a:schemeClr>
                </a:solidFill>
                <a:effectLst/>
                <a:latin typeface="Times New Roman" pitchFamily="18" charset="0"/>
                <a:cs typeface="Times New Roman" pitchFamily="18" charset="0"/>
              </a:rPr>
              <a:t>/саду.</a:t>
            </a:r>
            <a:r>
              <a:rPr lang="ru-RU" sz="1600" b="1" dirty="0" smtClean="0"/>
              <a:t/>
            </a:r>
            <a:br>
              <a:rPr lang="ru-RU" sz="1600" b="1" dirty="0" smtClean="0"/>
            </a:br>
            <a:r>
              <a:rPr lang="ru-RU" sz="1800" b="1" dirty="0" smtClean="0">
                <a:solidFill>
                  <a:srgbClr val="002060"/>
                </a:solidFill>
              </a:rPr>
              <a:t>Постановка новой проблемы.</a:t>
            </a:r>
            <a:br>
              <a:rPr lang="ru-RU" sz="1800" b="1" dirty="0" smtClean="0">
                <a:solidFill>
                  <a:srgbClr val="002060"/>
                </a:solidFill>
              </a:rPr>
            </a:br>
            <a:r>
              <a:rPr lang="ru-RU" sz="1600" b="1" dirty="0" smtClean="0">
                <a:solidFill>
                  <a:schemeClr val="accent5">
                    <a:lumMod val="75000"/>
                  </a:schemeClr>
                </a:solidFill>
                <a:effectLst/>
                <a:latin typeface="Times New Roman" pitchFamily="18" charset="0"/>
                <a:cs typeface="Times New Roman" pitchFamily="18" charset="0"/>
              </a:rPr>
              <a:t>У детей появился особый интерес к семейным традициям и </a:t>
            </a:r>
            <a:r>
              <a:rPr lang="ru-RU" sz="1600" b="1" dirty="0">
                <a:solidFill>
                  <a:schemeClr val="accent5">
                    <a:lumMod val="75000"/>
                  </a:schemeClr>
                </a:solidFill>
                <a:effectLst/>
                <a:latin typeface="Times New Roman" pitchFamily="18" charset="0"/>
                <a:cs typeface="Times New Roman" pitchFamily="18" charset="0"/>
              </a:rPr>
              <a:t>р</a:t>
            </a:r>
            <a:r>
              <a:rPr lang="ru-RU" sz="1600" b="1" dirty="0" smtClean="0">
                <a:solidFill>
                  <a:schemeClr val="accent5">
                    <a:lumMod val="75000"/>
                  </a:schemeClr>
                </a:solidFill>
                <a:effectLst/>
                <a:latin typeface="Times New Roman" pitchFamily="18" charset="0"/>
                <a:cs typeface="Times New Roman" pitchFamily="18" charset="0"/>
              </a:rPr>
              <a:t>еликвиям. Вместе с родителями мы решили создать «Дом музей», но это требует детальной разработки.</a:t>
            </a:r>
            <a:endParaRPr lang="ru-RU" sz="1800" b="1" dirty="0">
              <a:solidFill>
                <a:schemeClr val="accent5">
                  <a:lumMod val="75000"/>
                </a:schemeClr>
              </a:solidFill>
              <a:effectLst/>
              <a:latin typeface="Times New Roman" pitchFamily="18" charset="0"/>
              <a:cs typeface="Times New Roman" pitchFamily="18" charset="0"/>
            </a:endParaRPr>
          </a:p>
        </p:txBody>
      </p:sp>
      <p:sp>
        <p:nvSpPr>
          <p:cNvPr id="8" name="Текст 7"/>
          <p:cNvSpPr>
            <a:spLocks noGrp="1"/>
          </p:cNvSpPr>
          <p:nvPr>
            <p:ph type="body" idx="1"/>
          </p:nvPr>
        </p:nvSpPr>
        <p:spPr>
          <a:xfrm>
            <a:off x="457200" y="1714488"/>
            <a:ext cx="4040188" cy="642941"/>
          </a:xfrm>
        </p:spPr>
        <p:txBody>
          <a:bodyPr>
            <a:normAutofit fontScale="92500" lnSpcReduction="20000"/>
          </a:bodyPr>
          <a:lstStyle/>
          <a:p>
            <a:r>
              <a:rPr lang="ru-RU" dirty="0" smtClean="0">
                <a:solidFill>
                  <a:srgbClr val="FF0000"/>
                </a:solidFill>
              </a:rPr>
              <a:t>Наши мамы- жюри на любом празднике.</a:t>
            </a:r>
            <a:endParaRPr lang="ru-RU" dirty="0">
              <a:solidFill>
                <a:srgbClr val="FF0000"/>
              </a:solidFill>
            </a:endParaRPr>
          </a:p>
        </p:txBody>
      </p:sp>
      <p:sp>
        <p:nvSpPr>
          <p:cNvPr id="10" name="Текст 9"/>
          <p:cNvSpPr>
            <a:spLocks noGrp="1"/>
          </p:cNvSpPr>
          <p:nvPr>
            <p:ph type="body" sz="half" idx="3"/>
          </p:nvPr>
        </p:nvSpPr>
        <p:spPr>
          <a:xfrm>
            <a:off x="4645025" y="1714489"/>
            <a:ext cx="4041775" cy="714380"/>
          </a:xfrm>
        </p:spPr>
        <p:txBody>
          <a:bodyPr>
            <a:normAutofit fontScale="85000" lnSpcReduction="10000"/>
          </a:bodyPr>
          <a:lstStyle/>
          <a:p>
            <a:r>
              <a:rPr lang="ru-RU" dirty="0" smtClean="0">
                <a:solidFill>
                  <a:srgbClr val="FF0000"/>
                </a:solidFill>
              </a:rPr>
              <a:t>ПАПЫ НЕ ЗРИТЕЛИ, А УЧАСТНИКИ ВСЕХ ПРАЗДНИКОВ.</a:t>
            </a:r>
            <a:endParaRPr lang="ru-RU" dirty="0">
              <a:solidFill>
                <a:srgbClr val="FF0000"/>
              </a:solidFill>
            </a:endParaRPr>
          </a:p>
        </p:txBody>
      </p:sp>
      <p:pic>
        <p:nvPicPr>
          <p:cNvPr id="9" name="Содержимое 8" descr="IMG_0075.jpg"/>
          <p:cNvPicPr>
            <a:picLocks noGrp="1" noChangeAspect="1"/>
          </p:cNvPicPr>
          <p:nvPr>
            <p:ph sz="quarter" idx="2"/>
          </p:nvPr>
        </p:nvPicPr>
        <p:blipFill>
          <a:blip r:embed="rId2" cstate="print"/>
          <a:stretch>
            <a:fillRect/>
          </a:stretch>
        </p:blipFill>
        <p:spPr>
          <a:xfrm>
            <a:off x="457301" y="2729187"/>
            <a:ext cx="4039985" cy="3029989"/>
          </a:xfrm>
        </p:spPr>
      </p:pic>
      <p:pic>
        <p:nvPicPr>
          <p:cNvPr id="21" name="Содержимое 20" descr="IMG_0117.jpg"/>
          <p:cNvPicPr>
            <a:picLocks noGrp="1" noChangeAspect="1"/>
          </p:cNvPicPr>
          <p:nvPr>
            <p:ph sz="quarter" idx="4"/>
          </p:nvPr>
        </p:nvPicPr>
        <p:blipFill>
          <a:blip r:embed="rId3" cstate="print"/>
          <a:stretch>
            <a:fillRect/>
          </a:stretch>
        </p:blipFill>
        <p:spPr>
          <a:xfrm>
            <a:off x="4645920" y="2729187"/>
            <a:ext cx="4039985" cy="3029989"/>
          </a:xfrm>
        </p:spPr>
      </p:pic>
    </p:spTree>
  </p:cSld>
  <p:clrMapOvr>
    <a:masterClrMapping/>
  </p:clrMapOvr>
  <p:transition spd="slow" advClick="0" advTm="5000">
    <p:check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714357"/>
            <a:ext cx="7772400" cy="1428759"/>
          </a:xfrm>
        </p:spPr>
        <p:txBody>
          <a:bodyPr>
            <a:normAutofit/>
          </a:bodyPr>
          <a:lstStyle/>
          <a:p>
            <a:pPr algn="r"/>
            <a:r>
              <a:rPr lang="ru-RU" sz="2000" b="1" i="1" dirty="0" smtClean="0">
                <a:solidFill>
                  <a:srgbClr val="0070C0"/>
                </a:solidFill>
                <a:effectLst/>
              </a:rPr>
              <a:t>«Счастлив тот, кто счастлив у себя дома».</a:t>
            </a:r>
            <a:br>
              <a:rPr lang="ru-RU" sz="2000" b="1" i="1" dirty="0" smtClean="0">
                <a:solidFill>
                  <a:srgbClr val="0070C0"/>
                </a:solidFill>
                <a:effectLst/>
              </a:rPr>
            </a:br>
            <a:r>
              <a:rPr lang="ru-RU" sz="2000" b="1" i="1" dirty="0" smtClean="0">
                <a:solidFill>
                  <a:srgbClr val="0070C0"/>
                </a:solidFill>
                <a:effectLst/>
              </a:rPr>
              <a:t>                                                                                  (Л.Н.Толстой)</a:t>
            </a:r>
            <a:r>
              <a:rPr lang="ru-RU" sz="4000" b="1" i="1" dirty="0" smtClean="0">
                <a:solidFill>
                  <a:srgbClr val="0070C0"/>
                </a:solidFill>
                <a:effectLst/>
              </a:rPr>
              <a:t/>
            </a:r>
            <a:br>
              <a:rPr lang="ru-RU" sz="4000" b="1" i="1" dirty="0" smtClean="0">
                <a:solidFill>
                  <a:srgbClr val="0070C0"/>
                </a:solidFill>
                <a:effectLst/>
              </a:rPr>
            </a:br>
            <a:endParaRPr lang="ru-RU" i="1" dirty="0">
              <a:solidFill>
                <a:srgbClr val="0070C0"/>
              </a:solidFill>
              <a:effectLst/>
            </a:endParaRPr>
          </a:p>
        </p:txBody>
      </p:sp>
      <p:sp>
        <p:nvSpPr>
          <p:cNvPr id="5" name="Подзаголовок 4"/>
          <p:cNvSpPr>
            <a:spLocks noGrp="1"/>
          </p:cNvSpPr>
          <p:nvPr>
            <p:ph type="subTitle" idx="1"/>
          </p:nvPr>
        </p:nvSpPr>
        <p:spPr>
          <a:xfrm>
            <a:off x="285720" y="1714488"/>
            <a:ext cx="8643998" cy="3924312"/>
          </a:xfrm>
        </p:spPr>
        <p:txBody>
          <a:bodyPr>
            <a:noAutofit/>
          </a:bodyPr>
          <a:lstStyle/>
          <a:p>
            <a:pPr algn="just"/>
            <a:r>
              <a:rPr lang="ru-RU" sz="1600" b="1" i="1" dirty="0" smtClean="0">
                <a:solidFill>
                  <a:schemeClr val="tx1"/>
                </a:solidFill>
                <a:latin typeface="Times New Roman" pitchFamily="18" charset="0"/>
                <a:cs typeface="Times New Roman" pitchFamily="18" charset="0"/>
              </a:rPr>
              <a:t>Патриотическое воспитание дошкольников приоритетное направление деятельности</a:t>
            </a:r>
            <a:br>
              <a:rPr lang="ru-RU" sz="1600" b="1" i="1" dirty="0" smtClean="0">
                <a:solidFill>
                  <a:schemeClr val="tx1"/>
                </a:solidFill>
                <a:latin typeface="Times New Roman" pitchFamily="18" charset="0"/>
                <a:cs typeface="Times New Roman" pitchFamily="18" charset="0"/>
              </a:rPr>
            </a:br>
            <a:r>
              <a:rPr lang="ru-RU" sz="1600" b="1" i="1" dirty="0" smtClean="0">
                <a:solidFill>
                  <a:schemeClr val="tx1"/>
                </a:solidFill>
                <a:latin typeface="Times New Roman" pitchFamily="18" charset="0"/>
                <a:cs typeface="Times New Roman" pitchFamily="18" charset="0"/>
              </a:rPr>
              <a:t>педагогического коллектива.</a:t>
            </a:r>
            <a:r>
              <a:rPr lang="en-US" sz="1600" b="1" i="1" dirty="0" smtClean="0">
                <a:solidFill>
                  <a:schemeClr val="tx1"/>
                </a:solidFill>
                <a:latin typeface="Times New Roman" pitchFamily="18" charset="0"/>
                <a:cs typeface="Times New Roman" pitchFamily="18" charset="0"/>
              </a:rPr>
              <a:t> </a:t>
            </a:r>
            <a:r>
              <a:rPr lang="ru-RU" sz="1600" b="1" i="1" dirty="0" smtClean="0">
                <a:solidFill>
                  <a:schemeClr val="tx1"/>
                </a:solidFill>
                <a:latin typeface="Times New Roman" pitchFamily="18" charset="0"/>
                <a:cs typeface="Times New Roman" pitchFamily="18" charset="0"/>
              </a:rPr>
              <a:t>Воспитание любви и уважения к родным и близким, знание своей фамилии, имени и отчества своих родителей, своего рода и родословной, русских и семейных традиций и обычаев – основное содержание этой работы.</a:t>
            </a:r>
            <a:r>
              <a:rPr lang="en-US" sz="1600" b="1" i="1" dirty="0" smtClean="0">
                <a:solidFill>
                  <a:schemeClr val="tx1"/>
                </a:solidFill>
                <a:latin typeface="Times New Roman" pitchFamily="18" charset="0"/>
                <a:cs typeface="Times New Roman" pitchFamily="18" charset="0"/>
              </a:rPr>
              <a:t> </a:t>
            </a:r>
            <a:r>
              <a:rPr lang="ru-RU" sz="1600" b="1" i="1" dirty="0" smtClean="0">
                <a:solidFill>
                  <a:schemeClr val="tx1"/>
                </a:solidFill>
                <a:latin typeface="Times New Roman" pitchFamily="18" charset="0"/>
                <a:cs typeface="Times New Roman" pitchFamily="18" charset="0"/>
              </a:rPr>
              <a:t>Чувство любви к Родине зарождается в семье. А семья для ребёнка – это мир, в котором закладываются основы морали,</a:t>
            </a:r>
            <a:r>
              <a:rPr lang="en-US" sz="1600" b="1" i="1" dirty="0" smtClean="0">
                <a:solidFill>
                  <a:schemeClr val="tx1"/>
                </a:solidFill>
                <a:latin typeface="Times New Roman" pitchFamily="18" charset="0"/>
                <a:cs typeface="Times New Roman" pitchFamily="18" charset="0"/>
              </a:rPr>
              <a:t> </a:t>
            </a:r>
            <a:r>
              <a:rPr lang="ru-RU" sz="1600" b="1" i="1" dirty="0" smtClean="0">
                <a:solidFill>
                  <a:schemeClr val="tx1"/>
                </a:solidFill>
                <a:latin typeface="Times New Roman" pitchFamily="18" charset="0"/>
                <a:cs typeface="Times New Roman" pitchFamily="18" charset="0"/>
              </a:rPr>
              <a:t>отношения к людям.</a:t>
            </a:r>
            <a:r>
              <a:rPr lang="en-US" sz="1600" b="1" i="1" dirty="0" smtClean="0">
                <a:solidFill>
                  <a:schemeClr val="tx1"/>
                </a:solidFill>
                <a:latin typeface="Times New Roman" pitchFamily="18" charset="0"/>
                <a:cs typeface="Times New Roman" pitchFamily="18" charset="0"/>
              </a:rPr>
              <a:t> </a:t>
            </a:r>
            <a:r>
              <a:rPr lang="ru-RU" sz="1600" b="1" i="1" dirty="0" smtClean="0">
                <a:solidFill>
                  <a:schemeClr val="tx1"/>
                </a:solidFill>
                <a:latin typeface="Times New Roman" pitchFamily="18" charset="0"/>
                <a:cs typeface="Times New Roman" pitchFamily="18" charset="0"/>
              </a:rPr>
              <a:t>Членов семьи объединяет кровное родство, любовь, общие интересы. Семье принадлежит основная функция – воспитание детей, она была и остаётся жизненно необходимой средой для сохранения и передачи социальных и культурных ценностей, определяющим фактором формирования личности ребёнка.</a:t>
            </a:r>
            <a:br>
              <a:rPr lang="ru-RU" sz="1600" b="1" i="1" dirty="0" smtClean="0">
                <a:solidFill>
                  <a:schemeClr val="tx1"/>
                </a:solidFill>
                <a:latin typeface="Times New Roman" pitchFamily="18" charset="0"/>
                <a:cs typeface="Times New Roman" pitchFamily="18" charset="0"/>
              </a:rPr>
            </a:br>
            <a:r>
              <a:rPr lang="ru-RU" sz="1600" b="1" i="1" dirty="0" smtClean="0">
                <a:solidFill>
                  <a:schemeClr val="tx1"/>
                </a:solidFill>
                <a:latin typeface="Times New Roman" pitchFamily="18" charset="0"/>
                <a:cs typeface="Times New Roman" pitchFamily="18" charset="0"/>
              </a:rPr>
              <a:t>Появилась идея :создать проект «Моя семья».Чтобы систематизировать работу с детьми по теме «Моя семья» была проведена первичная диагностика.</a:t>
            </a:r>
            <a:r>
              <a:rPr lang="en-US" sz="1600" b="1" i="1" dirty="0" smtClean="0">
                <a:solidFill>
                  <a:schemeClr val="tx1"/>
                </a:solidFill>
                <a:latin typeface="Times New Roman" pitchFamily="18" charset="0"/>
                <a:cs typeface="Times New Roman" pitchFamily="18" charset="0"/>
              </a:rPr>
              <a:t> </a:t>
            </a:r>
            <a:r>
              <a:rPr lang="ru-RU" sz="1600" b="1" i="1" dirty="0" smtClean="0">
                <a:solidFill>
                  <a:schemeClr val="tx1"/>
                </a:solidFill>
                <a:latin typeface="Times New Roman" pitchFamily="18" charset="0"/>
                <a:cs typeface="Times New Roman" pitchFamily="18" charset="0"/>
              </a:rPr>
              <a:t>При анализе результатов Выявилась проблема:</a:t>
            </a:r>
            <a:r>
              <a:rPr lang="en-US" sz="1600" b="1" i="1" dirty="0" smtClean="0">
                <a:solidFill>
                  <a:schemeClr val="tx1"/>
                </a:solidFill>
                <a:latin typeface="Times New Roman" pitchFamily="18" charset="0"/>
                <a:cs typeface="Times New Roman" pitchFamily="18" charset="0"/>
              </a:rPr>
              <a:t> </a:t>
            </a:r>
            <a:r>
              <a:rPr lang="ru-RU" sz="1600" b="1" i="1" dirty="0" smtClean="0">
                <a:solidFill>
                  <a:schemeClr val="tx1"/>
                </a:solidFill>
                <a:latin typeface="Times New Roman" pitchFamily="18" charset="0"/>
                <a:cs typeface="Times New Roman" pitchFamily="18" charset="0"/>
              </a:rPr>
              <a:t>не все дети знают как зовут их родителей.</a:t>
            </a:r>
            <a:r>
              <a:rPr lang="en-US" sz="1600" b="1" i="1" dirty="0" smtClean="0">
                <a:solidFill>
                  <a:schemeClr val="tx1"/>
                </a:solidFill>
                <a:latin typeface="Times New Roman" pitchFamily="18" charset="0"/>
                <a:cs typeface="Times New Roman" pitchFamily="18" charset="0"/>
              </a:rPr>
              <a:t> </a:t>
            </a:r>
            <a:r>
              <a:rPr lang="ru-RU" sz="1600" b="1" i="1" dirty="0" smtClean="0">
                <a:solidFill>
                  <a:schemeClr val="tx1"/>
                </a:solidFill>
                <a:latin typeface="Times New Roman" pitchFamily="18" charset="0"/>
                <a:cs typeface="Times New Roman" pitchFamily="18" charset="0"/>
              </a:rPr>
              <a:t>Они не могут их назвать полным именем, а некоторые дети называют родителей «тетя Света», «дядя Саша». Кем работают их родители они тоже не знают, не могут назвать свой домашний адрес, что тогда говорить о их бабушках и дедушках. Мало кто из детей знает своё родословное, уходят в прошлое семейные традиции, праздники.</a:t>
            </a:r>
            <a:r>
              <a:rPr lang="en-US" sz="1600" b="1" i="1" dirty="0" smtClean="0">
                <a:solidFill>
                  <a:schemeClr val="tx1"/>
                </a:solidFill>
                <a:latin typeface="Times New Roman" pitchFamily="18" charset="0"/>
                <a:cs typeface="Times New Roman" pitchFamily="18" charset="0"/>
              </a:rPr>
              <a:t> </a:t>
            </a:r>
            <a:r>
              <a:rPr lang="ru-RU" sz="1600" b="1" i="1" dirty="0" smtClean="0">
                <a:solidFill>
                  <a:schemeClr val="tx1"/>
                </a:solidFill>
                <a:latin typeface="Times New Roman" pitchFamily="18" charset="0"/>
                <a:cs typeface="Times New Roman" pitchFamily="18" charset="0"/>
              </a:rPr>
              <a:t>Забыты такие понятия как «род», «родословная», « предки».</a:t>
            </a:r>
            <a:endParaRPr lang="ru-RU" sz="1600" i="1" dirty="0">
              <a:solidFill>
                <a:schemeClr val="tx1"/>
              </a:solidFill>
              <a:latin typeface="Times New Roman" pitchFamily="18" charset="0"/>
              <a:cs typeface="Times New Roman" pitchFamily="18" charset="0"/>
            </a:endParaRPr>
          </a:p>
        </p:txBody>
      </p:sp>
    </p:spTree>
  </p:cSld>
  <p:clrMapOvr>
    <a:masterClrMapping/>
  </p:clrMapOvr>
  <p:transition spd="slow" advClick="0" advTm="5000">
    <p:pull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285728"/>
            <a:ext cx="8858312" cy="6011882"/>
          </a:xfrm>
        </p:spPr>
        <p:txBody>
          <a:bodyPr>
            <a:normAutofit fontScale="90000"/>
          </a:bodyPr>
          <a:lstStyle/>
          <a:p>
            <a:pPr algn="l"/>
            <a:r>
              <a:rPr lang="ru-RU" sz="1800" b="1" i="1" dirty="0" smtClean="0">
                <a:solidFill>
                  <a:schemeClr val="tx1"/>
                </a:solidFill>
                <a:effectLst/>
                <a:latin typeface="Times New Roman" pitchFamily="18" charset="0"/>
                <a:cs typeface="Times New Roman" pitchFamily="18" charset="0"/>
              </a:rPr>
              <a:t>Участники:</a:t>
            </a:r>
            <a:r>
              <a:rPr lang="ru-RU" sz="1800" b="1" dirty="0" smtClean="0">
                <a:solidFill>
                  <a:schemeClr val="tx1"/>
                </a:solidFill>
                <a:effectLst/>
                <a:latin typeface="Times New Roman" pitchFamily="18" charset="0"/>
                <a:cs typeface="Times New Roman" pitchFamily="18" charset="0"/>
              </a:rPr>
              <a:t> </a:t>
            </a:r>
            <a:r>
              <a:rPr lang="ru-RU" sz="1600" dirty="0" smtClean="0">
                <a:solidFill>
                  <a:schemeClr val="tx1"/>
                </a:solidFill>
                <a:effectLst/>
                <a:latin typeface="Times New Roman" pitchFamily="18" charset="0"/>
                <a:cs typeface="Times New Roman" pitchFamily="18" charset="0"/>
              </a:rPr>
              <a:t>дети, родители, воспитатели.</a:t>
            </a:r>
            <a:r>
              <a:rPr lang="ru-RU" sz="1800" dirty="0" smtClean="0">
                <a:solidFill>
                  <a:schemeClr val="tx1"/>
                </a:solidFill>
                <a:effectLst/>
                <a:latin typeface="Times New Roman" pitchFamily="18" charset="0"/>
                <a:cs typeface="Times New Roman" pitchFamily="18" charset="0"/>
              </a:rPr>
              <a:t/>
            </a:r>
            <a:br>
              <a:rPr lang="ru-RU" sz="1800" dirty="0" smtClean="0">
                <a:solidFill>
                  <a:schemeClr val="tx1"/>
                </a:solidFill>
                <a:effectLst/>
                <a:latin typeface="Times New Roman" pitchFamily="18" charset="0"/>
                <a:cs typeface="Times New Roman" pitchFamily="18" charset="0"/>
              </a:rPr>
            </a:br>
            <a:r>
              <a:rPr lang="ru-RU" sz="1800" b="1" i="1" dirty="0" smtClean="0">
                <a:solidFill>
                  <a:schemeClr val="tx1"/>
                </a:solidFill>
                <a:effectLst/>
                <a:latin typeface="Times New Roman" pitchFamily="18" charset="0"/>
                <a:cs typeface="Times New Roman" pitchFamily="18" charset="0"/>
              </a:rPr>
              <a:t>Длительность: </a:t>
            </a:r>
            <a:r>
              <a:rPr lang="ru-RU" sz="1600" dirty="0" smtClean="0">
                <a:solidFill>
                  <a:schemeClr val="tx1"/>
                </a:solidFill>
                <a:effectLst/>
                <a:latin typeface="Times New Roman" pitchFamily="18" charset="0"/>
                <a:cs typeface="Times New Roman" pitchFamily="18" charset="0"/>
              </a:rPr>
              <a:t>6 месяцев. </a:t>
            </a:r>
            <a:r>
              <a:rPr lang="ru-RU" sz="1800" dirty="0" smtClean="0">
                <a:solidFill>
                  <a:schemeClr val="tx1"/>
                </a:solidFill>
                <a:effectLst/>
                <a:latin typeface="Times New Roman" pitchFamily="18" charset="0"/>
                <a:cs typeface="Times New Roman" pitchFamily="18" charset="0"/>
              </a:rPr>
              <a:t/>
            </a:r>
            <a:br>
              <a:rPr lang="ru-RU" sz="1800" dirty="0" smtClean="0">
                <a:solidFill>
                  <a:schemeClr val="tx1"/>
                </a:solidFill>
                <a:effectLst/>
                <a:latin typeface="Times New Roman" pitchFamily="18" charset="0"/>
                <a:cs typeface="Times New Roman" pitchFamily="18" charset="0"/>
              </a:rPr>
            </a:br>
            <a:r>
              <a:rPr lang="ru-RU" sz="1800" i="1" dirty="0" smtClean="0">
                <a:solidFill>
                  <a:schemeClr val="tx1"/>
                </a:solidFill>
                <a:effectLst/>
                <a:latin typeface="Times New Roman" pitchFamily="18" charset="0"/>
                <a:cs typeface="Times New Roman" pitchFamily="18" charset="0"/>
              </a:rPr>
              <a:t>Цель проекта: </a:t>
            </a:r>
            <a:r>
              <a:rPr lang="ru-RU" sz="1600" dirty="0" smtClean="0">
                <a:solidFill>
                  <a:schemeClr val="tx1"/>
                </a:solidFill>
                <a:effectLst/>
                <a:latin typeface="Times New Roman" pitchFamily="18" charset="0"/>
                <a:cs typeface="Times New Roman" pitchFamily="18" charset="0"/>
              </a:rPr>
              <a:t>воспитывать любовь и уважение к семье, как к людям, которые живут вместе, любят друг друга и заботятся о родных и близких.</a:t>
            </a:r>
            <a:r>
              <a:rPr lang="ru-RU" sz="1800" dirty="0" smtClean="0">
                <a:solidFill>
                  <a:schemeClr val="tx1"/>
                </a:solidFill>
                <a:effectLst/>
                <a:latin typeface="Times New Roman" pitchFamily="18" charset="0"/>
                <a:cs typeface="Times New Roman" pitchFamily="18" charset="0"/>
              </a:rPr>
              <a:t/>
            </a:r>
            <a:br>
              <a:rPr lang="ru-RU" sz="1800" dirty="0" smtClean="0">
                <a:solidFill>
                  <a:schemeClr val="tx1"/>
                </a:solidFill>
                <a:effectLst/>
                <a:latin typeface="Times New Roman" pitchFamily="18" charset="0"/>
                <a:cs typeface="Times New Roman" pitchFamily="18" charset="0"/>
              </a:rPr>
            </a:br>
            <a:r>
              <a:rPr lang="ru-RU" sz="1800" b="1" i="1" dirty="0" smtClean="0">
                <a:solidFill>
                  <a:schemeClr val="tx1"/>
                </a:solidFill>
                <a:effectLst/>
                <a:latin typeface="Times New Roman" pitchFamily="18" charset="0"/>
                <a:cs typeface="Times New Roman" pitchFamily="18" charset="0"/>
              </a:rPr>
              <a:t>Задачи:</a:t>
            </a:r>
            <a:r>
              <a:rPr lang="ru-RU" sz="1800" b="1" dirty="0" smtClean="0">
                <a:solidFill>
                  <a:schemeClr val="tx1"/>
                </a:solidFill>
                <a:effectLst/>
                <a:latin typeface="Times New Roman" pitchFamily="18" charset="0"/>
                <a:cs typeface="Times New Roman" pitchFamily="18" charset="0"/>
              </a:rPr>
              <a:t/>
            </a:r>
            <a:br>
              <a:rPr lang="ru-RU" sz="1800" b="1" dirty="0" smtClean="0">
                <a:solidFill>
                  <a:schemeClr val="tx1"/>
                </a:solidFill>
                <a:effectLst/>
                <a:latin typeface="Times New Roman" pitchFamily="18" charset="0"/>
                <a:cs typeface="Times New Roman" pitchFamily="18" charset="0"/>
              </a:rPr>
            </a:br>
            <a:r>
              <a:rPr lang="ru-RU" sz="1600" b="1" dirty="0" smtClean="0">
                <a:solidFill>
                  <a:schemeClr val="tx1"/>
                </a:solidFill>
                <a:effectLst/>
                <a:latin typeface="Times New Roman" pitchFamily="18" charset="0"/>
                <a:cs typeface="Times New Roman" pitchFamily="18" charset="0"/>
              </a:rPr>
              <a:t>1</a:t>
            </a:r>
            <a:r>
              <a:rPr lang="ru-RU" sz="1600" dirty="0" smtClean="0">
                <a:solidFill>
                  <a:schemeClr val="tx1"/>
                </a:solidFill>
                <a:effectLst/>
                <a:latin typeface="Times New Roman" pitchFamily="18" charset="0"/>
                <a:cs typeface="Times New Roman" pitchFamily="18" charset="0"/>
              </a:rPr>
              <a:t>.Дать представление о понятиях «род», «родители», «родословная», «семья», «родные», «близкие».</a:t>
            </a:r>
            <a:br>
              <a:rPr lang="ru-RU" sz="1600" dirty="0" smtClean="0">
                <a:solidFill>
                  <a:schemeClr val="tx1"/>
                </a:solidFill>
                <a:effectLst/>
                <a:latin typeface="Times New Roman" pitchFamily="18" charset="0"/>
                <a:cs typeface="Times New Roman" pitchFamily="18" charset="0"/>
              </a:rPr>
            </a:br>
            <a:r>
              <a:rPr lang="ru-RU" sz="1600" b="1" dirty="0" smtClean="0">
                <a:solidFill>
                  <a:schemeClr val="tx1"/>
                </a:solidFill>
                <a:effectLst/>
                <a:latin typeface="Times New Roman" pitchFamily="18" charset="0"/>
                <a:cs typeface="Times New Roman" pitchFamily="18" charset="0"/>
              </a:rPr>
              <a:t>2.</a:t>
            </a:r>
            <a:r>
              <a:rPr lang="ru-RU" sz="1600" dirty="0" smtClean="0">
                <a:solidFill>
                  <a:schemeClr val="tx1"/>
                </a:solidFill>
                <a:effectLst/>
                <a:latin typeface="Times New Roman" pitchFamily="18" charset="0"/>
                <a:cs typeface="Times New Roman" pitchFamily="18" charset="0"/>
              </a:rPr>
              <a:t>Дать понятие о русских семейных традициях, семейных реликвиях, о распределении семейных обязанностей.</a:t>
            </a:r>
            <a:br>
              <a:rPr lang="ru-RU" sz="1600" dirty="0" smtClean="0">
                <a:solidFill>
                  <a:schemeClr val="tx1"/>
                </a:solidFill>
                <a:effectLst/>
                <a:latin typeface="Times New Roman" pitchFamily="18" charset="0"/>
                <a:cs typeface="Times New Roman" pitchFamily="18" charset="0"/>
              </a:rPr>
            </a:br>
            <a:r>
              <a:rPr lang="ru-RU" sz="1600" b="1" dirty="0" smtClean="0">
                <a:solidFill>
                  <a:schemeClr val="tx1"/>
                </a:solidFill>
                <a:effectLst/>
                <a:latin typeface="Times New Roman" pitchFamily="18" charset="0"/>
                <a:cs typeface="Times New Roman" pitchFamily="18" charset="0"/>
              </a:rPr>
              <a:t>3.</a:t>
            </a:r>
            <a:r>
              <a:rPr lang="ru-RU" sz="1600" dirty="0" smtClean="0">
                <a:solidFill>
                  <a:schemeClr val="tx1"/>
                </a:solidFill>
                <a:effectLst/>
                <a:latin typeface="Times New Roman" pitchFamily="18" charset="0"/>
                <a:cs typeface="Times New Roman" pitchFamily="18" charset="0"/>
              </a:rPr>
              <a:t>Продолжать развивать познавательные способности у детей, активно включать их в творческо-поисковую деятельность.</a:t>
            </a:r>
            <a:br>
              <a:rPr lang="ru-RU" sz="1600" dirty="0" smtClean="0">
                <a:solidFill>
                  <a:schemeClr val="tx1"/>
                </a:solidFill>
                <a:effectLst/>
                <a:latin typeface="Times New Roman" pitchFamily="18" charset="0"/>
                <a:cs typeface="Times New Roman" pitchFamily="18" charset="0"/>
              </a:rPr>
            </a:br>
            <a:r>
              <a:rPr lang="ru-RU" sz="1600" b="1" dirty="0" smtClean="0">
                <a:solidFill>
                  <a:schemeClr val="tx1"/>
                </a:solidFill>
                <a:effectLst/>
                <a:latin typeface="Times New Roman" pitchFamily="18" charset="0"/>
                <a:cs typeface="Times New Roman" pitchFamily="18" charset="0"/>
              </a:rPr>
              <a:t>4.</a:t>
            </a:r>
            <a:r>
              <a:rPr lang="ru-RU" sz="1600" dirty="0" smtClean="0">
                <a:solidFill>
                  <a:schemeClr val="tx1"/>
                </a:solidFill>
                <a:effectLst/>
                <a:latin typeface="Times New Roman" pitchFamily="18" charset="0"/>
                <a:cs typeface="Times New Roman" pitchFamily="18" charset="0"/>
              </a:rPr>
              <a:t> Расширять кругозор и обогащать словарный запас детей терминами родственных отношений, развивать связную речь.</a:t>
            </a:r>
            <a:br>
              <a:rPr lang="ru-RU" sz="1600" dirty="0" smtClean="0">
                <a:solidFill>
                  <a:schemeClr val="tx1"/>
                </a:solidFill>
                <a:effectLst/>
                <a:latin typeface="Times New Roman" pitchFamily="18" charset="0"/>
                <a:cs typeface="Times New Roman" pitchFamily="18" charset="0"/>
              </a:rPr>
            </a:br>
            <a:r>
              <a:rPr lang="ru-RU" sz="1600" b="1" dirty="0" smtClean="0">
                <a:solidFill>
                  <a:schemeClr val="tx1"/>
                </a:solidFill>
                <a:effectLst/>
                <a:latin typeface="Times New Roman" pitchFamily="18" charset="0"/>
                <a:cs typeface="Times New Roman" pitchFamily="18" charset="0"/>
              </a:rPr>
              <a:t>5.</a:t>
            </a:r>
            <a:r>
              <a:rPr lang="ru-RU" sz="1600" dirty="0" smtClean="0">
                <a:solidFill>
                  <a:schemeClr val="tx1"/>
                </a:solidFill>
                <a:effectLst/>
                <a:latin typeface="Times New Roman" pitchFamily="18" charset="0"/>
                <a:cs typeface="Times New Roman" pitchFamily="18" charset="0"/>
              </a:rPr>
              <a:t>Укреплять детско-родительские отношения.          </a:t>
            </a:r>
            <a:br>
              <a:rPr lang="ru-RU" sz="1600" dirty="0" smtClean="0">
                <a:solidFill>
                  <a:schemeClr val="tx1"/>
                </a:solidFill>
                <a:effectLst/>
                <a:latin typeface="Times New Roman" pitchFamily="18" charset="0"/>
                <a:cs typeface="Times New Roman" pitchFamily="18" charset="0"/>
              </a:rPr>
            </a:br>
            <a:r>
              <a:rPr lang="ru-RU" sz="2000" b="1" dirty="0" smtClean="0">
                <a:solidFill>
                  <a:schemeClr val="tx1"/>
                </a:solidFill>
                <a:effectLst/>
                <a:latin typeface="Times New Roman" pitchFamily="18" charset="0"/>
                <a:cs typeface="Times New Roman" pitchFamily="18" charset="0"/>
              </a:rPr>
              <a:t>Виды деятельности.</a:t>
            </a:r>
            <a:br>
              <a:rPr lang="ru-RU" sz="2000" b="1" dirty="0" smtClean="0">
                <a:solidFill>
                  <a:schemeClr val="tx1"/>
                </a:solidFill>
                <a:effectLst/>
                <a:latin typeface="Times New Roman" pitchFamily="18" charset="0"/>
                <a:cs typeface="Times New Roman" pitchFamily="18" charset="0"/>
              </a:rPr>
            </a:br>
            <a:r>
              <a:rPr lang="ru-RU" sz="1600" b="1" i="1" dirty="0" smtClean="0">
                <a:solidFill>
                  <a:schemeClr val="tx1"/>
                </a:solidFill>
                <a:effectLst/>
                <a:latin typeface="Times New Roman" pitchFamily="18" charset="0"/>
                <a:cs typeface="Times New Roman" pitchFamily="18" charset="0"/>
              </a:rPr>
              <a:t>1.Воспитатель вместе с детьми.</a:t>
            </a:r>
            <a:r>
              <a:rPr lang="ru-RU" sz="1800" dirty="0" smtClean="0">
                <a:solidFill>
                  <a:schemeClr val="tx1"/>
                </a:solidFill>
                <a:effectLst/>
                <a:latin typeface="Times New Roman" pitchFamily="18" charset="0"/>
                <a:cs typeface="Times New Roman" pitchFamily="18" charset="0"/>
              </a:rPr>
              <a:t/>
            </a:r>
            <a:br>
              <a:rPr lang="ru-RU" sz="1800" dirty="0" smtClean="0">
                <a:solidFill>
                  <a:schemeClr val="tx1"/>
                </a:solidFill>
                <a:effectLst/>
                <a:latin typeface="Times New Roman" pitchFamily="18" charset="0"/>
                <a:cs typeface="Times New Roman" pitchFamily="18" charset="0"/>
              </a:rPr>
            </a:br>
            <a:r>
              <a:rPr lang="ru-RU" sz="1800" dirty="0" smtClean="0">
                <a:solidFill>
                  <a:schemeClr val="tx1"/>
                </a:solidFill>
                <a:effectLst/>
                <a:latin typeface="Times New Roman" pitchFamily="18" charset="0"/>
                <a:cs typeface="Times New Roman" pitchFamily="18" charset="0"/>
              </a:rPr>
              <a:t>*</a:t>
            </a:r>
            <a:r>
              <a:rPr lang="ru-RU" sz="1600" dirty="0" smtClean="0">
                <a:solidFill>
                  <a:schemeClr val="tx1"/>
                </a:solidFill>
                <a:effectLst/>
                <a:latin typeface="Times New Roman" pitchFamily="18" charset="0"/>
                <a:cs typeface="Times New Roman" pitchFamily="18" charset="0"/>
              </a:rPr>
              <a:t>Чтение  художественной литературы по теме «Моя семья».</a:t>
            </a:r>
            <a:br>
              <a:rPr lang="ru-RU" sz="1600" dirty="0" smtClean="0">
                <a:solidFill>
                  <a:schemeClr val="tx1"/>
                </a:solidFill>
                <a:effectLst/>
                <a:latin typeface="Times New Roman" pitchFamily="18" charset="0"/>
                <a:cs typeface="Times New Roman" pitchFamily="18" charset="0"/>
              </a:rPr>
            </a:br>
            <a:r>
              <a:rPr lang="ru-RU" sz="1600" dirty="0" smtClean="0">
                <a:solidFill>
                  <a:schemeClr val="tx1"/>
                </a:solidFill>
                <a:effectLst/>
                <a:latin typeface="Times New Roman" pitchFamily="18" charset="0"/>
                <a:cs typeface="Times New Roman" pitchFamily="18" charset="0"/>
              </a:rPr>
              <a:t>*Просмотр видеофильмов о семье (В.Катаев «</a:t>
            </a:r>
            <a:r>
              <a:rPr lang="ru-RU" sz="1600" dirty="0" err="1" smtClean="0">
                <a:solidFill>
                  <a:schemeClr val="tx1"/>
                </a:solidFill>
                <a:effectLst/>
                <a:latin typeface="Times New Roman" pitchFamily="18" charset="0"/>
                <a:cs typeface="Times New Roman" pitchFamily="18" charset="0"/>
              </a:rPr>
              <a:t>Цветик-семицветик</a:t>
            </a:r>
            <a:r>
              <a:rPr lang="ru-RU" sz="1600" dirty="0" smtClean="0">
                <a:solidFill>
                  <a:schemeClr val="tx1"/>
                </a:solidFill>
                <a:effectLst/>
                <a:latin typeface="Times New Roman" pitchFamily="18" charset="0"/>
                <a:cs typeface="Times New Roman" pitchFamily="18" charset="0"/>
              </a:rPr>
              <a:t>», р.н.сказки «</a:t>
            </a:r>
            <a:r>
              <a:rPr lang="ru-RU" sz="1600" dirty="0" err="1" smtClean="0">
                <a:solidFill>
                  <a:schemeClr val="tx1"/>
                </a:solidFill>
                <a:effectLst/>
                <a:latin typeface="Times New Roman" pitchFamily="18" charset="0"/>
                <a:cs typeface="Times New Roman" pitchFamily="18" charset="0"/>
              </a:rPr>
              <a:t>Морозко</a:t>
            </a:r>
            <a:r>
              <a:rPr lang="ru-RU" sz="1600" dirty="0" smtClean="0">
                <a:solidFill>
                  <a:schemeClr val="tx1"/>
                </a:solidFill>
                <a:effectLst/>
                <a:latin typeface="Times New Roman" pitchFamily="18" charset="0"/>
                <a:cs typeface="Times New Roman" pitchFamily="18" charset="0"/>
              </a:rPr>
              <a:t>», «Снегурочка».</a:t>
            </a:r>
            <a:br>
              <a:rPr lang="ru-RU" sz="1600" dirty="0" smtClean="0">
                <a:solidFill>
                  <a:schemeClr val="tx1"/>
                </a:solidFill>
                <a:effectLst/>
                <a:latin typeface="Times New Roman" pitchFamily="18" charset="0"/>
                <a:cs typeface="Times New Roman" pitchFamily="18" charset="0"/>
              </a:rPr>
            </a:br>
            <a:r>
              <a:rPr lang="ru-RU" sz="1600" dirty="0" smtClean="0">
                <a:solidFill>
                  <a:schemeClr val="tx1"/>
                </a:solidFill>
                <a:effectLst/>
                <a:latin typeface="Times New Roman" pitchFamily="18" charset="0"/>
                <a:cs typeface="Times New Roman" pitchFamily="18" charset="0"/>
              </a:rPr>
              <a:t>*Викторины по сказкам. </a:t>
            </a:r>
            <a:br>
              <a:rPr lang="ru-RU" sz="1600" dirty="0" smtClean="0">
                <a:solidFill>
                  <a:schemeClr val="tx1"/>
                </a:solidFill>
                <a:effectLst/>
                <a:latin typeface="Times New Roman" pitchFamily="18" charset="0"/>
                <a:cs typeface="Times New Roman" pitchFamily="18" charset="0"/>
              </a:rPr>
            </a:br>
            <a:r>
              <a:rPr lang="ru-RU" sz="1600" dirty="0" smtClean="0">
                <a:solidFill>
                  <a:schemeClr val="tx1"/>
                </a:solidFill>
                <a:effectLst/>
                <a:latin typeface="Times New Roman" pitchFamily="18" charset="0"/>
                <a:cs typeface="Times New Roman" pitchFamily="18" charset="0"/>
              </a:rPr>
              <a:t>*Д/игры «Кто старше?»,  «У кого сегодня день рождения?», упражнения «Кем ты приходишься своим родителям?», «Кто ты для бабушки?»и др…</a:t>
            </a:r>
            <a:br>
              <a:rPr lang="ru-RU" sz="1600" dirty="0" smtClean="0">
                <a:solidFill>
                  <a:schemeClr val="tx1"/>
                </a:solidFill>
                <a:effectLst/>
                <a:latin typeface="Times New Roman" pitchFamily="18" charset="0"/>
                <a:cs typeface="Times New Roman" pitchFamily="18" charset="0"/>
              </a:rPr>
            </a:br>
            <a:r>
              <a:rPr lang="ru-RU" sz="1600" dirty="0" smtClean="0">
                <a:solidFill>
                  <a:schemeClr val="tx1"/>
                </a:solidFill>
                <a:effectLst/>
                <a:latin typeface="Times New Roman" pitchFamily="18" charset="0"/>
                <a:cs typeface="Times New Roman" pitchFamily="18" charset="0"/>
              </a:rPr>
              <a:t>*Беседы «Моя дружная семья», «Папа – мой лучший друг».</a:t>
            </a:r>
            <a:br>
              <a:rPr lang="ru-RU" sz="1600" dirty="0" smtClean="0">
                <a:solidFill>
                  <a:schemeClr val="tx1"/>
                </a:solidFill>
                <a:effectLst/>
                <a:latin typeface="Times New Roman" pitchFamily="18" charset="0"/>
                <a:cs typeface="Times New Roman" pitchFamily="18" charset="0"/>
              </a:rPr>
            </a:br>
            <a:r>
              <a:rPr lang="ru-RU" sz="1600" dirty="0" smtClean="0">
                <a:solidFill>
                  <a:schemeClr val="tx1"/>
                </a:solidFill>
                <a:effectLst/>
                <a:latin typeface="Times New Roman" pitchFamily="18" charset="0"/>
                <a:cs typeface="Times New Roman" pitchFamily="18" charset="0"/>
              </a:rPr>
              <a:t>*Заучивание пословиц и поговорок о семье, дружбе, пальчиковые игры.</a:t>
            </a:r>
            <a:br>
              <a:rPr lang="ru-RU" sz="1600" dirty="0" smtClean="0">
                <a:solidFill>
                  <a:schemeClr val="tx1"/>
                </a:solidFill>
                <a:effectLst/>
                <a:latin typeface="Times New Roman" pitchFamily="18" charset="0"/>
                <a:cs typeface="Times New Roman" pitchFamily="18" charset="0"/>
              </a:rPr>
            </a:br>
            <a:r>
              <a:rPr lang="ru-RU" sz="1600" dirty="0" smtClean="0">
                <a:solidFill>
                  <a:schemeClr val="tx1"/>
                </a:solidFill>
                <a:effectLst/>
                <a:latin typeface="Times New Roman" pitchFamily="18" charset="0"/>
                <a:cs typeface="Times New Roman" pitchFamily="18" charset="0"/>
              </a:rPr>
              <a:t>*Изготовление подарков для родителей.</a:t>
            </a:r>
            <a:br>
              <a:rPr lang="ru-RU" sz="1600" dirty="0" smtClean="0">
                <a:solidFill>
                  <a:schemeClr val="tx1"/>
                </a:solidFill>
                <a:effectLst/>
                <a:latin typeface="Times New Roman" pitchFamily="18" charset="0"/>
                <a:cs typeface="Times New Roman" pitchFamily="18" charset="0"/>
              </a:rPr>
            </a:br>
            <a:r>
              <a:rPr lang="ru-RU" sz="1600" dirty="0" smtClean="0">
                <a:solidFill>
                  <a:schemeClr val="tx1"/>
                </a:solidFill>
                <a:effectLst/>
                <a:latin typeface="Times New Roman" pitchFamily="18" charset="0"/>
                <a:cs typeface="Times New Roman" pitchFamily="18" charset="0"/>
              </a:rPr>
              <a:t>*Выставка рисунков «Моя мама – самая лучшая», «Наша дружная семья».</a:t>
            </a:r>
            <a:br>
              <a:rPr lang="ru-RU" sz="1600" dirty="0" smtClean="0">
                <a:solidFill>
                  <a:schemeClr val="tx1"/>
                </a:solidFill>
                <a:effectLst/>
                <a:latin typeface="Times New Roman" pitchFamily="18" charset="0"/>
                <a:cs typeface="Times New Roman" pitchFamily="18" charset="0"/>
              </a:rPr>
            </a:br>
            <a:r>
              <a:rPr lang="ru-RU" sz="1600" dirty="0" smtClean="0">
                <a:solidFill>
                  <a:schemeClr val="tx1"/>
                </a:solidFill>
                <a:effectLst/>
                <a:latin typeface="Times New Roman" pitchFamily="18" charset="0"/>
                <a:cs typeface="Times New Roman" pitchFamily="18" charset="0"/>
              </a:rPr>
              <a:t>*Занятия: «Дружная семья у </a:t>
            </a:r>
            <a:r>
              <a:rPr lang="ru-RU" sz="1600" dirty="0" err="1" smtClean="0">
                <a:solidFill>
                  <a:schemeClr val="tx1"/>
                </a:solidFill>
                <a:effectLst/>
                <a:latin typeface="Times New Roman" pitchFamily="18" charset="0"/>
                <a:cs typeface="Times New Roman" pitchFamily="18" charset="0"/>
              </a:rPr>
              <a:t>нас-полюбуйтесь</a:t>
            </a:r>
            <a:r>
              <a:rPr lang="ru-RU" sz="1600" dirty="0" smtClean="0">
                <a:solidFill>
                  <a:schemeClr val="tx1"/>
                </a:solidFill>
                <a:effectLst/>
                <a:latin typeface="Times New Roman" pitchFamily="18" charset="0"/>
                <a:cs typeface="Times New Roman" pitchFamily="18" charset="0"/>
              </a:rPr>
              <a:t> вы на нас!», «Вместе весело шагать».</a:t>
            </a:r>
            <a:br>
              <a:rPr lang="ru-RU" sz="1600" dirty="0" smtClean="0">
                <a:solidFill>
                  <a:schemeClr val="tx1"/>
                </a:solidFill>
                <a:effectLst/>
                <a:latin typeface="Times New Roman" pitchFamily="18" charset="0"/>
                <a:cs typeface="Times New Roman" pitchFamily="18" charset="0"/>
              </a:rPr>
            </a:br>
            <a:r>
              <a:rPr lang="ru-RU" sz="1600" dirty="0" smtClean="0">
                <a:solidFill>
                  <a:schemeClr val="tx1"/>
                </a:solidFill>
                <a:effectLst/>
                <a:latin typeface="Times New Roman" pitchFamily="18" charset="0"/>
                <a:cs typeface="Times New Roman" pitchFamily="18" charset="0"/>
              </a:rPr>
              <a:t>*Знакомство с русскими музыкальными инструментами, с русским песенным фольклором.</a:t>
            </a:r>
            <a:r>
              <a:rPr lang="ru-RU" sz="1600" dirty="0" smtClean="0">
                <a:solidFill>
                  <a:schemeClr val="tx1"/>
                </a:solidFill>
                <a:latin typeface="Times New Roman" pitchFamily="18" charset="0"/>
                <a:cs typeface="Times New Roman" pitchFamily="18" charset="0"/>
              </a:rPr>
              <a:t/>
            </a:r>
            <a:br>
              <a:rPr lang="ru-RU" sz="1600" dirty="0" smtClean="0">
                <a:solidFill>
                  <a:schemeClr val="tx1"/>
                </a:solidFill>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
            </a:r>
            <a:br>
              <a:rPr lang="ru-RU" sz="1800" dirty="0" smtClean="0">
                <a:solidFill>
                  <a:schemeClr val="tx1"/>
                </a:solidFill>
                <a:latin typeface="Times New Roman" pitchFamily="18" charset="0"/>
                <a:cs typeface="Times New Roman" pitchFamily="18" charset="0"/>
              </a:rPr>
            </a:br>
            <a:r>
              <a:rPr lang="ru-RU" sz="1800" b="1" dirty="0" smtClean="0">
                <a:solidFill>
                  <a:schemeClr val="tx1"/>
                </a:solidFill>
                <a:latin typeface="Times New Roman" pitchFamily="18" charset="0"/>
                <a:cs typeface="Times New Roman" pitchFamily="18" charset="0"/>
              </a:rPr>
              <a:t/>
            </a:r>
            <a:br>
              <a:rPr lang="ru-RU" sz="1800" b="1" dirty="0" smtClean="0">
                <a:solidFill>
                  <a:schemeClr val="tx1"/>
                </a:solidFill>
                <a:latin typeface="Times New Roman" pitchFamily="18" charset="0"/>
                <a:cs typeface="Times New Roman" pitchFamily="18" charset="0"/>
              </a:rPr>
            </a:br>
            <a:endParaRPr lang="ru-RU" sz="1800" b="1" dirty="0">
              <a:solidFill>
                <a:schemeClr val="tx1"/>
              </a:solidFill>
              <a:latin typeface="Times New Roman" pitchFamily="18" charset="0"/>
              <a:cs typeface="Times New Roman" pitchFamily="18" charset="0"/>
            </a:endParaRPr>
          </a:p>
        </p:txBody>
      </p:sp>
    </p:spTree>
  </p:cSld>
  <p:clrMapOvr>
    <a:masterClrMapping/>
  </p:clrMapOvr>
  <p:transition spd="slow" advClick="0" advTm="5000">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357166"/>
            <a:ext cx="8229600" cy="1143000"/>
          </a:xfrm>
        </p:spPr>
        <p:txBody>
          <a:bodyPr>
            <a:normAutofit fontScale="90000"/>
          </a:bodyPr>
          <a:lstStyle/>
          <a:p>
            <a:pPr algn="l"/>
            <a:r>
              <a:rPr lang="ru-RU" sz="1600" b="1" dirty="0" smtClean="0">
                <a:solidFill>
                  <a:srgbClr val="002060"/>
                </a:solidFill>
              </a:rPr>
              <a:t>2.Родители – дети.</a:t>
            </a:r>
            <a:br>
              <a:rPr lang="ru-RU" sz="1600" b="1" dirty="0" smtClean="0">
                <a:solidFill>
                  <a:srgbClr val="002060"/>
                </a:solidFill>
              </a:rPr>
            </a:br>
            <a:r>
              <a:rPr lang="ru-RU" sz="1600" dirty="0" smtClean="0">
                <a:solidFill>
                  <a:srgbClr val="002060"/>
                </a:solidFill>
                <a:effectLst/>
                <a:latin typeface="Times New Roman" pitchFamily="18" charset="0"/>
                <a:cs typeface="Times New Roman" pitchFamily="18" charset="0"/>
              </a:rPr>
              <a:t>*Беседы с детьми о своей семье, родственниках.</a:t>
            </a:r>
            <a:br>
              <a:rPr lang="ru-RU" sz="1600" dirty="0" smtClean="0">
                <a:solidFill>
                  <a:srgbClr val="002060"/>
                </a:solidFill>
                <a:effectLst/>
                <a:latin typeface="Times New Roman" pitchFamily="18" charset="0"/>
                <a:cs typeface="Times New Roman" pitchFamily="18" charset="0"/>
              </a:rPr>
            </a:br>
            <a:r>
              <a:rPr lang="ru-RU" sz="1600" dirty="0" smtClean="0">
                <a:solidFill>
                  <a:srgbClr val="002060"/>
                </a:solidFill>
                <a:effectLst/>
                <a:latin typeface="Times New Roman" pitchFamily="18" charset="0"/>
                <a:cs typeface="Times New Roman" pitchFamily="18" charset="0"/>
              </a:rPr>
              <a:t>*Рассказы о своём детстве, о школьных годах ,о семейных традициях и реликвиях, о своей профессии.</a:t>
            </a:r>
            <a:br>
              <a:rPr lang="ru-RU" sz="1600" dirty="0" smtClean="0">
                <a:solidFill>
                  <a:srgbClr val="002060"/>
                </a:solidFill>
                <a:effectLst/>
                <a:latin typeface="Times New Roman" pitchFamily="18" charset="0"/>
                <a:cs typeface="Times New Roman" pitchFamily="18" charset="0"/>
              </a:rPr>
            </a:br>
            <a:r>
              <a:rPr lang="ru-RU" sz="1600" dirty="0" smtClean="0">
                <a:solidFill>
                  <a:srgbClr val="002060"/>
                </a:solidFill>
                <a:effectLst/>
                <a:latin typeface="Times New Roman" pitchFamily="18" charset="0"/>
                <a:cs typeface="Times New Roman" pitchFamily="18" charset="0"/>
              </a:rPr>
              <a:t>*Чтение художественной литературы о взаимоотношениях в семье: О.Осеева «Честное слово», «Просто старушка». З.Александрова «Посидим в тишине» и др.</a:t>
            </a:r>
            <a:br>
              <a:rPr lang="ru-RU" sz="1600" dirty="0" smtClean="0">
                <a:solidFill>
                  <a:srgbClr val="002060"/>
                </a:solidFill>
                <a:effectLst/>
                <a:latin typeface="Times New Roman" pitchFamily="18" charset="0"/>
                <a:cs typeface="Times New Roman" pitchFamily="18" charset="0"/>
              </a:rPr>
            </a:br>
            <a:r>
              <a:rPr lang="ru-RU" sz="1600" dirty="0" smtClean="0">
                <a:solidFill>
                  <a:srgbClr val="002060"/>
                </a:solidFill>
                <a:effectLst/>
                <a:latin typeface="Times New Roman" pitchFamily="18" charset="0"/>
                <a:cs typeface="Times New Roman" pitchFamily="18" charset="0"/>
              </a:rPr>
              <a:t>*Составление таблиц-схем «Моя родословная»</a:t>
            </a:r>
            <a:endParaRPr lang="ru-RU" sz="1600" dirty="0">
              <a:solidFill>
                <a:srgbClr val="002060"/>
              </a:solidFill>
              <a:effectLst/>
              <a:latin typeface="Times New Roman" pitchFamily="18" charset="0"/>
              <a:cs typeface="Times New Roman" pitchFamily="18" charset="0"/>
            </a:endParaRPr>
          </a:p>
        </p:txBody>
      </p:sp>
      <p:pic>
        <p:nvPicPr>
          <p:cNvPr id="10" name="Содержимое 9" descr="IMG_0126.jpg"/>
          <p:cNvPicPr>
            <a:picLocks noGrp="1" noChangeAspect="1"/>
          </p:cNvPicPr>
          <p:nvPr>
            <p:ph sz="half" idx="1"/>
          </p:nvPr>
        </p:nvPicPr>
        <p:blipFill>
          <a:blip r:embed="rId2" cstate="print"/>
          <a:stretch>
            <a:fillRect/>
          </a:stretch>
        </p:blipFill>
        <p:spPr>
          <a:xfrm>
            <a:off x="457200" y="2112850"/>
            <a:ext cx="4038600" cy="3500663"/>
          </a:xfrm>
        </p:spPr>
      </p:pic>
      <p:pic>
        <p:nvPicPr>
          <p:cNvPr id="12" name="Содержимое 11" descr="IMG_0124.jpg"/>
          <p:cNvPicPr>
            <a:picLocks noGrp="1" noChangeAspect="1"/>
          </p:cNvPicPr>
          <p:nvPr>
            <p:ph sz="half" idx="2"/>
          </p:nvPr>
        </p:nvPicPr>
        <p:blipFill>
          <a:blip r:embed="rId3" cstate="print"/>
          <a:stretch>
            <a:fillRect/>
          </a:stretch>
        </p:blipFill>
        <p:spPr>
          <a:xfrm>
            <a:off x="4684914" y="2098805"/>
            <a:ext cx="3965171" cy="3528753"/>
          </a:xfrm>
        </p:spPr>
      </p:pic>
    </p:spTree>
  </p:cSld>
  <p:clrMapOvr>
    <a:masterClrMapping/>
  </p:clrMapOvr>
  <p:transition spd="slow" advClick="0" advTm="5000">
    <p:split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73050"/>
            <a:ext cx="8229600" cy="1441438"/>
          </a:xfrm>
        </p:spPr>
        <p:txBody>
          <a:bodyPr>
            <a:normAutofit fontScale="90000"/>
          </a:bodyPr>
          <a:lstStyle/>
          <a:p>
            <a:pPr algn="l"/>
            <a:r>
              <a:rPr lang="ru-RU" sz="16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3.Воспитатель-родитель.</a:t>
            </a:r>
            <a:r>
              <a:rPr lang="ru-RU" sz="1600" b="1" dirty="0" smtClean="0">
                <a:solidFill>
                  <a:srgbClr val="002060"/>
                </a:solidFill>
                <a:effectLst/>
                <a:latin typeface="Times New Roman" pitchFamily="18" charset="0"/>
                <a:cs typeface="Times New Roman" pitchFamily="18" charset="0"/>
              </a:rPr>
              <a:t/>
            </a:r>
            <a:br>
              <a:rPr lang="ru-RU" sz="1600" b="1" dirty="0" smtClean="0">
                <a:solidFill>
                  <a:srgbClr val="002060"/>
                </a:solidFill>
                <a:effectLst/>
                <a:latin typeface="Times New Roman" pitchFamily="18" charset="0"/>
                <a:cs typeface="Times New Roman" pitchFamily="18" charset="0"/>
              </a:rPr>
            </a:br>
            <a:r>
              <a:rPr lang="ru-RU" sz="1600" dirty="0" smtClean="0">
                <a:solidFill>
                  <a:srgbClr val="002060"/>
                </a:solidFill>
                <a:effectLst/>
                <a:latin typeface="Times New Roman" pitchFamily="18" charset="0"/>
                <a:cs typeface="Times New Roman" pitchFamily="18" charset="0"/>
              </a:rPr>
              <a:t>*Организация родительских встреч: «Защитим детей от…», «Какой хороший папа!»</a:t>
            </a:r>
            <a:br>
              <a:rPr lang="ru-RU" sz="1600" dirty="0" smtClean="0">
                <a:solidFill>
                  <a:srgbClr val="002060"/>
                </a:solidFill>
                <a:effectLst/>
                <a:latin typeface="Times New Roman" pitchFamily="18" charset="0"/>
                <a:cs typeface="Times New Roman" pitchFamily="18" charset="0"/>
              </a:rPr>
            </a:br>
            <a:r>
              <a:rPr lang="ru-RU" sz="1600" dirty="0" smtClean="0">
                <a:solidFill>
                  <a:srgbClr val="002060"/>
                </a:solidFill>
                <a:effectLst/>
                <a:latin typeface="Times New Roman" pitchFamily="18" charset="0"/>
                <a:cs typeface="Times New Roman" pitchFamily="18" charset="0"/>
              </a:rPr>
              <a:t>*Консультации для родителей:»Родословная- старинная русская традиция», «Памятка по составлению родословной»(с эскизами по её оформлению)</a:t>
            </a:r>
            <a:br>
              <a:rPr lang="ru-RU" sz="1600" dirty="0" smtClean="0">
                <a:solidFill>
                  <a:srgbClr val="002060"/>
                </a:solidFill>
                <a:effectLst/>
                <a:latin typeface="Times New Roman" pitchFamily="18" charset="0"/>
                <a:cs typeface="Times New Roman" pitchFamily="18" charset="0"/>
              </a:rPr>
            </a:br>
            <a:r>
              <a:rPr lang="ru-RU" sz="1600" dirty="0" smtClean="0">
                <a:solidFill>
                  <a:srgbClr val="002060"/>
                </a:solidFill>
                <a:effectLst/>
                <a:latin typeface="Times New Roman" pitchFamily="18" charset="0"/>
                <a:cs typeface="Times New Roman" pitchFamily="18" charset="0"/>
              </a:rPr>
              <a:t>*Индивидуальные беседы-консультации.</a:t>
            </a:r>
            <a:br>
              <a:rPr lang="ru-RU" sz="1600" dirty="0" smtClean="0">
                <a:solidFill>
                  <a:srgbClr val="002060"/>
                </a:solidFill>
                <a:effectLst/>
                <a:latin typeface="Times New Roman" pitchFamily="18" charset="0"/>
                <a:cs typeface="Times New Roman" pitchFamily="18" charset="0"/>
              </a:rPr>
            </a:br>
            <a:r>
              <a:rPr lang="ru-RU" sz="1600" dirty="0" smtClean="0">
                <a:solidFill>
                  <a:srgbClr val="002060"/>
                </a:solidFill>
                <a:effectLst/>
                <a:latin typeface="Times New Roman" pitchFamily="18" charset="0"/>
                <a:cs typeface="Times New Roman" pitchFamily="18" charset="0"/>
              </a:rPr>
              <a:t>*Привлечь родителей к сбору материалов, необходимых для реализации проекта.</a:t>
            </a:r>
            <a:br>
              <a:rPr lang="ru-RU" sz="1600" dirty="0" smtClean="0">
                <a:solidFill>
                  <a:srgbClr val="002060"/>
                </a:solidFill>
                <a:effectLst/>
                <a:latin typeface="Times New Roman" pitchFamily="18" charset="0"/>
                <a:cs typeface="Times New Roman" pitchFamily="18" charset="0"/>
              </a:rPr>
            </a:br>
            <a:r>
              <a:rPr lang="ru-RU" sz="1600" dirty="0">
                <a:solidFill>
                  <a:srgbClr val="002060"/>
                </a:solidFill>
                <a:effectLst/>
                <a:latin typeface="Times New Roman" pitchFamily="18" charset="0"/>
                <a:cs typeface="Times New Roman" pitchFamily="18" charset="0"/>
              </a:rPr>
              <a:t/>
            </a:r>
            <a:br>
              <a:rPr lang="ru-RU" sz="1600" dirty="0">
                <a:solidFill>
                  <a:srgbClr val="002060"/>
                </a:solidFill>
                <a:effectLst/>
                <a:latin typeface="Times New Roman" pitchFamily="18" charset="0"/>
                <a:cs typeface="Times New Roman" pitchFamily="18" charset="0"/>
              </a:rPr>
            </a:br>
            <a:endParaRPr lang="ru-RU" sz="1600" dirty="0">
              <a:solidFill>
                <a:srgbClr val="002060"/>
              </a:solidFill>
              <a:effectLst/>
              <a:latin typeface="Times New Roman" pitchFamily="18" charset="0"/>
              <a:cs typeface="Times New Roman" pitchFamily="18" charset="0"/>
            </a:endParaRPr>
          </a:p>
        </p:txBody>
      </p:sp>
      <p:sp>
        <p:nvSpPr>
          <p:cNvPr id="13" name="Текст 12"/>
          <p:cNvSpPr>
            <a:spLocks noGrp="1"/>
          </p:cNvSpPr>
          <p:nvPr>
            <p:ph type="body" idx="1"/>
          </p:nvPr>
        </p:nvSpPr>
        <p:spPr/>
        <p:txBody>
          <a:bodyPr>
            <a:normAutofit/>
          </a:bodyPr>
          <a:lstStyle/>
          <a:p>
            <a:r>
              <a:rPr lang="ru-RU" dirty="0" smtClean="0"/>
              <a:t>«Мы с папой силачи!»</a:t>
            </a:r>
            <a:endParaRPr lang="ru-RU" dirty="0"/>
          </a:p>
        </p:txBody>
      </p:sp>
      <p:sp>
        <p:nvSpPr>
          <p:cNvPr id="14" name="Текст 13"/>
          <p:cNvSpPr>
            <a:spLocks noGrp="1"/>
          </p:cNvSpPr>
          <p:nvPr>
            <p:ph type="body" sz="half" idx="3"/>
          </p:nvPr>
        </p:nvSpPr>
        <p:spPr/>
        <p:txBody>
          <a:bodyPr>
            <a:normAutofit/>
          </a:bodyPr>
          <a:lstStyle/>
          <a:p>
            <a:r>
              <a:rPr lang="ru-RU" dirty="0" smtClean="0"/>
              <a:t>«Какой хороший папа!»</a:t>
            </a:r>
            <a:endParaRPr lang="ru-RU" dirty="0"/>
          </a:p>
        </p:txBody>
      </p:sp>
      <p:pic>
        <p:nvPicPr>
          <p:cNvPr id="9" name="Содержимое 8" descr="IMG_0093.jpg"/>
          <p:cNvPicPr>
            <a:picLocks noGrp="1" noChangeAspect="1"/>
          </p:cNvPicPr>
          <p:nvPr>
            <p:ph sz="quarter" idx="2"/>
          </p:nvPr>
        </p:nvPicPr>
        <p:blipFill>
          <a:blip r:embed="rId2" cstate="print"/>
          <a:stretch>
            <a:fillRect/>
          </a:stretch>
        </p:blipFill>
        <p:spPr>
          <a:xfrm>
            <a:off x="457301" y="2729187"/>
            <a:ext cx="4039985" cy="3029989"/>
          </a:xfrm>
        </p:spPr>
      </p:pic>
      <p:pic>
        <p:nvPicPr>
          <p:cNvPr id="16" name="Содержимое 15" descr="IMG_0099.jpg"/>
          <p:cNvPicPr>
            <a:picLocks noGrp="1" noChangeAspect="1"/>
          </p:cNvPicPr>
          <p:nvPr>
            <p:ph sz="quarter" idx="4"/>
          </p:nvPr>
        </p:nvPicPr>
        <p:blipFill>
          <a:blip r:embed="rId3" cstate="print"/>
          <a:stretch>
            <a:fillRect/>
          </a:stretch>
        </p:blipFill>
        <p:spPr>
          <a:xfrm>
            <a:off x="4645920" y="2729187"/>
            <a:ext cx="4039985" cy="3029989"/>
          </a:xfrm>
        </p:spPr>
      </p:pic>
    </p:spTree>
  </p:cSld>
  <p:clrMapOvr>
    <a:masterClrMapping/>
  </p:clrMapOvr>
  <p:transition spd="slow" advClick="0" advTm="5000">
    <p:wheel spokes="3"/>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l"/>
            <a:r>
              <a:rPr lang="ru-RU" sz="1600" b="1" dirty="0" smtClean="0">
                <a:solidFill>
                  <a:srgbClr val="002060"/>
                </a:solidFill>
              </a:rPr>
              <a:t>4.Воспитатели-родители-дети.</a:t>
            </a:r>
            <a:br>
              <a:rPr lang="ru-RU" sz="1600" b="1" dirty="0" smtClean="0">
                <a:solidFill>
                  <a:srgbClr val="002060"/>
                </a:solidFill>
              </a:rPr>
            </a:br>
            <a:r>
              <a:rPr lang="ru-RU" sz="1600" b="1" dirty="0" smtClean="0">
                <a:solidFill>
                  <a:srgbClr val="002060"/>
                </a:solidFill>
              </a:rPr>
              <a:t/>
            </a:r>
            <a:br>
              <a:rPr lang="ru-RU" sz="1600" b="1" dirty="0" smtClean="0">
                <a:solidFill>
                  <a:srgbClr val="002060"/>
                </a:solidFill>
              </a:rPr>
            </a:br>
            <a:r>
              <a:rPr lang="ru-RU" sz="1600" b="1" dirty="0" smtClean="0">
                <a:solidFill>
                  <a:srgbClr val="002060"/>
                </a:solidFill>
                <a:effectLst/>
                <a:latin typeface="Times New Roman" pitchFamily="18" charset="0"/>
                <a:cs typeface="Times New Roman" pitchFamily="18" charset="0"/>
              </a:rPr>
              <a:t>*Фотовыставка «Наши семейные традиции», «Отдыхаем всей семьёй».</a:t>
            </a:r>
            <a:br>
              <a:rPr lang="ru-RU" sz="1600" b="1" dirty="0" smtClean="0">
                <a:solidFill>
                  <a:srgbClr val="002060"/>
                </a:solidFill>
                <a:effectLst/>
                <a:latin typeface="Times New Roman" pitchFamily="18" charset="0"/>
                <a:cs typeface="Times New Roman" pitchFamily="18" charset="0"/>
              </a:rPr>
            </a:br>
            <a:endParaRPr lang="ru-RU" sz="2000" b="1" dirty="0">
              <a:solidFill>
                <a:srgbClr val="002060"/>
              </a:solidFill>
              <a:effectLst/>
              <a:latin typeface="Times New Roman" pitchFamily="18" charset="0"/>
              <a:cs typeface="Times New Roman" pitchFamily="18" charset="0"/>
            </a:endParaRPr>
          </a:p>
        </p:txBody>
      </p:sp>
      <p:sp>
        <p:nvSpPr>
          <p:cNvPr id="3" name="Текст 2"/>
          <p:cNvSpPr>
            <a:spLocks noGrp="1"/>
          </p:cNvSpPr>
          <p:nvPr>
            <p:ph type="body" idx="1"/>
          </p:nvPr>
        </p:nvSpPr>
        <p:spPr/>
        <p:txBody>
          <a:bodyPr>
            <a:normAutofit fontScale="92500" lnSpcReduction="10000"/>
          </a:bodyPr>
          <a:lstStyle/>
          <a:p>
            <a:r>
              <a:rPr lang="ru-RU" dirty="0" smtClean="0">
                <a:solidFill>
                  <a:srgbClr val="FF0000"/>
                </a:solidFill>
              </a:rPr>
              <a:t>Мамы готовятся  к «Осенним посиделкам»</a:t>
            </a:r>
            <a:endParaRPr lang="ru-RU" dirty="0">
              <a:solidFill>
                <a:srgbClr val="FF0000"/>
              </a:solidFill>
            </a:endParaRPr>
          </a:p>
        </p:txBody>
      </p:sp>
      <p:sp>
        <p:nvSpPr>
          <p:cNvPr id="5" name="Текст 4"/>
          <p:cNvSpPr>
            <a:spLocks noGrp="1"/>
          </p:cNvSpPr>
          <p:nvPr>
            <p:ph type="body" sz="half" idx="3"/>
          </p:nvPr>
        </p:nvSpPr>
        <p:spPr/>
        <p:txBody>
          <a:bodyPr>
            <a:normAutofit/>
          </a:bodyPr>
          <a:lstStyle/>
          <a:p>
            <a:r>
              <a:rPr lang="ru-RU" dirty="0" smtClean="0">
                <a:solidFill>
                  <a:srgbClr val="FF0000"/>
                </a:solidFill>
              </a:rPr>
              <a:t>Танец с балалайками.</a:t>
            </a:r>
          </a:p>
        </p:txBody>
      </p:sp>
      <p:pic>
        <p:nvPicPr>
          <p:cNvPr id="16" name="Содержимое 15" descr="152.jpg"/>
          <p:cNvPicPr>
            <a:picLocks noGrp="1" noChangeAspect="1"/>
          </p:cNvPicPr>
          <p:nvPr>
            <p:ph sz="quarter" idx="2"/>
          </p:nvPr>
        </p:nvPicPr>
        <p:blipFill>
          <a:blip r:embed="rId2" cstate="print"/>
          <a:stretch>
            <a:fillRect/>
          </a:stretch>
        </p:blipFill>
        <p:spPr>
          <a:xfrm>
            <a:off x="457301" y="2729187"/>
            <a:ext cx="4039985" cy="3029989"/>
          </a:xfrm>
        </p:spPr>
      </p:pic>
      <p:pic>
        <p:nvPicPr>
          <p:cNvPr id="14" name="Содержимое 13" descr="182.jpg"/>
          <p:cNvPicPr>
            <a:picLocks noGrp="1" noChangeAspect="1"/>
          </p:cNvPicPr>
          <p:nvPr>
            <p:ph sz="quarter" idx="4"/>
          </p:nvPr>
        </p:nvPicPr>
        <p:blipFill>
          <a:blip r:embed="rId3" cstate="print"/>
          <a:stretch>
            <a:fillRect/>
          </a:stretch>
        </p:blipFill>
        <p:spPr>
          <a:xfrm>
            <a:off x="4645920" y="2729187"/>
            <a:ext cx="4039985" cy="3029989"/>
          </a:xfrm>
        </p:spPr>
      </p:pic>
    </p:spTree>
  </p:cSld>
  <p:clrMapOvr>
    <a:masterClrMapping/>
  </p:clrMapOvr>
  <p:transition spd="slow" advClick="0" advTm="5000">
    <p:strips dir="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357158" y="1357298"/>
            <a:ext cx="8229600" cy="4286256"/>
          </a:xfrm>
        </p:spPr>
        <p:txBody>
          <a:bodyPr>
            <a:normAutofit fontScale="90000"/>
          </a:bodyPr>
          <a:lstStyle/>
          <a:p>
            <a:pPr algn="l"/>
            <a:r>
              <a:rPr lang="ru-RU" sz="18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5.Деятельность педагога.</a:t>
            </a:r>
            <a:r>
              <a:rPr lang="ru-RU" sz="1600" b="1" dirty="0" smtClean="0">
                <a:solidFill>
                  <a:srgbClr val="002060"/>
                </a:solidFill>
                <a:effectLst/>
                <a:latin typeface="Times New Roman" pitchFamily="18" charset="0"/>
                <a:cs typeface="Times New Roman" pitchFamily="18" charset="0"/>
              </a:rPr>
              <a:t/>
            </a:r>
            <a:br>
              <a:rPr lang="ru-RU" sz="1600" b="1" dirty="0" smtClean="0">
                <a:solidFill>
                  <a:srgbClr val="002060"/>
                </a:solidFill>
                <a:effectLst/>
                <a:latin typeface="Times New Roman" pitchFamily="18" charset="0"/>
                <a:cs typeface="Times New Roman" pitchFamily="18" charset="0"/>
              </a:rPr>
            </a:br>
            <a:r>
              <a:rPr lang="ru-RU" sz="1600" b="1" dirty="0" smtClean="0">
                <a:solidFill>
                  <a:srgbClr val="002060"/>
                </a:solidFill>
                <a:effectLst/>
                <a:latin typeface="Times New Roman" pitchFamily="18" charset="0"/>
                <a:cs typeface="Times New Roman" pitchFamily="18" charset="0"/>
              </a:rPr>
              <a:t>*</a:t>
            </a:r>
            <a:r>
              <a:rPr lang="ru-RU" sz="1600" dirty="0" smtClean="0">
                <a:solidFill>
                  <a:srgbClr val="002060"/>
                </a:solidFill>
                <a:effectLst/>
                <a:latin typeface="Times New Roman" pitchFamily="18" charset="0"/>
                <a:cs typeface="Times New Roman" pitchFamily="18" charset="0"/>
              </a:rPr>
              <a:t>Изучить историю составления родословной.</a:t>
            </a:r>
            <a:br>
              <a:rPr lang="ru-RU" sz="1600" dirty="0" smtClean="0">
                <a:solidFill>
                  <a:srgbClr val="002060"/>
                </a:solidFill>
                <a:effectLst/>
                <a:latin typeface="Times New Roman" pitchFamily="18" charset="0"/>
                <a:cs typeface="Times New Roman" pitchFamily="18" charset="0"/>
              </a:rPr>
            </a:br>
            <a:r>
              <a:rPr lang="ru-RU" sz="1600" dirty="0" smtClean="0">
                <a:solidFill>
                  <a:srgbClr val="002060"/>
                </a:solidFill>
                <a:effectLst/>
                <a:latin typeface="Times New Roman" pitchFamily="18" charset="0"/>
                <a:cs typeface="Times New Roman" pitchFamily="18" charset="0"/>
              </a:rPr>
              <a:t>*Подготовить художественную литературу по данной теме.</a:t>
            </a:r>
            <a:br>
              <a:rPr lang="ru-RU" sz="1600" dirty="0" smtClean="0">
                <a:solidFill>
                  <a:srgbClr val="002060"/>
                </a:solidFill>
                <a:effectLst/>
                <a:latin typeface="Times New Roman" pitchFamily="18" charset="0"/>
                <a:cs typeface="Times New Roman" pitchFamily="18" charset="0"/>
              </a:rPr>
            </a:br>
            <a:r>
              <a:rPr lang="ru-RU" sz="1600" dirty="0" smtClean="0">
                <a:solidFill>
                  <a:srgbClr val="002060"/>
                </a:solidFill>
                <a:effectLst/>
                <a:latin typeface="Times New Roman" pitchFamily="18" charset="0"/>
                <a:cs typeface="Times New Roman" pitchFamily="18" charset="0"/>
              </a:rPr>
              <a:t>*Выпустить «Газету для родителей» по теме «Роль отца в воспитании детей», «Отцовская любовь».</a:t>
            </a:r>
            <a:br>
              <a:rPr lang="ru-RU" sz="1600" dirty="0" smtClean="0">
                <a:solidFill>
                  <a:srgbClr val="002060"/>
                </a:solidFill>
                <a:effectLst/>
                <a:latin typeface="Times New Roman" pitchFamily="18" charset="0"/>
                <a:cs typeface="Times New Roman" pitchFamily="18" charset="0"/>
              </a:rPr>
            </a:br>
            <a:r>
              <a:rPr lang="ru-RU" sz="1600" dirty="0" smtClean="0">
                <a:solidFill>
                  <a:srgbClr val="002060"/>
                </a:solidFill>
                <a:effectLst/>
                <a:latin typeface="Times New Roman" pitchFamily="18" charset="0"/>
                <a:cs typeface="Times New Roman" pitchFamily="18" charset="0"/>
              </a:rPr>
              <a:t>*Памятка для бабушек по воспитанию внуков.</a:t>
            </a:r>
            <a:br>
              <a:rPr lang="ru-RU" sz="1600" dirty="0" smtClean="0">
                <a:solidFill>
                  <a:srgbClr val="002060"/>
                </a:solidFill>
                <a:effectLst/>
                <a:latin typeface="Times New Roman" pitchFamily="18" charset="0"/>
                <a:cs typeface="Times New Roman" pitchFamily="18" charset="0"/>
              </a:rPr>
            </a:br>
            <a:r>
              <a:rPr lang="ru-RU" sz="1600" dirty="0">
                <a:solidFill>
                  <a:srgbClr val="002060"/>
                </a:solidFill>
                <a:effectLst/>
                <a:latin typeface="Times New Roman" pitchFamily="18" charset="0"/>
                <a:cs typeface="Times New Roman" pitchFamily="18" charset="0"/>
              </a:rPr>
              <a:t/>
            </a:r>
            <a:br>
              <a:rPr lang="ru-RU" sz="1600" dirty="0">
                <a:solidFill>
                  <a:srgbClr val="002060"/>
                </a:solidFill>
                <a:effectLst/>
                <a:latin typeface="Times New Roman" pitchFamily="18" charset="0"/>
                <a:cs typeface="Times New Roman" pitchFamily="18" charset="0"/>
              </a:rPr>
            </a:br>
            <a:r>
              <a:rPr lang="ru-RU" sz="1600" b="1" dirty="0" smtClean="0">
                <a:solidFill>
                  <a:srgbClr val="002060"/>
                </a:solidFill>
                <a:effectLst/>
                <a:latin typeface="Times New Roman" pitchFamily="18" charset="0"/>
                <a:cs typeface="Times New Roman" pitchFamily="18" charset="0"/>
              </a:rPr>
              <a:t>Презентация: </a:t>
            </a:r>
            <a:r>
              <a:rPr lang="ru-RU" sz="1600" dirty="0" smtClean="0">
                <a:solidFill>
                  <a:srgbClr val="002060"/>
                </a:solidFill>
                <a:effectLst/>
                <a:latin typeface="Times New Roman" pitchFamily="18" charset="0"/>
                <a:cs typeface="Times New Roman" pitchFamily="18" charset="0"/>
              </a:rPr>
              <a:t>представление и защита проекта на педагогическом совете патриотической направленности.</a:t>
            </a:r>
            <a:br>
              <a:rPr lang="ru-RU" sz="1600" dirty="0" smtClean="0">
                <a:solidFill>
                  <a:srgbClr val="002060"/>
                </a:solidFill>
                <a:effectLst/>
                <a:latin typeface="Times New Roman" pitchFamily="18" charset="0"/>
                <a:cs typeface="Times New Roman" pitchFamily="18" charset="0"/>
              </a:rPr>
            </a:br>
            <a:r>
              <a:rPr lang="ru-RU" sz="1600" dirty="0" smtClean="0">
                <a:solidFill>
                  <a:srgbClr val="002060"/>
                </a:solidFill>
                <a:effectLst/>
                <a:latin typeface="Times New Roman" pitchFamily="18" charset="0"/>
                <a:cs typeface="Times New Roman" pitchFamily="18" charset="0"/>
              </a:rPr>
              <a:t>                                                         </a:t>
            </a:r>
            <a:r>
              <a:rPr lang="ru-RU" sz="2000" b="1"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Итоги реализации проекта.</a:t>
            </a:r>
            <a:r>
              <a:rPr lang="ru-RU" sz="2000" b="1" dirty="0" smtClean="0">
                <a:solidFill>
                  <a:srgbClr val="002060"/>
                </a:solidFill>
                <a:effectLst/>
                <a:latin typeface="Times New Roman" pitchFamily="18" charset="0"/>
                <a:cs typeface="Times New Roman" pitchFamily="18" charset="0"/>
              </a:rPr>
              <a:t/>
            </a:r>
            <a:br>
              <a:rPr lang="ru-RU" sz="2000" b="1" dirty="0" smtClean="0">
                <a:solidFill>
                  <a:srgbClr val="002060"/>
                </a:solidFill>
                <a:effectLst/>
                <a:latin typeface="Times New Roman" pitchFamily="18" charset="0"/>
                <a:cs typeface="Times New Roman" pitchFamily="18" charset="0"/>
              </a:rPr>
            </a:br>
            <a:r>
              <a:rPr lang="ru-RU" sz="1800" b="1" dirty="0" smtClean="0">
                <a:solidFill>
                  <a:srgbClr val="002060"/>
                </a:solidFill>
                <a:effectLst/>
                <a:latin typeface="Times New Roman" pitchFamily="18" charset="0"/>
                <a:cs typeface="Times New Roman" pitchFamily="18" charset="0"/>
              </a:rPr>
              <a:t>Результативность.</a:t>
            </a:r>
            <a:br>
              <a:rPr lang="ru-RU" sz="1800" b="1" dirty="0" smtClean="0">
                <a:solidFill>
                  <a:srgbClr val="002060"/>
                </a:solidFill>
                <a:effectLst/>
                <a:latin typeface="Times New Roman" pitchFamily="18" charset="0"/>
                <a:cs typeface="Times New Roman" pitchFamily="18" charset="0"/>
              </a:rPr>
            </a:br>
            <a:r>
              <a:rPr lang="ru-RU" sz="1800" dirty="0" smtClean="0">
                <a:solidFill>
                  <a:srgbClr val="002060"/>
                </a:solidFill>
                <a:effectLst/>
                <a:latin typeface="Times New Roman" pitchFamily="18" charset="0"/>
                <a:cs typeface="Times New Roman" pitchFamily="18" charset="0"/>
              </a:rPr>
              <a:t>За сравнительно короткое время реализации проекта уровень </a:t>
            </a:r>
            <a:r>
              <a:rPr lang="ru-RU" sz="1800" dirty="0" err="1" smtClean="0">
                <a:solidFill>
                  <a:srgbClr val="002060"/>
                </a:solidFill>
                <a:effectLst/>
                <a:latin typeface="Times New Roman" pitchFamily="18" charset="0"/>
                <a:cs typeface="Times New Roman" pitchFamily="18" charset="0"/>
              </a:rPr>
              <a:t>сформированности</a:t>
            </a:r>
            <a:r>
              <a:rPr lang="ru-RU" sz="1800" dirty="0" smtClean="0">
                <a:solidFill>
                  <a:srgbClr val="002060"/>
                </a:solidFill>
                <a:effectLst/>
                <a:latin typeface="Times New Roman" pitchFamily="18" charset="0"/>
                <a:cs typeface="Times New Roman" pitchFamily="18" charset="0"/>
              </a:rPr>
              <a:t> положительного образа  семьи у детей значительно повысился. </a:t>
            </a:r>
            <a:br>
              <a:rPr lang="ru-RU" sz="1800" dirty="0" smtClean="0">
                <a:solidFill>
                  <a:srgbClr val="002060"/>
                </a:solidFill>
                <a:effectLst/>
                <a:latin typeface="Times New Roman" pitchFamily="18" charset="0"/>
                <a:cs typeface="Times New Roman" pitchFamily="18" charset="0"/>
              </a:rPr>
            </a:br>
            <a:r>
              <a:rPr lang="ru-RU" sz="1800" dirty="0" smtClean="0">
                <a:solidFill>
                  <a:srgbClr val="002060"/>
                </a:solidFill>
                <a:effectLst/>
                <a:latin typeface="Times New Roman" pitchFamily="18" charset="0"/>
                <a:cs typeface="Times New Roman" pitchFamily="18" charset="0"/>
              </a:rPr>
              <a:t>1.Дети лучше знают свои корни, они хорошо представляют что такое род, родословная, семья.</a:t>
            </a:r>
            <a:br>
              <a:rPr lang="ru-RU" sz="1800" dirty="0" smtClean="0">
                <a:solidFill>
                  <a:srgbClr val="002060"/>
                </a:solidFill>
                <a:effectLst/>
                <a:latin typeface="Times New Roman" pitchFamily="18" charset="0"/>
                <a:cs typeface="Times New Roman" pitchFamily="18" charset="0"/>
              </a:rPr>
            </a:br>
            <a:r>
              <a:rPr lang="ru-RU" sz="1800" dirty="0" smtClean="0">
                <a:solidFill>
                  <a:srgbClr val="002060"/>
                </a:solidFill>
                <a:effectLst/>
                <a:latin typeface="Times New Roman" pitchFamily="18" charset="0"/>
                <a:cs typeface="Times New Roman" pitchFamily="18" charset="0"/>
              </a:rPr>
              <a:t>2.В своей речи чаще стали употреблять такие фразы, как «уютный дом», «родной дом», «мои родственники» и др…</a:t>
            </a:r>
            <a:br>
              <a:rPr lang="ru-RU" sz="1800" dirty="0" smtClean="0">
                <a:solidFill>
                  <a:srgbClr val="002060"/>
                </a:solidFill>
                <a:effectLst/>
                <a:latin typeface="Times New Roman" pitchFamily="18" charset="0"/>
                <a:cs typeface="Times New Roman" pitchFamily="18" charset="0"/>
              </a:rPr>
            </a:br>
            <a:r>
              <a:rPr lang="ru-RU" sz="1800" dirty="0" smtClean="0">
                <a:solidFill>
                  <a:srgbClr val="002060"/>
                </a:solidFill>
                <a:effectLst/>
                <a:latin typeface="Times New Roman" pitchFamily="18" charset="0"/>
                <a:cs typeface="Times New Roman" pitchFamily="18" charset="0"/>
              </a:rPr>
              <a:t>3.В процессе работы над проектом я как и дети более подробно изучила семьи своих воспитанников, познакомилась с их семейными традициями, особенностями семейного воспитания.</a:t>
            </a:r>
            <a:br>
              <a:rPr lang="ru-RU" sz="1800" dirty="0" smtClean="0">
                <a:solidFill>
                  <a:srgbClr val="002060"/>
                </a:solidFill>
                <a:effectLst/>
                <a:latin typeface="Times New Roman" pitchFamily="18" charset="0"/>
                <a:cs typeface="Times New Roman" pitchFamily="18" charset="0"/>
              </a:rPr>
            </a:br>
            <a:r>
              <a:rPr lang="ru-RU" sz="1800" dirty="0" smtClean="0">
                <a:solidFill>
                  <a:srgbClr val="002060"/>
                </a:solidFill>
                <a:effectLst/>
                <a:latin typeface="Times New Roman" pitchFamily="18" charset="0"/>
                <a:cs typeface="Times New Roman" pitchFamily="18" charset="0"/>
              </a:rPr>
              <a:t>4.По ходу проекта появились некоторые затруднения:</a:t>
            </a:r>
            <a:br>
              <a:rPr lang="ru-RU" sz="1800" dirty="0" smtClean="0">
                <a:solidFill>
                  <a:srgbClr val="002060"/>
                </a:solidFill>
                <a:effectLst/>
                <a:latin typeface="Times New Roman" pitchFamily="18" charset="0"/>
                <a:cs typeface="Times New Roman" pitchFamily="18" charset="0"/>
              </a:rPr>
            </a:br>
            <a:r>
              <a:rPr lang="ru-RU" sz="1800" dirty="0" smtClean="0">
                <a:solidFill>
                  <a:srgbClr val="002060"/>
                </a:solidFill>
                <a:effectLst/>
                <a:latin typeface="Times New Roman" pitchFamily="18" charset="0"/>
                <a:cs typeface="Times New Roman" pitchFamily="18" charset="0"/>
              </a:rPr>
              <a:t>*В группе есть неполные семьи.</a:t>
            </a:r>
            <a:br>
              <a:rPr lang="ru-RU" sz="1800" dirty="0" smtClean="0">
                <a:solidFill>
                  <a:srgbClr val="002060"/>
                </a:solidFill>
                <a:effectLst/>
                <a:latin typeface="Times New Roman" pitchFamily="18" charset="0"/>
                <a:cs typeface="Times New Roman" pitchFamily="18" charset="0"/>
              </a:rPr>
            </a:br>
            <a:r>
              <a:rPr lang="ru-RU" sz="1800" dirty="0" smtClean="0">
                <a:solidFill>
                  <a:srgbClr val="002060"/>
                </a:solidFill>
                <a:effectLst/>
                <a:latin typeface="Times New Roman" pitchFamily="18" charset="0"/>
                <a:cs typeface="Times New Roman" pitchFamily="18" charset="0"/>
              </a:rPr>
              <a:t>*Разная национальность членов семьи.</a:t>
            </a:r>
            <a:br>
              <a:rPr lang="ru-RU" sz="1800" dirty="0" smtClean="0">
                <a:solidFill>
                  <a:srgbClr val="002060"/>
                </a:solidFill>
                <a:effectLst/>
                <a:latin typeface="Times New Roman" pitchFamily="18" charset="0"/>
                <a:cs typeface="Times New Roman" pitchFamily="18" charset="0"/>
              </a:rPr>
            </a:br>
            <a:r>
              <a:rPr lang="ru-RU" sz="1800" dirty="0" smtClean="0">
                <a:solidFill>
                  <a:srgbClr val="002060"/>
                </a:solidFill>
                <a:effectLst/>
                <a:latin typeface="Times New Roman" pitchFamily="18" charset="0"/>
                <a:cs typeface="Times New Roman" pitchFamily="18" charset="0"/>
              </a:rPr>
              <a:t>*У некоторых детей уже нет дедушек и бабушек, они о них ничего не знают.</a:t>
            </a:r>
            <a:br>
              <a:rPr lang="ru-RU" sz="1800" dirty="0" smtClean="0">
                <a:solidFill>
                  <a:srgbClr val="002060"/>
                </a:solidFill>
                <a:effectLst/>
                <a:latin typeface="Times New Roman" pitchFamily="18" charset="0"/>
                <a:cs typeface="Times New Roman" pitchFamily="18" charset="0"/>
              </a:rPr>
            </a:br>
            <a:r>
              <a:rPr lang="ru-RU" sz="1800" dirty="0" smtClean="0">
                <a:solidFill>
                  <a:srgbClr val="002060"/>
                </a:solidFill>
                <a:effectLst/>
                <a:latin typeface="Times New Roman" pitchFamily="18" charset="0"/>
                <a:cs typeface="Times New Roman" pitchFamily="18" charset="0"/>
              </a:rPr>
              <a:t>*Есть в группе приёмные дети.</a:t>
            </a:r>
            <a:br>
              <a:rPr lang="ru-RU" sz="1800" dirty="0" smtClean="0">
                <a:solidFill>
                  <a:srgbClr val="002060"/>
                </a:solidFill>
                <a:effectLst/>
                <a:latin typeface="Times New Roman" pitchFamily="18" charset="0"/>
                <a:cs typeface="Times New Roman" pitchFamily="18" charset="0"/>
              </a:rPr>
            </a:br>
            <a:r>
              <a:rPr lang="ru-RU" sz="1800" dirty="0" smtClean="0">
                <a:solidFill>
                  <a:srgbClr val="002060"/>
                </a:solidFill>
                <a:effectLst/>
                <a:latin typeface="Times New Roman" pitchFamily="18" charset="0"/>
                <a:cs typeface="Times New Roman" pitchFamily="18" charset="0"/>
              </a:rPr>
              <a:t>Вместе с родителями старались бережно решать все эти проблемы.</a:t>
            </a:r>
            <a:endParaRPr lang="ru-RU" sz="1600" dirty="0">
              <a:solidFill>
                <a:srgbClr val="002060"/>
              </a:solidFill>
              <a:effectLst/>
              <a:latin typeface="Times New Roman" pitchFamily="18" charset="0"/>
              <a:cs typeface="Times New Roman" pitchFamily="18" charset="0"/>
            </a:endParaRPr>
          </a:p>
        </p:txBody>
      </p:sp>
    </p:spTree>
  </p:cSld>
  <p:clrMapOvr>
    <a:masterClrMapping/>
  </p:clrMapOvr>
  <p:transition spd="slow" advClick="0" advTm="5000">
    <p:diamon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smtClean="0">
                <a:solidFill>
                  <a:srgbClr val="C00000"/>
                </a:solidFill>
              </a:rPr>
              <a:t>Эффективность.</a:t>
            </a:r>
            <a:br>
              <a:rPr lang="ru-RU" dirty="0" smtClean="0">
                <a:solidFill>
                  <a:srgbClr val="C00000"/>
                </a:solidFill>
              </a:rPr>
            </a:br>
            <a:endParaRPr lang="ru-RU" dirty="0">
              <a:solidFill>
                <a:srgbClr val="C00000"/>
              </a:solidFill>
            </a:endParaRPr>
          </a:p>
        </p:txBody>
      </p:sp>
      <p:sp>
        <p:nvSpPr>
          <p:cNvPr id="5" name="Текст 4"/>
          <p:cNvSpPr>
            <a:spLocks noGrp="1"/>
          </p:cNvSpPr>
          <p:nvPr>
            <p:ph type="body" idx="2"/>
          </p:nvPr>
        </p:nvSpPr>
        <p:spPr/>
        <p:txBody>
          <a:bodyPr>
            <a:normAutofit/>
          </a:bodyPr>
          <a:lstStyle/>
          <a:p>
            <a:r>
              <a:rPr lang="ru-RU" sz="1600" dirty="0" smtClean="0"/>
              <a:t>*Каждая семья оформила схему родословной «МОЯ РОДОСЛОВНАЯ».</a:t>
            </a:r>
          </a:p>
          <a:p>
            <a:r>
              <a:rPr lang="ru-RU" sz="1600" dirty="0" smtClean="0"/>
              <a:t>Многие родители проявили творчество при выполнении задания.</a:t>
            </a:r>
            <a:endParaRPr lang="ru-RU" sz="1600" dirty="0"/>
          </a:p>
        </p:txBody>
      </p:sp>
      <p:pic>
        <p:nvPicPr>
          <p:cNvPr id="6" name="Содержимое 5" descr="IMG_0128.jpg"/>
          <p:cNvPicPr>
            <a:picLocks noGrp="1" noChangeAspect="1"/>
          </p:cNvPicPr>
          <p:nvPr>
            <p:ph sz="half" idx="1"/>
          </p:nvPr>
        </p:nvPicPr>
        <p:blipFill>
          <a:blip r:embed="rId2" cstate="print"/>
          <a:stretch>
            <a:fillRect/>
          </a:stretch>
        </p:blipFill>
        <p:spPr>
          <a:xfrm>
            <a:off x="3575050" y="556457"/>
            <a:ext cx="5111750" cy="5286298"/>
          </a:xfrm>
        </p:spPr>
      </p:pic>
    </p:spTree>
  </p:cSld>
  <p:clrMapOvr>
    <a:masterClrMapping/>
  </p:clrMapOvr>
  <p:transition spd="slow" advClick="0" advTm="5000">
    <p:push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smtClean="0">
                <a:solidFill>
                  <a:srgbClr val="FF0000"/>
                </a:solidFill>
              </a:rPr>
              <a:t>«Осенние посиделки»</a:t>
            </a:r>
            <a:endParaRPr lang="ru-RU" sz="2400" dirty="0">
              <a:solidFill>
                <a:srgbClr val="FF0000"/>
              </a:solidFill>
            </a:endParaRPr>
          </a:p>
        </p:txBody>
      </p:sp>
      <p:sp>
        <p:nvSpPr>
          <p:cNvPr id="4" name="Текст 3"/>
          <p:cNvSpPr>
            <a:spLocks noGrp="1"/>
          </p:cNvSpPr>
          <p:nvPr>
            <p:ph type="body" idx="2"/>
          </p:nvPr>
        </p:nvSpPr>
        <p:spPr/>
        <p:txBody>
          <a:bodyPr>
            <a:normAutofit/>
          </a:bodyPr>
          <a:lstStyle/>
          <a:p>
            <a:r>
              <a:rPr lang="ru-RU" sz="2000" dirty="0" smtClean="0"/>
              <a:t>Готовясь к «Осенним посиделкам» дети выучили вместе с родителями русские народные песни, пляски, хороводы, небылицы.</a:t>
            </a:r>
            <a:endParaRPr lang="ru-RU" sz="2000" dirty="0"/>
          </a:p>
        </p:txBody>
      </p:sp>
      <p:pic>
        <p:nvPicPr>
          <p:cNvPr id="10" name="Содержимое 9" descr="186.jpg"/>
          <p:cNvPicPr>
            <a:picLocks noGrp="1" noChangeAspect="1"/>
          </p:cNvPicPr>
          <p:nvPr>
            <p:ph sz="half" idx="1"/>
          </p:nvPr>
        </p:nvPicPr>
        <p:blipFill>
          <a:blip r:embed="rId2" cstate="print"/>
          <a:stretch>
            <a:fillRect/>
          </a:stretch>
        </p:blipFill>
        <p:spPr>
          <a:xfrm>
            <a:off x="3929058" y="1142985"/>
            <a:ext cx="4643470" cy="3643338"/>
          </a:xfrm>
        </p:spPr>
      </p:pic>
    </p:spTree>
  </p:cSld>
  <p:clrMapOvr>
    <a:masterClrMapping/>
  </p:clrMapOvr>
  <p:transition spd="slow" advClick="0" advTm="5000">
    <p:cove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Стандартная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284</TotalTime>
  <Words>201</Words>
  <Application>Microsoft Office PowerPoint</Application>
  <PresentationFormat>Экран (4:3)</PresentationFormat>
  <Paragraphs>30</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Апекс</vt:lpstr>
      <vt:lpstr>Проект</vt:lpstr>
      <vt:lpstr>«Счастлив тот, кто счастлив у себя дома».                                                                                   (Л.Н.Толстой) </vt:lpstr>
      <vt:lpstr>Участники: дети, родители, воспитатели. Длительность: 6 месяцев.  Цель проекта: воспитывать любовь и уважение к семье, как к людям, которые живут вместе, любят друг друга и заботятся о родных и близких. Задачи: 1.Дать представление о понятиях «род», «родители», «родословная», «семья», «родные», «близкие». 2.Дать понятие о русских семейных традициях, семейных реликвиях, о распределении семейных обязанностей. 3.Продолжать развивать познавательные способности у детей, активно включать их в творческо-поисковую деятельность. 4. Расширять кругозор и обогащать словарный запас детей терминами родственных отношений, развивать связную речь. 5.Укреплять детско-родительские отношения.           Виды деятельности. 1.Воспитатель вместе с детьми. *Чтение  художественной литературы по теме «Моя семья». *Просмотр видеофильмов о семье (В.Катаев «Цветик-семицветик», р.н.сказки «Морозко», «Снегурочка». *Викторины по сказкам.  *Д/игры «Кто старше?»,  «У кого сегодня день рождения?», упражнения «Кем ты приходишься своим родителям?», «Кто ты для бабушки?»и др… *Беседы «Моя дружная семья», «Папа – мой лучший друг». *Заучивание пословиц и поговорок о семье, дружбе, пальчиковые игры. *Изготовление подарков для родителей. *Выставка рисунков «Моя мама – самая лучшая», «Наша дружная семья». *Занятия: «Дружная семья у нас-полюбуйтесь вы на нас!», «Вместе весело шагать». *Знакомство с русскими музыкальными инструментами, с русским песенным фольклором.   </vt:lpstr>
      <vt:lpstr>2.Родители – дети. *Беседы с детьми о своей семье, родственниках. *Рассказы о своём детстве, о школьных годах ,о семейных традициях и реликвиях, о своей профессии. *Чтение художественной литературы о взаимоотношениях в семье: О.Осеева «Честное слово», «Просто старушка». З.Александрова «Посидим в тишине» и др. *Составление таблиц-схем «Моя родословная»</vt:lpstr>
      <vt:lpstr>3.Воспитатель-родитель. *Организация родительских встреч: «Защитим детей от…», «Какой хороший папа!» *Консультации для родителей:»Родословная- старинная русская традиция», «Памятка по составлению родословной»(с эскизами по её оформлению) *Индивидуальные беседы-консультации. *Привлечь родителей к сбору материалов, необходимых для реализации проекта.  </vt:lpstr>
      <vt:lpstr>4.Воспитатели-родители-дети.  *Фотовыставка «Наши семейные традиции», «Отдыхаем всей семьёй». </vt:lpstr>
      <vt:lpstr>5.Деятельность педагога. *Изучить историю составления родословной. *Подготовить художественную литературу по данной теме. *Выпустить «Газету для родителей» по теме «Роль отца в воспитании детей», «Отцовская любовь». *Памятка для бабушек по воспитанию внуков.  Презентация: представление и защита проекта на педагогическом совете патриотической направленности.                                                          Итоги реализации проекта. Результативность. За сравнительно короткое время реализации проекта уровень сформированности положительного образа  семьи у детей значительно повысился.  1.Дети лучше знают свои корни, они хорошо представляют что такое род, родословная, семья. 2.В своей речи чаще стали употреблять такие фразы, как «уютный дом», «родной дом», «мои родственники» и др… 3.В процессе работы над проектом я как и дети более подробно изучила семьи своих воспитанников, познакомилась с их семейными традициями, особенностями семейного воспитания. 4.По ходу проекта появились некоторые затруднения: *В группе есть неполные семьи. *Разная национальность членов семьи. *У некоторых детей уже нет дедушек и бабушек, они о них ничего не знают. *Есть в группе приёмные дети. Вместе с родителями старались бережно решать все эти проблемы.</vt:lpstr>
      <vt:lpstr>Эффективность. </vt:lpstr>
      <vt:lpstr>«Осенние посиделки»</vt:lpstr>
      <vt:lpstr>Отдыхая на стадионе всеми семьями сделали видеозапись на память детям и родителям.</vt:lpstr>
      <vt:lpstr>Руками пап (в рамках мероприятия «Мой папа самый лучший!» )были приготовлены кормушки для подкормки птиц, скворечник, игровой материал.</vt:lpstr>
      <vt:lpstr>Новизна. Особенность моего проекта, на мой взгляд, в том, что вместе с семьёй мы не только познаём, осваиваем новое, но и трудимся и активно отдыхаем. Работаем в одной команде «Воспитатели-родители-дети»,где родители становятся активными участниками жизни детей в д/саду. Постановка новой проблемы. У детей появился особый интерес к семейным традициям и реликвиям. Вместе с родителями мы решили создать «Дом музей», но это требует детальной разработки.</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Проект</dc:title>
  <dc:creator>Admin</dc:creator>
  <cp:lastModifiedBy>Vista DNA X86</cp:lastModifiedBy>
  <cp:revision>31</cp:revision>
  <dcterms:created xsi:type="dcterms:W3CDTF">2008-08-15T10:02:42Z</dcterms:created>
  <dcterms:modified xsi:type="dcterms:W3CDTF">2010-01-29T03:54:44Z</dcterms:modified>
</cp:coreProperties>
</file>