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0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64" d="100"/>
          <a:sy n="64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s.surrey.ac.uk/Personal/R.Knott/Fibonacci/fibtabl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affiliates.allposters.com/link/redirect.asp?item=380011&amp;AID=910266&amp;PSTID=1&amp;LTID=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affiliates.allposters.com/link/redirect.asp?item=112545&amp;AID=910266&amp;PSTID=1&amp;LTID=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8%D0%B4%D0%B8%D0%B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http://upload.wikimedia.org/math/5/f/9/5f9458fc359d5d06fb9046bbc14750b3.p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8715436" cy="28575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+mn-lt"/>
                <a:cs typeface="Times New Roman" pitchFamily="18" charset="0"/>
              </a:rPr>
              <a:t>Тема</a:t>
            </a:r>
            <a:br>
              <a:rPr lang="ru-RU" sz="3600" b="1" dirty="0" smtClean="0">
                <a:latin typeface="+mn-lt"/>
                <a:cs typeface="Times New Roman" pitchFamily="18" charset="0"/>
              </a:rPr>
            </a:br>
            <a:r>
              <a:rPr lang="ru-RU" sz="3600" b="1" dirty="0" smtClean="0">
                <a:latin typeface="+mn-lt"/>
                <a:cs typeface="Times New Roman" pitchFamily="18" charset="0"/>
              </a:rPr>
              <a:t/>
            </a:r>
            <a:br>
              <a:rPr lang="ru-RU" sz="3600" b="1" dirty="0" smtClean="0">
                <a:latin typeface="+mn-lt"/>
                <a:cs typeface="Times New Roman" pitchFamily="18" charset="0"/>
              </a:rPr>
            </a:br>
            <a:r>
              <a:rPr lang="ru-RU" sz="3600" b="1" dirty="0" smtClean="0">
                <a:latin typeface="+mn-lt"/>
                <a:cs typeface="Times New Roman" pitchFamily="18" charset="0"/>
              </a:rPr>
              <a:t>«Гармония живой и неживой материи </a:t>
            </a:r>
            <a:br>
              <a:rPr lang="ru-RU" sz="3600" b="1" dirty="0" smtClean="0">
                <a:latin typeface="+mn-lt"/>
                <a:cs typeface="Times New Roman" pitchFamily="18" charset="0"/>
              </a:rPr>
            </a:br>
            <a:r>
              <a:rPr lang="ru-RU" sz="3600" b="1" i="1" dirty="0" smtClean="0">
                <a:latin typeface="+mn-lt"/>
                <a:cs typeface="Times New Roman" pitchFamily="18" charset="0"/>
              </a:rPr>
              <a:t>или </a:t>
            </a:r>
            <a:br>
              <a:rPr lang="ru-RU" sz="3600" b="1" i="1" dirty="0" smtClean="0">
                <a:latin typeface="+mn-lt"/>
                <a:cs typeface="Times New Roman" pitchFamily="18" charset="0"/>
              </a:rPr>
            </a:br>
            <a:r>
              <a:rPr lang="ru-RU" sz="3600" b="1" i="1" dirty="0" smtClean="0">
                <a:latin typeface="+mn-lt"/>
                <a:cs typeface="Times New Roman" pitchFamily="18" charset="0"/>
              </a:rPr>
              <a:t>«Единство макро- и микрокосмоса»</a:t>
            </a:r>
            <a:endParaRPr lang="ru-RU" sz="3600" b="1" i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5072074"/>
            <a:ext cx="1700202" cy="566726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14668" cy="1797040"/>
          </a:xfrm>
        </p:spPr>
        <p:txBody>
          <a:bodyPr>
            <a:normAutofit/>
          </a:bodyPr>
          <a:lstStyle/>
          <a:p>
            <a:r>
              <a:rPr lang="ru-RU" sz="3200" b="1" u="sng" dirty="0" smtClean="0"/>
              <a:t>Прямоугольник Фибоначчи </a:t>
            </a:r>
            <a:endParaRPr lang="ru-RU" sz="3200" b="1" u="sng" dirty="0"/>
          </a:p>
        </p:txBody>
      </p:sp>
      <p:pic>
        <p:nvPicPr>
          <p:cNvPr id="1026" name="Picture 2" descr="fibspi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8036"/>
            <a:ext cx="4357718" cy="68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335758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Давайте рассмотрим сначала Загадку Кроликов, о которой Фибоначчи писал и затем два варианта ее переработки, чтобы сделать более реалистической. Вам представлен ряд Чисел Фибоначчи и простое определению целого бесконечного ряда.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714752"/>
            <a:ext cx="8472518" cy="148271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0, 1, 1, 2, 3, 5, 8, 13, 21, 34, 55, 89, 144, 233, 377, 610, 987 </a:t>
            </a:r>
            <a:r>
              <a:rPr lang="ru-RU" b="1" dirty="0" smtClean="0"/>
              <a:t>..</a:t>
            </a:r>
            <a:r>
              <a:rPr lang="ru-RU" b="1" u="sng" dirty="0" err="1" smtClean="0">
                <a:hlinkClick r:id="rId2"/>
              </a:rPr>
              <a:t>More</a:t>
            </a:r>
            <a:r>
              <a:rPr lang="ru-RU" b="1" dirty="0" smtClean="0"/>
              <a:t>..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857364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Оригинальная проблема, которую Фибоначчи исследовал (в году 1202) была о том, как быстро кролики могли размножаться при идеальных условиях.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28674" name="Picture 2" descr="C:\Documents and Settings\user\Мои документы\Единство макрокосмоса и микрокосмоса\золотое сечение\рисунки\кролики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285992"/>
            <a:ext cx="5021456" cy="4214842"/>
          </a:xfrm>
          <a:prstGeom prst="rect">
            <a:avLst/>
          </a:prstGeom>
          <a:noFill/>
        </p:spPr>
      </p:pic>
      <p:pic>
        <p:nvPicPr>
          <p:cNvPr id="28675" name="Picture 3" descr="C:\Documents and Settings\user\Мои документы\Единство макрокосмоса и микрокосмоса\золотое сечение\рисунки\manyrab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428868"/>
            <a:ext cx="3094907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ru-RU" sz="2800" b="1" i="1" u="sng">
                <a:solidFill>
                  <a:srgbClr val="000000"/>
                </a:solidFill>
                <a:cs typeface="Times New Roman" charset="0"/>
              </a:rPr>
              <a:t>Золотое сечение и Галактика.</a:t>
            </a:r>
            <a:r>
              <a:rPr lang="ru-RU" sz="2800">
                <a:cs typeface="Times New Roman" charset="0"/>
              </a:rPr>
              <a:t/>
            </a:r>
            <a:br>
              <a:rPr lang="ru-RU" sz="2800">
                <a:cs typeface="Times New Roman" charset="0"/>
              </a:rPr>
            </a:br>
            <a:endParaRPr lang="ru-RU" sz="2800">
              <a:cs typeface="Times New Roman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990600"/>
            <a:ext cx="3124200" cy="5486400"/>
          </a:xfrm>
        </p:spPr>
        <p:txBody>
          <a:bodyPr>
            <a:normAutofit lnSpcReduction="10000"/>
          </a:bodyPr>
          <a:lstStyle/>
          <a:p>
            <a:r>
              <a:rPr lang="ru-RU" sz="2400">
                <a:solidFill>
                  <a:srgbClr val="000000"/>
                </a:solidFill>
              </a:rPr>
              <a:t>В</a:t>
            </a:r>
            <a:r>
              <a:rPr lang="ru-RU" sz="2400">
                <a:solidFill>
                  <a:srgbClr val="000000"/>
                </a:solidFill>
                <a:cs typeface="Times New Roman" charset="0"/>
              </a:rPr>
              <a:t> рукав</a:t>
            </a:r>
            <a:r>
              <a:rPr lang="ru-RU" sz="2400">
                <a:solidFill>
                  <a:srgbClr val="000000"/>
                </a:solidFill>
              </a:rPr>
              <a:t>а Галактики</a:t>
            </a:r>
            <a:r>
              <a:rPr lang="ru-RU" sz="2400">
                <a:solidFill>
                  <a:srgbClr val="000000"/>
                </a:solidFill>
                <a:cs typeface="Times New Roman" charset="0"/>
              </a:rPr>
              <a:t>, входит коэффициент Золотого сечения и не как-нибудь, а так, что через пол-оборота радиус рукава изменяет­ся в </a:t>
            </a:r>
            <a:r>
              <a:rPr lang="ru-RU" sz="2400" b="1">
                <a:solidFill>
                  <a:srgbClr val="000000"/>
                </a:solidFill>
                <a:cs typeface="Times New Roman" charset="0"/>
                <a:sym typeface="Symbol" pitchFamily="18" charset="2"/>
              </a:rPr>
              <a:t></a:t>
            </a:r>
            <a:r>
              <a:rPr lang="ru-RU" sz="2400">
                <a:solidFill>
                  <a:srgbClr val="000000"/>
                </a:solidFill>
                <a:cs typeface="Times New Roman" charset="0"/>
              </a:rPr>
              <a:t> раз, а за полный оборот — в </a:t>
            </a:r>
            <a:r>
              <a:rPr lang="ru-RU" sz="2400" b="1">
                <a:solidFill>
                  <a:srgbClr val="000000"/>
                </a:solidFill>
                <a:cs typeface="Times New Roman" charset="0"/>
                <a:sym typeface="Symbol" pitchFamily="18" charset="2"/>
              </a:rPr>
              <a:t></a:t>
            </a:r>
            <a:r>
              <a:rPr lang="ru-RU" sz="2400" b="1" baseline="30000">
                <a:solidFill>
                  <a:srgbClr val="000000"/>
                </a:solidFill>
                <a:cs typeface="Times New Roman" charset="0"/>
              </a:rPr>
              <a:t>2</a:t>
            </a:r>
            <a:r>
              <a:rPr lang="ru-RU" sz="2400">
                <a:solidFill>
                  <a:srgbClr val="000000"/>
                </a:solidFill>
                <a:cs typeface="Times New Roman" charset="0"/>
              </a:rPr>
              <a:t>, причем эти изменения не зависят от начала отсчета, поскольку спираль самоподобна и не имеет ни начала, ни конца. 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066800"/>
            <a:ext cx="404018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2250"/>
            <a:ext cx="8534400" cy="620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i="1" dirty="0" smtClean="0"/>
              <a:t>Вы видите - изображения поперечных сечений морских раковин Наутилуса. Они показывают спиральную кривую раковины и внутренних отсеков, которые животное использует для жизни и добавляет новое количество камер по мере роста. Отсеки так же обеспечивают и плавучесть моллюска в воде.</a:t>
            </a:r>
            <a:endParaRPr lang="ru-RU" sz="2400" dirty="0"/>
          </a:p>
        </p:txBody>
      </p:sp>
      <p:pic>
        <p:nvPicPr>
          <p:cNvPr id="24578" name="Picture 2" descr="Nautilu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0" y="2285992"/>
            <a:ext cx="3369884" cy="421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Nautilu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179525"/>
            <a:ext cx="3857652" cy="46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Много растение показывают Числа Фибоначчи в расположении листьев вокруг их стеблей. Если мы смотрим сверху вниз на растение,  то листовая мозаика  часто определяется как раз этой закономерностью, как и число поворотов в спирали листорасположения.</a:t>
            </a:r>
            <a:endParaRPr lang="ru-RU" sz="24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143240" y="2214554"/>
          <a:ext cx="2428876" cy="3795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4438"/>
                <a:gridCol w="1214438"/>
              </a:tblGrid>
              <a:tr h="170593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Число листа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Повороты по часовой стрелке</a:t>
                      </a:r>
                      <a:endParaRPr lang="ru-RU" sz="2400" dirty="0"/>
                    </a:p>
                  </a:txBody>
                  <a:tcPr/>
                </a:tc>
              </a:tr>
              <a:tr h="6250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  <a:tr h="6250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6250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602" name="Picture 2" descr="sunflower stal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214553"/>
            <a:ext cx="2942674" cy="431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leaves in order showing phi ang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6957" y="2714620"/>
            <a:ext cx="340704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ru-RU" sz="2400" b="1" i="1">
                <a:solidFill>
                  <a:srgbClr val="000000"/>
                </a:solidFill>
              </a:rPr>
              <a:t>Ч</a:t>
            </a:r>
            <a:r>
              <a:rPr lang="ru-RU" sz="2400" b="1" i="1">
                <a:solidFill>
                  <a:srgbClr val="000000"/>
                </a:solidFill>
                <a:cs typeface="Times New Roman" charset="0"/>
              </a:rPr>
              <a:t>исла Фибоначчи и через них Золотое сечение связаны  с живой природой. </a:t>
            </a:r>
            <a:r>
              <a:rPr lang="ru-RU" sz="2400" b="1" i="1">
                <a:solidFill>
                  <a:srgbClr val="000000"/>
                </a:solidFill>
              </a:rPr>
              <a:t>О</a:t>
            </a:r>
            <a:r>
              <a:rPr lang="ru-RU" sz="2400" b="1" i="1">
                <a:solidFill>
                  <a:srgbClr val="000000"/>
                </a:solidFill>
                <a:cs typeface="Times New Roman" charset="0"/>
              </a:rPr>
              <a:t>ни часто встречаются в различных спиральных формах, которыми так богат мир растений</a:t>
            </a:r>
            <a:r>
              <a:rPr lang="ru-RU" sz="2400" i="1">
                <a:solidFill>
                  <a:srgbClr val="000000"/>
                </a:solidFill>
                <a:cs typeface="Times New Roman" charset="0"/>
              </a:rPr>
              <a:t>. </a:t>
            </a:r>
            <a:r>
              <a:rPr lang="ru-RU" sz="2400" i="1">
                <a:cs typeface="Times New Roman" charset="0"/>
              </a:rPr>
              <a:t/>
            </a:r>
            <a:br>
              <a:rPr lang="ru-RU" sz="2400" i="1">
                <a:cs typeface="Times New Roman" charset="0"/>
              </a:rPr>
            </a:br>
            <a:endParaRPr lang="ru-RU" sz="2400" i="1">
              <a:cs typeface="Times New Roman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1295400"/>
            <a:ext cx="4800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    Ч</a:t>
            </a:r>
            <a:r>
              <a:rPr lang="ru-RU" sz="2400">
                <a:solidFill>
                  <a:srgbClr val="000000"/>
                </a:solidFill>
                <a:cs typeface="Times New Roman" charset="0"/>
              </a:rPr>
              <a:t>еренки листьев примыкают к стеблю по спирали, которая проходит между двумя соседними листьями: 1/3 полного оборота — у орешника, 2/5 — у дуба, 3/8 — у тополя и груши, 5/13 — у ивы (числа дроби — через одно в ряду). Чешуйки на еловой шишке, ячейки на ананасе и семена подсолнечника расположены спиралями, причем количества спиралей каждого направления тоже, как правило,— числа Фибоначчи.</a:t>
            </a:r>
            <a:endParaRPr lang="ru-RU" sz="2400"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34829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1714512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/>
              <a:t>Сосновые шишки чётко показывают Спирали </a:t>
            </a:r>
            <a:r>
              <a:rPr lang="en-US" sz="3200" b="1" i="1" dirty="0" smtClean="0"/>
              <a:t>Fibonacci</a:t>
            </a:r>
            <a:r>
              <a:rPr lang="ru-RU" sz="3200" b="1" i="1" dirty="0" smtClean="0"/>
              <a:t>. Вот - картина обычной сосновой шишки. То место, где стробил соединяется с веткой</a:t>
            </a:r>
            <a:endParaRPr lang="ru-RU" sz="3200" dirty="0"/>
          </a:p>
        </p:txBody>
      </p:sp>
      <p:pic>
        <p:nvPicPr>
          <p:cNvPr id="26626" name="Picture 2" descr="pinec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3562314"/>
            <a:ext cx="3143272" cy="308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pinecon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3719736"/>
            <a:ext cx="3044211" cy="293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ineco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1857364"/>
            <a:ext cx="2747968" cy="277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Расположение листьев и цветков в капусте так же не хаотично, а отражают Числовой ряд Фибоначчи</a:t>
            </a:r>
            <a:endParaRPr lang="ru-RU" sz="2800" b="1" dirty="0"/>
          </a:p>
        </p:txBody>
      </p:sp>
      <p:pic>
        <p:nvPicPr>
          <p:cNvPr id="27650" name="Picture 2" descr="lettu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929066"/>
            <a:ext cx="3289585" cy="271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cauliflow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3857628"/>
            <a:ext cx="309055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Romanesque Brocill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1285860"/>
            <a:ext cx="3202193" cy="30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u="sng" dirty="0" smtClean="0">
                <a:latin typeface="+mn-lt"/>
                <a:cs typeface="Times New Roman" pitchFamily="18" charset="0"/>
              </a:rPr>
              <a:t>Задачи</a:t>
            </a:r>
            <a:r>
              <a:rPr lang="ru-RU" dirty="0" smtClean="0">
                <a:latin typeface="+mn-lt"/>
                <a:cs typeface="Times New Roman" pitchFamily="18" charset="0"/>
              </a:rPr>
              <a:t/>
            </a:r>
            <a:br>
              <a:rPr lang="ru-RU" dirty="0" smtClean="0">
                <a:latin typeface="+mn-lt"/>
                <a:cs typeface="Times New Roman" pitchFamily="18" charset="0"/>
              </a:rPr>
            </a:br>
            <a:r>
              <a:rPr lang="ru-RU" sz="3600" b="1" dirty="0" smtClean="0">
                <a:latin typeface="+mn-lt"/>
                <a:cs typeface="Times New Roman" pitchFamily="18" charset="0"/>
              </a:rPr>
              <a:t>Определить:</a:t>
            </a:r>
            <a:endParaRPr lang="ru-RU" sz="3600" b="1" u="sng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cs typeface="Times New Roman" pitchFamily="18" charset="0"/>
              </a:rPr>
              <a:t>Что синхронизирует и определяет законы жизни на планете  и во Вселенной?</a:t>
            </a:r>
          </a:p>
          <a:p>
            <a:r>
              <a:rPr lang="ru-RU" b="1" dirty="0" smtClean="0">
                <a:cs typeface="Times New Roman" pitchFamily="18" charset="0"/>
              </a:rPr>
              <a:t>Что лежит в основе гармонии живой и неживой материи, через такие понятия как  золотое сечение, числа  Фибоначчи, биоритмы организмов и ритмы движения всех объектов, от элементарных частиц до галактик.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ru-RU" sz="2800" b="1" i="1">
                <a:solidFill>
                  <a:srgbClr val="000000"/>
                </a:solidFill>
                <a:cs typeface="Times New Roman" charset="0"/>
              </a:rPr>
              <a:t>Золото</a:t>
            </a:r>
            <a:r>
              <a:rPr lang="ru-RU" sz="2800" b="1" i="1">
                <a:solidFill>
                  <a:srgbClr val="000000"/>
                </a:solidFill>
              </a:rPr>
              <a:t>е</a:t>
            </a:r>
            <a:r>
              <a:rPr lang="ru-RU" sz="2800" b="1" i="1">
                <a:solidFill>
                  <a:srgbClr val="000000"/>
                </a:solidFill>
                <a:cs typeface="Times New Roman" charset="0"/>
              </a:rPr>
              <a:t> сечени</a:t>
            </a:r>
            <a:r>
              <a:rPr lang="ru-RU" sz="2800" b="1" i="1">
                <a:solidFill>
                  <a:srgbClr val="000000"/>
                </a:solidFill>
              </a:rPr>
              <a:t>е ещё раз подтверждает</a:t>
            </a:r>
            <a:r>
              <a:rPr lang="ru-RU" sz="2800" b="1" i="1">
                <a:solidFill>
                  <a:srgbClr val="000000"/>
                </a:solidFill>
                <a:cs typeface="Times New Roman" charset="0"/>
              </a:rPr>
              <a:t>  единств</a:t>
            </a:r>
            <a:r>
              <a:rPr lang="ru-RU" sz="2800" b="1" i="1">
                <a:solidFill>
                  <a:srgbClr val="000000"/>
                </a:solidFill>
              </a:rPr>
              <a:t>о</a:t>
            </a:r>
            <a:r>
              <a:rPr lang="ru-RU" sz="2800" b="1" i="1">
                <a:solidFill>
                  <a:srgbClr val="000000"/>
                </a:solidFill>
                <a:cs typeface="Times New Roman" charset="0"/>
              </a:rPr>
              <a:t> «живой» и «неживой» материи.</a:t>
            </a:r>
            <a:r>
              <a:rPr lang="ru-RU" sz="2800">
                <a:solidFill>
                  <a:srgbClr val="000000"/>
                </a:solidFill>
                <a:cs typeface="Times New Roman" charset="0"/>
              </a:rPr>
              <a:t> </a:t>
            </a:r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62200" y="1981200"/>
            <a:ext cx="15176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38400" y="4800600"/>
            <a:ext cx="14478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10200" y="1905000"/>
            <a:ext cx="13128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57800" y="4648200"/>
            <a:ext cx="13541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62400" y="1143000"/>
            <a:ext cx="137160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7" name="Picture 1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10000" y="3124200"/>
            <a:ext cx="163988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8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1676400"/>
            <a:ext cx="218916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781800" y="1676400"/>
            <a:ext cx="22129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600"/>
            <a:ext cx="8534400" cy="3581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b="1" dirty="0" err="1">
                <a:solidFill>
                  <a:schemeClr val="tx1"/>
                </a:solidFill>
                <a:cs typeface="Times New Roman" pitchFamily="18" charset="0"/>
              </a:rPr>
              <a:t>Золото́е</a:t>
            </a: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cs typeface="Times New Roman" pitchFamily="18" charset="0"/>
              </a:rPr>
              <a:t>сече́ние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(золотая пропорция, деление в крайнем и среднем отношении, гармоническое деление, число 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  <a:hlinkClick r:id="rId2" tooltip="Фидий"/>
              </a:rPr>
              <a:t>Фидия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cs typeface="Times New Roman" pitchFamily="18" charset="0"/>
              </a:rPr>
              <a:t>φ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) — деление отрезка на части в таком соотношении, при котором большая часть относится к меньшей, как сумма к большей. </a:t>
            </a:r>
          </a:p>
          <a:p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она равна: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100" name="Picture 4" descr="\varphi = \frac{1 + \sqrt{5}}{2} \approx 1.61803398874989484\dots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38200" y="3962400"/>
            <a:ext cx="7924800" cy="114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478634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+mn-lt"/>
                <a:cs typeface="Times New Roman" pitchFamily="18" charset="0"/>
              </a:rPr>
              <a:t>В глубокой древности это простое, но загадочное соотношение двух чисел именовалось Божественной пропорцией, или Божественным сечением. С легкой руки великого Леонардо да Винчи в эпоху Возрождения его стали называть Золотым сечением, или Золотой пропорцией. Среди бесконечного множества прямоугольников есть единственный, Золотой, у которого соот­ношение сторон равно </a:t>
            </a:r>
            <a:r>
              <a:rPr lang="ru-RU" sz="2800" b="1" dirty="0" smtClean="0">
                <a:latin typeface="+mn-lt"/>
                <a:cs typeface="Times New Roman" pitchFamily="18" charset="0"/>
                <a:sym typeface="Symbol"/>
              </a:rPr>
              <a:t></a:t>
            </a:r>
            <a:r>
              <a:rPr lang="ru-RU" sz="2800" b="1" dirty="0" smtClean="0">
                <a:latin typeface="+mn-lt"/>
                <a:cs typeface="Times New Roman" pitchFamily="18" charset="0"/>
              </a:rPr>
              <a:t> =1,61803398... </a:t>
            </a:r>
            <a:endParaRPr lang="ru-RU" sz="28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28604"/>
            <a:ext cx="2895600" cy="5867400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Необычные свойства проявляет и Золотой треугольник, который входит в пентаграмму — пятиконечную звезду, вписанную в окружность или в пятиугольник. </a:t>
            </a:r>
            <a:br>
              <a:rPr lang="ru-RU" sz="28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endParaRPr lang="ru-RU" sz="2800" b="1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4800600"/>
            <a:ext cx="4495800" cy="1066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 u="sng" dirty="0">
                <a:solidFill>
                  <a:srgbClr val="000000"/>
                </a:solidFill>
                <a:cs typeface="Times New Roman" pitchFamily="18" charset="0"/>
              </a:rPr>
              <a:t>AD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baseline="-30000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000000"/>
                </a:solidFill>
                <a:cs typeface="Times New Roman" pitchFamily="18" charset="0"/>
              </a:rPr>
              <a:t>ЕС</a:t>
            </a:r>
            <a:r>
              <a:rPr lang="en-US" sz="2400" b="1" u="sng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baseline="-30000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000000"/>
                </a:solidFill>
                <a:cs typeface="Times New Roman" pitchFamily="18" charset="0"/>
              </a:rPr>
              <a:t>ED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baseline="-30000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000000"/>
                </a:solidFill>
                <a:cs typeface="Times New Roman" pitchFamily="18" charset="0"/>
              </a:rPr>
              <a:t>АВ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baseline="-30000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АЕ </a:t>
            </a:r>
            <a:r>
              <a:rPr lang="en-US" sz="2400" b="1" baseline="-30000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AC </a:t>
            </a:r>
            <a:r>
              <a:rPr lang="en-US" sz="3600" b="1" baseline="-30000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sz="3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</a:t>
            </a:r>
            <a:endParaRPr lang="ru-RU" sz="3600" b="1" dirty="0">
              <a:solidFill>
                <a:srgbClr val="FF0000"/>
              </a:solidFill>
              <a:cs typeface="Times New Roman" pitchFamily="18" charset="0"/>
              <a:sym typeface="Symbol" pitchFamily="18" charset="2"/>
            </a:endParaRPr>
          </a:p>
          <a:p>
            <a:pPr>
              <a:buFontTx/>
              <a:buNone/>
            </a:pP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АС    ВС  ЕС    ВС    АВ   АВ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   </a:t>
            </a:r>
            <a:endParaRPr lang="ru-RU" sz="2000" b="1" dirty="0">
              <a:cs typeface="Times New Roman" pitchFamily="18" charset="0"/>
            </a:endParaRPr>
          </a:p>
          <a:p>
            <a:endParaRPr lang="ru-RU" sz="2000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8600"/>
            <a:ext cx="4114800" cy="409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14290"/>
            <a:ext cx="3019452" cy="6172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   Орбита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красавицы Венеры за восемь лет представляется сложной  кривой с пятью петлями, приближающимися к Земле в такой же последовательности, как и пять вершин звезды, когда ее рисуют, не отрывая карандаша от бумаги (на рисунке петли пронумерованы в хронологическом порядке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769938"/>
            <a:ext cx="4800600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ru-RU" sz="2800" b="1" i="1" u="sng" dirty="0">
                <a:cs typeface="Times New Roman" charset="0"/>
              </a:rPr>
              <a:t>Тайны</a:t>
            </a:r>
            <a:r>
              <a:rPr lang="ru-RU" sz="2800" b="1" i="1" u="sng" dirty="0"/>
              <a:t> </a:t>
            </a:r>
            <a:r>
              <a:rPr lang="ru-RU" sz="2800" b="1" i="1" u="sng" dirty="0">
                <a:cs typeface="Times New Roman" charset="0"/>
              </a:rPr>
              <a:t>  жреца </a:t>
            </a:r>
            <a:r>
              <a:rPr lang="ru-RU" sz="2800" b="1" i="1" u="sng" dirty="0"/>
              <a:t>  </a:t>
            </a:r>
            <a:r>
              <a:rPr lang="ru-RU" sz="2800" b="1" i="1" u="sng" dirty="0">
                <a:cs typeface="Times New Roman" charset="0"/>
              </a:rPr>
              <a:t>Хемиуна.</a:t>
            </a:r>
            <a:r>
              <a:rPr lang="ru-RU" sz="2800" dirty="0">
                <a:cs typeface="Times New Roman" charset="0"/>
              </a:rPr>
              <a:t/>
            </a:r>
            <a:br>
              <a:rPr lang="ru-RU" sz="2800" dirty="0">
                <a:cs typeface="Times New Roman" charset="0"/>
              </a:rPr>
            </a:br>
            <a:endParaRPr lang="ru-RU" sz="2800" dirty="0">
              <a:cs typeface="Times New Roman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1295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 i="1" dirty="0">
                <a:solidFill>
                  <a:srgbClr val="000000"/>
                </a:solidFill>
                <a:cs typeface="Times New Roman" charset="0"/>
              </a:rPr>
              <a:t>Пирамида Хеопса всегда поражала людей размерами. Ныне она поражает исследователей тайнами, зашифрованными в ее пропорциях.</a:t>
            </a:r>
            <a:endParaRPr lang="ru-RU" sz="2400" dirty="0">
              <a:cs typeface="Times New Roman" charset="0"/>
            </a:endParaRPr>
          </a:p>
          <a:p>
            <a:pPr>
              <a:buFontTx/>
              <a:buNone/>
            </a:pPr>
            <a:endParaRPr lang="ru-RU" sz="2400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400800" y="-2962275"/>
            <a:ext cx="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6629400" cy="474345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809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752600"/>
          </a:xfrm>
        </p:spPr>
        <p:txBody>
          <a:bodyPr>
            <a:normAutofit fontScale="90000"/>
          </a:bodyPr>
          <a:lstStyle/>
          <a:p>
            <a:r>
              <a:rPr lang="ru-RU" sz="2400" b="1" i="1" dirty="0" err="1">
                <a:cs typeface="Times New Roman" charset="0"/>
              </a:rPr>
              <a:t>Хемиуну</a:t>
            </a:r>
            <a:r>
              <a:rPr lang="ru-RU" sz="2400" b="1" i="1" dirty="0">
                <a:cs typeface="Times New Roman" charset="0"/>
              </a:rPr>
              <a:t> удалось совершить </a:t>
            </a:r>
            <a:r>
              <a:rPr lang="ru-RU" sz="2400" b="1" i="1" dirty="0" smtClean="0">
                <a:cs typeface="Times New Roman" charset="0"/>
              </a:rPr>
              <a:t>невозможное </a:t>
            </a:r>
            <a:r>
              <a:rPr lang="ru-RU" sz="2400" b="1" i="1" dirty="0">
                <a:cs typeface="Times New Roman" charset="0"/>
              </a:rPr>
              <a:t>— с помощью всего двух размеров передать нам в закодированном виде с поразительной точностью значения многих вечных констант. Ключ к разгадке тайн </a:t>
            </a:r>
            <a:r>
              <a:rPr lang="ru-RU" sz="2400" b="1" i="1" dirty="0" smtClean="0">
                <a:cs typeface="Times New Roman" charset="0"/>
              </a:rPr>
              <a:t>навечно </a:t>
            </a:r>
            <a:r>
              <a:rPr lang="ru-RU" sz="2400" b="1" i="1" dirty="0">
                <a:cs typeface="Times New Roman" charset="0"/>
              </a:rPr>
              <a:t>замурован в самой форме пирамиды</a:t>
            </a:r>
            <a:r>
              <a:rPr lang="ru-RU" sz="2400" b="1" i="1" dirty="0"/>
              <a:t>.</a:t>
            </a:r>
            <a:r>
              <a:rPr lang="ru-RU" sz="2400" dirty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41910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000000"/>
                </a:solidFill>
                <a:cs typeface="Times New Roman" charset="0"/>
              </a:rPr>
              <a:t>Его замечательные свойства связаны с загадочным коэффициентом Золотой пропорции</a:t>
            </a:r>
            <a:r>
              <a:rPr lang="ru-RU" sz="2000" b="1" dirty="0">
                <a:cs typeface="Times New Roman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Times New Roman" charset="0"/>
              </a:rPr>
              <a:t>(обозначаемым греческой буквой «фи» — </a:t>
            </a:r>
            <a:r>
              <a:rPr lang="ru-RU" sz="2000" b="1" dirty="0">
                <a:solidFill>
                  <a:srgbClr val="000000"/>
                </a:solidFill>
                <a:cs typeface="Times New Roman" charset="0"/>
                <a:sym typeface="Symbol" pitchFamily="18" charset="2"/>
              </a:rPr>
              <a:t></a:t>
            </a:r>
            <a:r>
              <a:rPr lang="ru-RU" sz="2000" b="1" dirty="0">
                <a:solidFill>
                  <a:srgbClr val="000000"/>
                </a:solidFill>
                <a:cs typeface="Times New Roman" charset="0"/>
              </a:rPr>
              <a:t>). Что это такое? Все гениальное просто! Если любой отрезок разделить на две части так, чтобы большая относилась к мень­шей так же, как весь отрезок к большей части, то это и будет коэффициент Золотого сечения, равный бесконечной дроби 1,6180339...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Г</a:t>
            </a:r>
            <a:r>
              <a:rPr lang="ru-RU" sz="2000" b="1" dirty="0">
                <a:solidFill>
                  <a:srgbClr val="000000"/>
                </a:solidFill>
                <a:cs typeface="Times New Roman" charset="0"/>
              </a:rPr>
              <a:t>ипотенуза треугольника Хемиуна ровно в </a:t>
            </a:r>
            <a:r>
              <a:rPr lang="ru-RU" sz="2000" b="1" dirty="0">
                <a:solidFill>
                  <a:srgbClr val="000000"/>
                </a:solidFill>
                <a:cs typeface="Times New Roman" charset="0"/>
                <a:sym typeface="Symbol" pitchFamily="18" charset="2"/>
              </a:rPr>
              <a:t></a:t>
            </a:r>
            <a:r>
              <a:rPr lang="ru-RU" sz="2000" b="1" dirty="0">
                <a:solidFill>
                  <a:srgbClr val="000000"/>
                </a:solidFill>
                <a:cs typeface="Times New Roman" charset="0"/>
              </a:rPr>
              <a:t> раз больше</a:t>
            </a:r>
            <a:r>
              <a:rPr lang="ru-RU" sz="2400" b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Times New Roman" charset="0"/>
              </a:rPr>
              <a:t>малого катета</a:t>
            </a:r>
            <a:r>
              <a:rPr lang="ru-RU" sz="2400" b="1" dirty="0">
                <a:solidFill>
                  <a:srgbClr val="000000"/>
                </a:solidFill>
                <a:cs typeface="Times New Roman" charset="0"/>
              </a:rPr>
              <a:t>!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9568" y="2209800"/>
            <a:ext cx="4235836" cy="414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3048000" cy="5867400"/>
          </a:xfrm>
        </p:spPr>
        <p:txBody>
          <a:bodyPr/>
          <a:lstStyle/>
          <a:p>
            <a:r>
              <a:rPr lang="ru-RU" sz="2800">
                <a:solidFill>
                  <a:srgbClr val="000000"/>
                </a:solidFill>
                <a:cs typeface="Times New Roman" charset="0"/>
              </a:rPr>
              <a:t>Внутри пирамиды можно построить четыре треугольника Хемиуна, указывающих на север, юг, восток и запад. Если сторону одного продлить так. Как показано на рис</a:t>
            </a:r>
            <a:r>
              <a:rPr lang="ru-RU" sz="2800">
                <a:solidFill>
                  <a:srgbClr val="000000"/>
                </a:solidFill>
              </a:rPr>
              <a:t>унке</a:t>
            </a:r>
            <a:r>
              <a:rPr lang="ru-RU" sz="2800">
                <a:cs typeface="Times New Roman" charset="0"/>
              </a:rPr>
              <a:t/>
            </a:r>
            <a:br>
              <a:rPr lang="ru-RU" sz="2800">
                <a:cs typeface="Times New Roman" charset="0"/>
              </a:rPr>
            </a:br>
            <a:endParaRPr lang="ru-RU" sz="2800">
              <a:cs typeface="Times New Roman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533400"/>
            <a:ext cx="32400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776</Words>
  <PresentationFormat>Экран (4:3)</PresentationFormat>
  <Paragraphs>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Тема  «Гармония живой и неживой материи  или  «Единство макро- и микрокосмоса»</vt:lpstr>
      <vt:lpstr>Задачи Определить:</vt:lpstr>
      <vt:lpstr>Слайд 3</vt:lpstr>
      <vt:lpstr>В глубокой древности это простое, но загадочное соотношение двух чисел именовалось Божественной пропорцией, или Божественным сечением. С легкой руки великого Леонардо да Винчи в эпоху Возрождения его стали называть Золотым сечением, или Золотой пропорцией. Среди бесконечного множества прямоугольников есть единственный, Золотой, у которого соот­ношение сторон равно  =1,61803398... </vt:lpstr>
      <vt:lpstr>Необычные свойства проявляет и Золотой треугольник, который входит в пентаграмму — пятиконечную звезду, вписанную в окружность или в пятиугольник.  </vt:lpstr>
      <vt:lpstr>Слайд 6</vt:lpstr>
      <vt:lpstr>Тайны   жреца   Хемиуна. </vt:lpstr>
      <vt:lpstr>Хемиуну удалось совершить невозможное — с помощью всего двух размеров передать нам в закодированном виде с поразительной точностью значения многих вечных констант. Ключ к разгадке тайн навечно замурован в самой форме пирамиды. </vt:lpstr>
      <vt:lpstr>Внутри пирамиды можно построить четыре треугольника Хемиуна, указывающих на север, юг, восток и запад. Если сторону одного продлить так. Как показано на рисунке </vt:lpstr>
      <vt:lpstr>Прямоугольник Фибоначчи </vt:lpstr>
      <vt:lpstr>Давайте рассмотрим сначала Загадку Кроликов, о которой Фибоначчи писал и затем два варианта ее переработки, чтобы сделать более реалистической. Вам представлен ряд Чисел Фибоначчи и простое определению целого бесконечного ряда.  </vt:lpstr>
      <vt:lpstr> Оригинальная проблема, которую Фибоначчи исследовал (в году 1202) была о том, как быстро кролики могли размножаться при идеальных условиях.  </vt:lpstr>
      <vt:lpstr>Золотое сечение и Галактика. </vt:lpstr>
      <vt:lpstr>Слайд 14</vt:lpstr>
      <vt:lpstr>Вы видите - изображения поперечных сечений морских раковин Наутилуса. Они показывают спиральную кривую раковины и внутренних отсеков, которые животное использует для жизни и добавляет новое количество камер по мере роста. Отсеки так же обеспечивают и плавучесть моллюска в воде.</vt:lpstr>
      <vt:lpstr>Много растение показывают Числа Фибоначчи в расположении листьев вокруг их стеблей. Если мы смотрим сверху вниз на растение,  то листовая мозаика  часто определяется как раз этой закономерностью, как и число поворотов в спирали листорасположения.</vt:lpstr>
      <vt:lpstr>Числа Фибоначчи и через них Золотое сечение связаны  с живой природой. Они часто встречаются в различных спиральных формах, которыми так богат мир растений.  </vt:lpstr>
      <vt:lpstr>Сосновые шишки чётко показывают Спирали Fibonacci. Вот - картина обычной сосновой шишки. То место, где стробил соединяется с веткой</vt:lpstr>
      <vt:lpstr>Расположение листьев и цветков в капусте так же не хаотично, а отражают Числовой ряд Фибоначчи</vt:lpstr>
      <vt:lpstr>Золотое сечение ещё раз подтверждает  единство «живой» и «неживой» материи.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49</cp:revision>
  <dcterms:modified xsi:type="dcterms:W3CDTF">2010-07-17T12:48:41Z</dcterms:modified>
</cp:coreProperties>
</file>