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59" r:id="rId6"/>
    <p:sldId id="261" r:id="rId7"/>
    <p:sldId id="262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2143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Прочитайте текст.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429684" cy="5715040"/>
          </a:xfrm>
        </p:spPr>
        <p:txBody>
          <a:bodyPr/>
          <a:lstStyle/>
          <a:p>
            <a:pPr algn="just"/>
            <a:r>
              <a:rPr lang="ru-RU" b="1" i="1" dirty="0" smtClean="0">
                <a:solidFill>
                  <a:srgbClr val="002060"/>
                </a:solidFill>
              </a:rPr>
              <a:t>В цирках </a:t>
            </a:r>
            <a:r>
              <a:rPr lang="ru-RU" b="1" i="1" dirty="0" smtClean="0">
                <a:solidFill>
                  <a:srgbClr val="002060"/>
                </a:solidFill>
                <a:hlinkClick r:id="rId2" action="ppaction://hlinksldjump"/>
              </a:rPr>
              <a:t>слонов</a:t>
            </a:r>
            <a:r>
              <a:rPr lang="ru-RU" b="1" i="1" dirty="0" smtClean="0">
                <a:solidFill>
                  <a:srgbClr val="002060"/>
                </a:solidFill>
              </a:rPr>
              <a:t> приучают выполнять самые </a:t>
            </a:r>
            <a:r>
              <a:rPr lang="ru-RU" b="1" i="1" dirty="0" smtClean="0">
                <a:solidFill>
                  <a:srgbClr val="002060"/>
                </a:solidFill>
                <a:hlinkClick r:id="rId2" action="ppaction://hlinksldjump"/>
              </a:rPr>
              <a:t>разнообразные</a:t>
            </a:r>
            <a:r>
              <a:rPr lang="ru-RU" b="1" i="1" dirty="0" smtClean="0">
                <a:solidFill>
                  <a:srgbClr val="002060"/>
                </a:solidFill>
              </a:rPr>
              <a:t> номера. Они </a:t>
            </a:r>
            <a:r>
              <a:rPr lang="ru-RU" b="1" i="1" dirty="0" smtClean="0">
                <a:solidFill>
                  <a:srgbClr val="002060"/>
                </a:solidFill>
                <a:hlinkClick r:id="rId2" action="ppaction://hlinksldjump"/>
              </a:rPr>
              <a:t>танцуют</a:t>
            </a:r>
            <a:r>
              <a:rPr lang="ru-RU" b="1" i="1" dirty="0" smtClean="0">
                <a:solidFill>
                  <a:srgbClr val="002060"/>
                </a:solidFill>
              </a:rPr>
              <a:t>, жонглируют, садятся на тумбы, делают стоики на </a:t>
            </a:r>
            <a:r>
              <a:rPr lang="ru-RU" b="1" i="1" dirty="0" smtClean="0">
                <a:solidFill>
                  <a:srgbClr val="002060"/>
                </a:solidFill>
                <a:hlinkClick r:id="rId2" action="ppaction://hlinksldjump"/>
              </a:rPr>
              <a:t>двух</a:t>
            </a:r>
            <a:r>
              <a:rPr lang="ru-RU" b="1" i="1" dirty="0" smtClean="0">
                <a:solidFill>
                  <a:srgbClr val="002060"/>
                </a:solidFill>
              </a:rPr>
              <a:t> и на </a:t>
            </a:r>
            <a:r>
              <a:rPr lang="ru-RU" b="1" i="1" dirty="0" smtClean="0">
                <a:solidFill>
                  <a:srgbClr val="002060"/>
                </a:solidFill>
                <a:hlinkClick r:id="rId2" action="ppaction://hlinksldjump"/>
              </a:rPr>
              <a:t>одной</a:t>
            </a:r>
            <a:r>
              <a:rPr lang="ru-RU" b="1" i="1" dirty="0" smtClean="0">
                <a:solidFill>
                  <a:srgbClr val="002060"/>
                </a:solidFill>
              </a:rPr>
              <a:t> ноге, ездят на </a:t>
            </a:r>
            <a:r>
              <a:rPr lang="ru-RU" b="1" i="1" dirty="0" smtClean="0">
                <a:solidFill>
                  <a:srgbClr val="002060"/>
                </a:solidFill>
                <a:hlinkClick r:id="rId2" action="ppaction://hlinksldjump"/>
              </a:rPr>
              <a:t>трехколесном</a:t>
            </a:r>
            <a:r>
              <a:rPr lang="ru-RU" b="1" i="1" dirty="0" smtClean="0">
                <a:solidFill>
                  <a:srgbClr val="002060"/>
                </a:solidFill>
              </a:rPr>
              <a:t> велосипеде. Слон </a:t>
            </a:r>
            <a:r>
              <a:rPr lang="ru-RU" b="1" i="1" dirty="0" err="1" smtClean="0">
                <a:solidFill>
                  <a:srgbClr val="002060"/>
                </a:solidFill>
              </a:rPr>
              <a:t>Боско</a:t>
            </a:r>
            <a:r>
              <a:rPr lang="ru-RU" b="1" i="1" dirty="0" smtClean="0">
                <a:solidFill>
                  <a:srgbClr val="002060"/>
                </a:solidFill>
              </a:rPr>
              <a:t> научился ходить по бочкам, делал стойку. Он даже мог садиться и ложиться по </a:t>
            </a:r>
            <a:r>
              <a:rPr lang="ru-RU" b="1" i="1" dirty="0" smtClean="0">
                <a:solidFill>
                  <a:srgbClr val="002060"/>
                </a:solidFill>
                <a:hlinkClick r:id="rId2" action="ppaction://hlinksldjump"/>
              </a:rPr>
              <a:t>команде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слон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4500570"/>
            <a:ext cx="2661500" cy="2000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5000636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Правильно ли определены части речи у выделенных слов?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929586" y="1785926"/>
            <a:ext cx="785818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00232" y="4214818"/>
            <a:ext cx="428628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hlinkClick r:id="rId2" action="ppaction://hlinksldjump"/>
              </a:rPr>
              <a:t>?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Слонов – имя существительное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Разнообразные – имя прилагательное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Танцуют – глагол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Двух – количественное числительное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Одной – порядковое числительное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</a:rPr>
              <a:t>Двухколесном – количественное числительное</a:t>
            </a:r>
          </a:p>
          <a:p>
            <a:pPr>
              <a:buNone/>
            </a:pPr>
            <a:r>
              <a:rPr lang="ru-RU" b="1" dirty="0" smtClean="0">
                <a:solidFill>
                  <a:srgbClr val="660066"/>
                </a:solidFill>
              </a:rPr>
              <a:t>Команде – наречие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006600"/>
                </a:solidFill>
              </a:rPr>
              <a:t>Местоимение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006600"/>
                </a:solidFill>
              </a:rPr>
              <a:t>как часть речи.</a:t>
            </a:r>
            <a:endParaRPr lang="ru-RU" sz="7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 урока.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006600"/>
                </a:solidFill>
              </a:rPr>
              <a:t>Выяснить, что такое местоимение.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Выяснить, как изменяется местоимение.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Выяснить синтаксическую функцию местоимения.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Прочитайте стихотворение А. </a:t>
            </a:r>
            <a:r>
              <a:rPr lang="ru-RU" b="1" dirty="0" err="1" smtClean="0">
                <a:solidFill>
                  <a:srgbClr val="C00000"/>
                </a:solidFill>
              </a:rPr>
              <a:t>Барто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785794"/>
            <a:ext cx="4286280" cy="58579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 вот он начал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Свой рассказ: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-Они ползут,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он ей раз!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тут как раз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Она ползла.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он как даст ему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Со зла!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Она им – раз!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Они ей – раз!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Но тут как раз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Ее он спас;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Он был с ней заодно.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Ух, сильное кино!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2500306"/>
            <a:ext cx="3643338" cy="362585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-Кто это </a:t>
            </a:r>
            <a:r>
              <a:rPr lang="ru-RU" b="1" i="1" dirty="0" smtClean="0">
                <a:solidFill>
                  <a:srgbClr val="C00000"/>
                </a:solidFill>
              </a:rPr>
              <a:t>он, она, они</a:t>
            </a:r>
            <a:r>
              <a:rPr lang="ru-RU" b="1" dirty="0" smtClean="0">
                <a:solidFill>
                  <a:srgbClr val="C00000"/>
                </a:solidFill>
              </a:rPr>
              <a:t>?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Понятно ли это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слушателям?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-А как вы думаете, почему?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вертушка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5643578"/>
            <a:ext cx="785818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Функция местоимения –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указывает на предмет, признаки и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количество, но не называет их –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выступает вместо имени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существительного, прилагательного или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числительного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Местоимение – изменяемая или неизменяемая часть речи?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Выпишите из стихотворения </a:t>
            </a:r>
            <a:r>
              <a:rPr lang="ru-RU" b="1" dirty="0" smtClean="0">
                <a:solidFill>
                  <a:srgbClr val="002060"/>
                </a:solidFill>
                <a:hlinkClick r:id="rId2" action="ppaction://hlinksldjump"/>
              </a:rPr>
              <a:t>А. </a:t>
            </a:r>
            <a:r>
              <a:rPr lang="ru-RU" b="1" dirty="0" err="1" smtClean="0">
                <a:solidFill>
                  <a:srgbClr val="002060"/>
                </a:solidFill>
                <a:hlinkClick r:id="rId2" action="ppaction://hlinksldjump"/>
              </a:rPr>
              <a:t>Барто</a:t>
            </a:r>
            <a:r>
              <a:rPr lang="ru-RU" b="1" dirty="0" smtClean="0">
                <a:solidFill>
                  <a:srgbClr val="002060"/>
                </a:solidFill>
                <a:hlinkClick r:id="rId2" action="ppaction://hlinksldjump"/>
              </a:rPr>
              <a:t>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местоимения, определите, в какой форме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они употреблены.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6600"/>
                </a:solidFill>
              </a:rPr>
              <a:t>Местоимения изменяются по падежам, родам и числам – </a:t>
            </a:r>
            <a:r>
              <a:rPr lang="ru-RU" sz="4400" b="1" u="sng" dirty="0" smtClean="0">
                <a:solidFill>
                  <a:srgbClr val="006600"/>
                </a:solidFill>
              </a:rPr>
              <a:t>склоняются</a:t>
            </a:r>
            <a:r>
              <a:rPr lang="ru-RU" sz="4400" b="1" dirty="0" smtClean="0">
                <a:solidFill>
                  <a:srgbClr val="006600"/>
                </a:solidFill>
              </a:rPr>
              <a:t>.</a:t>
            </a:r>
            <a:endParaRPr lang="ru-RU" sz="4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9397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Прочитайте предложения. Найдите в них местоимения, укажите, каким членом предложения они являются.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Я сказал мальчикам, что заблудился, и подсел к ним.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Мы немного поговорили.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Этот луг славился в наших околотках под названием </a:t>
            </a:r>
            <a:r>
              <a:rPr lang="ru-RU" dirty="0" err="1" smtClean="0"/>
              <a:t>Бежина</a:t>
            </a:r>
            <a:r>
              <a:rPr lang="ru-RU" dirty="0" smtClean="0"/>
              <a:t> луга…</a:t>
            </a:r>
          </a:p>
          <a:p>
            <a:pPr marL="514350" indent="-514350">
              <a:buAutoNum type="arabicPeriod"/>
            </a:pPr>
            <a:r>
              <a:rPr lang="ru-RU" dirty="0" smtClean="0"/>
              <a:t>Я откликнулся на их вопросительные крики.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 algn="ctr">
              <a:buNone/>
            </a:pPr>
            <a:r>
              <a:rPr lang="ru-RU" sz="3600" b="1" dirty="0" smtClean="0">
                <a:solidFill>
                  <a:srgbClr val="006600"/>
                </a:solidFill>
              </a:rPr>
              <a:t>Синтаксическая функция – подлежащее, дополнение, определение.</a:t>
            </a:r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48" y="1785926"/>
            <a:ext cx="357190" cy="1588"/>
          </a:xfrm>
          <a:prstGeom prst="line">
            <a:avLst/>
          </a:prstGeom>
          <a:ln w="635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57224" y="2857496"/>
            <a:ext cx="571504" cy="1588"/>
          </a:xfrm>
          <a:prstGeom prst="line">
            <a:avLst/>
          </a:prstGeom>
          <a:ln w="635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5786" y="4572008"/>
            <a:ext cx="357190" cy="1588"/>
          </a:xfrm>
          <a:prstGeom prst="line">
            <a:avLst/>
          </a:prstGeom>
          <a:ln w="635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85786" y="2285992"/>
            <a:ext cx="1000132" cy="1588"/>
          </a:xfrm>
          <a:prstGeom prst="line">
            <a:avLst/>
          </a:prstGeom>
          <a:ln w="635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928662" y="3429000"/>
            <a:ext cx="717258" cy="111801"/>
          </a:xfrm>
          <a:custGeom>
            <a:avLst/>
            <a:gdLst>
              <a:gd name="connsiteX0" fmla="*/ 3885 w 964005"/>
              <a:gd name="connsiteY0" fmla="*/ 125133 h 140373"/>
              <a:gd name="connsiteX1" fmla="*/ 64845 w 964005"/>
              <a:gd name="connsiteY1" fmla="*/ 3213 h 140373"/>
              <a:gd name="connsiteX2" fmla="*/ 141045 w 964005"/>
              <a:gd name="connsiteY2" fmla="*/ 18453 h 140373"/>
              <a:gd name="connsiteX3" fmla="*/ 186765 w 964005"/>
              <a:gd name="connsiteY3" fmla="*/ 48933 h 140373"/>
              <a:gd name="connsiteX4" fmla="*/ 247725 w 964005"/>
              <a:gd name="connsiteY4" fmla="*/ 140373 h 140373"/>
              <a:gd name="connsiteX5" fmla="*/ 339165 w 964005"/>
              <a:gd name="connsiteY5" fmla="*/ 94653 h 140373"/>
              <a:gd name="connsiteX6" fmla="*/ 415365 w 964005"/>
              <a:gd name="connsiteY6" fmla="*/ 33693 h 140373"/>
              <a:gd name="connsiteX7" fmla="*/ 461085 w 964005"/>
              <a:gd name="connsiteY7" fmla="*/ 64173 h 140373"/>
              <a:gd name="connsiteX8" fmla="*/ 491565 w 964005"/>
              <a:gd name="connsiteY8" fmla="*/ 109893 h 140373"/>
              <a:gd name="connsiteX9" fmla="*/ 537285 w 964005"/>
              <a:gd name="connsiteY9" fmla="*/ 125133 h 140373"/>
              <a:gd name="connsiteX10" fmla="*/ 643965 w 964005"/>
              <a:gd name="connsiteY10" fmla="*/ 109893 h 140373"/>
              <a:gd name="connsiteX11" fmla="*/ 689685 w 964005"/>
              <a:gd name="connsiteY11" fmla="*/ 18453 h 140373"/>
              <a:gd name="connsiteX12" fmla="*/ 796365 w 964005"/>
              <a:gd name="connsiteY12" fmla="*/ 48933 h 140373"/>
              <a:gd name="connsiteX13" fmla="*/ 887805 w 964005"/>
              <a:gd name="connsiteY13" fmla="*/ 109893 h 140373"/>
              <a:gd name="connsiteX14" fmla="*/ 964005 w 964005"/>
              <a:gd name="connsiteY14" fmla="*/ 33693 h 140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4005" h="140373">
                <a:moveTo>
                  <a:pt x="3885" y="125133"/>
                </a:moveTo>
                <a:cubicBezTo>
                  <a:pt x="11026" y="82290"/>
                  <a:pt x="0" y="11319"/>
                  <a:pt x="64845" y="3213"/>
                </a:cubicBezTo>
                <a:cubicBezTo>
                  <a:pt x="90548" y="0"/>
                  <a:pt x="115645" y="13373"/>
                  <a:pt x="141045" y="18453"/>
                </a:cubicBezTo>
                <a:cubicBezTo>
                  <a:pt x="156285" y="28613"/>
                  <a:pt x="174704" y="35149"/>
                  <a:pt x="186765" y="48933"/>
                </a:cubicBezTo>
                <a:cubicBezTo>
                  <a:pt x="210888" y="76502"/>
                  <a:pt x="247725" y="140373"/>
                  <a:pt x="247725" y="140373"/>
                </a:cubicBezTo>
                <a:cubicBezTo>
                  <a:pt x="284910" y="127978"/>
                  <a:pt x="309622" y="124196"/>
                  <a:pt x="339165" y="94653"/>
                </a:cubicBezTo>
                <a:cubicBezTo>
                  <a:pt x="408099" y="25719"/>
                  <a:pt x="326358" y="63362"/>
                  <a:pt x="415365" y="33693"/>
                </a:cubicBezTo>
                <a:cubicBezTo>
                  <a:pt x="430605" y="43853"/>
                  <a:pt x="448133" y="51221"/>
                  <a:pt x="461085" y="64173"/>
                </a:cubicBezTo>
                <a:cubicBezTo>
                  <a:pt x="474037" y="77125"/>
                  <a:pt x="477262" y="98451"/>
                  <a:pt x="491565" y="109893"/>
                </a:cubicBezTo>
                <a:cubicBezTo>
                  <a:pt x="504109" y="119928"/>
                  <a:pt x="522045" y="120053"/>
                  <a:pt x="537285" y="125133"/>
                </a:cubicBezTo>
                <a:cubicBezTo>
                  <a:pt x="572845" y="120053"/>
                  <a:pt x="611140" y="124482"/>
                  <a:pt x="643965" y="109893"/>
                </a:cubicBezTo>
                <a:cubicBezTo>
                  <a:pt x="667086" y="99617"/>
                  <a:pt x="682923" y="38740"/>
                  <a:pt x="689685" y="18453"/>
                </a:cubicBezTo>
                <a:cubicBezTo>
                  <a:pt x="697814" y="20485"/>
                  <a:pt x="783247" y="40188"/>
                  <a:pt x="796365" y="48933"/>
                </a:cubicBezTo>
                <a:cubicBezTo>
                  <a:pt x="910523" y="125039"/>
                  <a:pt x="779094" y="73656"/>
                  <a:pt x="887805" y="109893"/>
                </a:cubicBezTo>
                <a:lnTo>
                  <a:pt x="964005" y="33693"/>
                </a:lnTo>
              </a:path>
            </a:pathLst>
          </a:cu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214810" y="3429000"/>
            <a:ext cx="964005" cy="140373"/>
          </a:xfrm>
          <a:custGeom>
            <a:avLst/>
            <a:gdLst>
              <a:gd name="connsiteX0" fmla="*/ 3885 w 964005"/>
              <a:gd name="connsiteY0" fmla="*/ 125133 h 140373"/>
              <a:gd name="connsiteX1" fmla="*/ 64845 w 964005"/>
              <a:gd name="connsiteY1" fmla="*/ 3213 h 140373"/>
              <a:gd name="connsiteX2" fmla="*/ 141045 w 964005"/>
              <a:gd name="connsiteY2" fmla="*/ 18453 h 140373"/>
              <a:gd name="connsiteX3" fmla="*/ 186765 w 964005"/>
              <a:gd name="connsiteY3" fmla="*/ 48933 h 140373"/>
              <a:gd name="connsiteX4" fmla="*/ 247725 w 964005"/>
              <a:gd name="connsiteY4" fmla="*/ 140373 h 140373"/>
              <a:gd name="connsiteX5" fmla="*/ 339165 w 964005"/>
              <a:gd name="connsiteY5" fmla="*/ 94653 h 140373"/>
              <a:gd name="connsiteX6" fmla="*/ 415365 w 964005"/>
              <a:gd name="connsiteY6" fmla="*/ 33693 h 140373"/>
              <a:gd name="connsiteX7" fmla="*/ 461085 w 964005"/>
              <a:gd name="connsiteY7" fmla="*/ 64173 h 140373"/>
              <a:gd name="connsiteX8" fmla="*/ 491565 w 964005"/>
              <a:gd name="connsiteY8" fmla="*/ 109893 h 140373"/>
              <a:gd name="connsiteX9" fmla="*/ 537285 w 964005"/>
              <a:gd name="connsiteY9" fmla="*/ 125133 h 140373"/>
              <a:gd name="connsiteX10" fmla="*/ 643965 w 964005"/>
              <a:gd name="connsiteY10" fmla="*/ 109893 h 140373"/>
              <a:gd name="connsiteX11" fmla="*/ 689685 w 964005"/>
              <a:gd name="connsiteY11" fmla="*/ 18453 h 140373"/>
              <a:gd name="connsiteX12" fmla="*/ 796365 w 964005"/>
              <a:gd name="connsiteY12" fmla="*/ 48933 h 140373"/>
              <a:gd name="connsiteX13" fmla="*/ 887805 w 964005"/>
              <a:gd name="connsiteY13" fmla="*/ 109893 h 140373"/>
              <a:gd name="connsiteX14" fmla="*/ 964005 w 964005"/>
              <a:gd name="connsiteY14" fmla="*/ 33693 h 140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4005" h="140373">
                <a:moveTo>
                  <a:pt x="3885" y="125133"/>
                </a:moveTo>
                <a:cubicBezTo>
                  <a:pt x="11026" y="82290"/>
                  <a:pt x="0" y="11319"/>
                  <a:pt x="64845" y="3213"/>
                </a:cubicBezTo>
                <a:cubicBezTo>
                  <a:pt x="90548" y="0"/>
                  <a:pt x="115645" y="13373"/>
                  <a:pt x="141045" y="18453"/>
                </a:cubicBezTo>
                <a:cubicBezTo>
                  <a:pt x="156285" y="28613"/>
                  <a:pt x="174704" y="35149"/>
                  <a:pt x="186765" y="48933"/>
                </a:cubicBezTo>
                <a:cubicBezTo>
                  <a:pt x="210888" y="76502"/>
                  <a:pt x="247725" y="140373"/>
                  <a:pt x="247725" y="140373"/>
                </a:cubicBezTo>
                <a:cubicBezTo>
                  <a:pt x="284910" y="127978"/>
                  <a:pt x="309622" y="124196"/>
                  <a:pt x="339165" y="94653"/>
                </a:cubicBezTo>
                <a:cubicBezTo>
                  <a:pt x="408099" y="25719"/>
                  <a:pt x="326358" y="63362"/>
                  <a:pt x="415365" y="33693"/>
                </a:cubicBezTo>
                <a:cubicBezTo>
                  <a:pt x="430605" y="43853"/>
                  <a:pt x="448133" y="51221"/>
                  <a:pt x="461085" y="64173"/>
                </a:cubicBezTo>
                <a:cubicBezTo>
                  <a:pt x="474037" y="77125"/>
                  <a:pt x="477262" y="98451"/>
                  <a:pt x="491565" y="109893"/>
                </a:cubicBezTo>
                <a:cubicBezTo>
                  <a:pt x="504109" y="119928"/>
                  <a:pt x="522045" y="120053"/>
                  <a:pt x="537285" y="125133"/>
                </a:cubicBezTo>
                <a:cubicBezTo>
                  <a:pt x="572845" y="120053"/>
                  <a:pt x="611140" y="124482"/>
                  <a:pt x="643965" y="109893"/>
                </a:cubicBezTo>
                <a:cubicBezTo>
                  <a:pt x="667086" y="99617"/>
                  <a:pt x="682923" y="38740"/>
                  <a:pt x="689685" y="18453"/>
                </a:cubicBezTo>
                <a:cubicBezTo>
                  <a:pt x="697814" y="20485"/>
                  <a:pt x="783247" y="40188"/>
                  <a:pt x="796365" y="48933"/>
                </a:cubicBezTo>
                <a:cubicBezTo>
                  <a:pt x="910523" y="125039"/>
                  <a:pt x="779094" y="73656"/>
                  <a:pt x="887805" y="109893"/>
                </a:cubicBezTo>
                <a:lnTo>
                  <a:pt x="964005" y="33693"/>
                </a:lnTo>
              </a:path>
            </a:pathLst>
          </a:cu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857620" y="4572008"/>
            <a:ext cx="500066" cy="71438"/>
          </a:xfrm>
          <a:custGeom>
            <a:avLst/>
            <a:gdLst>
              <a:gd name="connsiteX0" fmla="*/ 3885 w 964005"/>
              <a:gd name="connsiteY0" fmla="*/ 125133 h 140373"/>
              <a:gd name="connsiteX1" fmla="*/ 64845 w 964005"/>
              <a:gd name="connsiteY1" fmla="*/ 3213 h 140373"/>
              <a:gd name="connsiteX2" fmla="*/ 141045 w 964005"/>
              <a:gd name="connsiteY2" fmla="*/ 18453 h 140373"/>
              <a:gd name="connsiteX3" fmla="*/ 186765 w 964005"/>
              <a:gd name="connsiteY3" fmla="*/ 48933 h 140373"/>
              <a:gd name="connsiteX4" fmla="*/ 247725 w 964005"/>
              <a:gd name="connsiteY4" fmla="*/ 140373 h 140373"/>
              <a:gd name="connsiteX5" fmla="*/ 339165 w 964005"/>
              <a:gd name="connsiteY5" fmla="*/ 94653 h 140373"/>
              <a:gd name="connsiteX6" fmla="*/ 415365 w 964005"/>
              <a:gd name="connsiteY6" fmla="*/ 33693 h 140373"/>
              <a:gd name="connsiteX7" fmla="*/ 461085 w 964005"/>
              <a:gd name="connsiteY7" fmla="*/ 64173 h 140373"/>
              <a:gd name="connsiteX8" fmla="*/ 491565 w 964005"/>
              <a:gd name="connsiteY8" fmla="*/ 109893 h 140373"/>
              <a:gd name="connsiteX9" fmla="*/ 537285 w 964005"/>
              <a:gd name="connsiteY9" fmla="*/ 125133 h 140373"/>
              <a:gd name="connsiteX10" fmla="*/ 643965 w 964005"/>
              <a:gd name="connsiteY10" fmla="*/ 109893 h 140373"/>
              <a:gd name="connsiteX11" fmla="*/ 689685 w 964005"/>
              <a:gd name="connsiteY11" fmla="*/ 18453 h 140373"/>
              <a:gd name="connsiteX12" fmla="*/ 796365 w 964005"/>
              <a:gd name="connsiteY12" fmla="*/ 48933 h 140373"/>
              <a:gd name="connsiteX13" fmla="*/ 887805 w 964005"/>
              <a:gd name="connsiteY13" fmla="*/ 109893 h 140373"/>
              <a:gd name="connsiteX14" fmla="*/ 964005 w 964005"/>
              <a:gd name="connsiteY14" fmla="*/ 33693 h 140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4005" h="140373">
                <a:moveTo>
                  <a:pt x="3885" y="125133"/>
                </a:moveTo>
                <a:cubicBezTo>
                  <a:pt x="11026" y="82290"/>
                  <a:pt x="0" y="11319"/>
                  <a:pt x="64845" y="3213"/>
                </a:cubicBezTo>
                <a:cubicBezTo>
                  <a:pt x="90548" y="0"/>
                  <a:pt x="115645" y="13373"/>
                  <a:pt x="141045" y="18453"/>
                </a:cubicBezTo>
                <a:cubicBezTo>
                  <a:pt x="156285" y="28613"/>
                  <a:pt x="174704" y="35149"/>
                  <a:pt x="186765" y="48933"/>
                </a:cubicBezTo>
                <a:cubicBezTo>
                  <a:pt x="210888" y="76502"/>
                  <a:pt x="247725" y="140373"/>
                  <a:pt x="247725" y="140373"/>
                </a:cubicBezTo>
                <a:cubicBezTo>
                  <a:pt x="284910" y="127978"/>
                  <a:pt x="309622" y="124196"/>
                  <a:pt x="339165" y="94653"/>
                </a:cubicBezTo>
                <a:cubicBezTo>
                  <a:pt x="408099" y="25719"/>
                  <a:pt x="326358" y="63362"/>
                  <a:pt x="415365" y="33693"/>
                </a:cubicBezTo>
                <a:cubicBezTo>
                  <a:pt x="430605" y="43853"/>
                  <a:pt x="448133" y="51221"/>
                  <a:pt x="461085" y="64173"/>
                </a:cubicBezTo>
                <a:cubicBezTo>
                  <a:pt x="474037" y="77125"/>
                  <a:pt x="477262" y="98451"/>
                  <a:pt x="491565" y="109893"/>
                </a:cubicBezTo>
                <a:cubicBezTo>
                  <a:pt x="504109" y="119928"/>
                  <a:pt x="522045" y="120053"/>
                  <a:pt x="537285" y="125133"/>
                </a:cubicBezTo>
                <a:cubicBezTo>
                  <a:pt x="572845" y="120053"/>
                  <a:pt x="611140" y="124482"/>
                  <a:pt x="643965" y="109893"/>
                </a:cubicBezTo>
                <a:cubicBezTo>
                  <a:pt x="667086" y="99617"/>
                  <a:pt x="682923" y="38740"/>
                  <a:pt x="689685" y="18453"/>
                </a:cubicBezTo>
                <a:cubicBezTo>
                  <a:pt x="697814" y="20485"/>
                  <a:pt x="783247" y="40188"/>
                  <a:pt x="796365" y="48933"/>
                </a:cubicBezTo>
                <a:cubicBezTo>
                  <a:pt x="910523" y="125039"/>
                  <a:pt x="779094" y="73656"/>
                  <a:pt x="887805" y="109893"/>
                </a:cubicBezTo>
                <a:lnTo>
                  <a:pt x="964005" y="33693"/>
                </a:lnTo>
              </a:path>
            </a:pathLst>
          </a:cu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Следим за речью!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Найдите ошибки в употреблении местоимений.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Когда Дубровский убил медведя, </a:t>
            </a:r>
            <a:r>
              <a:rPr lang="ru-RU" b="1" dirty="0" err="1" smtClean="0">
                <a:solidFill>
                  <a:srgbClr val="002060"/>
                </a:solidFill>
              </a:rPr>
              <a:t>Троекуров</a:t>
            </a:r>
            <a:r>
              <a:rPr lang="ru-RU" b="1" dirty="0" smtClean="0">
                <a:solidFill>
                  <a:srgbClr val="002060"/>
                </a:solidFill>
              </a:rPr>
              <a:t> на него не обиделся, а велел содрать с него шкуру.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Мальчик снял кепку с головы и подбросил её вверх.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Я вытащил рыбу из корзины и передал её отцу.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Запишите </a:t>
            </a:r>
            <a:r>
              <a:rPr lang="ru-RU" sz="3600" b="1" dirty="0" smtClean="0">
                <a:solidFill>
                  <a:srgbClr val="C00000"/>
                </a:solidFill>
              </a:rPr>
              <a:t>стихотворение</a:t>
            </a:r>
            <a:r>
              <a:rPr lang="ru-RU" sz="3600" b="1" dirty="0" smtClean="0">
                <a:solidFill>
                  <a:srgbClr val="C00000"/>
                </a:solidFill>
              </a:rPr>
              <a:t>, </a:t>
            </a:r>
            <a:r>
              <a:rPr lang="ru-RU" sz="3600" b="1" dirty="0" smtClean="0">
                <a:solidFill>
                  <a:srgbClr val="C00000"/>
                </a:solidFill>
              </a:rPr>
              <a:t>употребив местоимения в нужной форме.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4292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Много </a:t>
            </a:r>
            <a:r>
              <a:rPr lang="ru-RU" b="1" dirty="0" smtClean="0">
                <a:solidFill>
                  <a:srgbClr val="002060"/>
                </a:solidFill>
              </a:rPr>
              <a:t>слов родили греки.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 (мы) от них в далеком веке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Математика пришла,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 (она) грамматика была.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из Англии футбол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Прямо в бутсах к (мы) пришел,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Вслед за (он) пришел хоккей,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до (это) жокей.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(Я. Козловский)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402</Words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Прочитайте текст.</vt:lpstr>
      <vt:lpstr>Слайд 2</vt:lpstr>
      <vt:lpstr>Задачи урока.</vt:lpstr>
      <vt:lpstr>Прочитайте стихотворение А. Барто.</vt:lpstr>
      <vt:lpstr>Функция местоимения – </vt:lpstr>
      <vt:lpstr>Местоимение – изменяемая или неизменяемая часть речи?</vt:lpstr>
      <vt:lpstr>Прочитайте предложения. Найдите в них местоимения, укажите, каким членом предложения они являются. </vt:lpstr>
      <vt:lpstr>Следим за речью!</vt:lpstr>
      <vt:lpstr>Запишите стихотворение, употребив местоимения в нужной форме. </vt:lpstr>
      <vt:lpstr>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Т.Я.</cp:lastModifiedBy>
  <cp:revision>18</cp:revision>
  <dcterms:modified xsi:type="dcterms:W3CDTF">2010-01-30T07:29:39Z</dcterms:modified>
</cp:coreProperties>
</file>