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77" r:id="rId4"/>
    <p:sldId id="257" r:id="rId5"/>
    <p:sldId id="274" r:id="rId6"/>
    <p:sldId id="258" r:id="rId7"/>
    <p:sldId id="276" r:id="rId8"/>
    <p:sldId id="260" r:id="rId9"/>
    <p:sldId id="261" r:id="rId10"/>
    <p:sldId id="262" r:id="rId11"/>
    <p:sldId id="272" r:id="rId12"/>
    <p:sldId id="273" r:id="rId13"/>
    <p:sldId id="275" r:id="rId14"/>
    <p:sldId id="263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32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84BA5-31F8-487E-9BE0-CB5BB5CBB3EC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D0597-313C-48C7-8FD5-55FE8B1E5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D0597-313C-48C7-8FD5-55FE8B1E54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029604" cy="13573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адаптационного периода в 5 классе.</a:t>
            </a:r>
            <a:endParaRPr lang="ru-RU" dirty="0"/>
          </a:p>
        </p:txBody>
      </p:sp>
      <p:pic>
        <p:nvPicPr>
          <p:cNvPr id="1026" name="Picture 2" descr="E:\дети 5класс\DSC013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357430"/>
            <a:ext cx="5429288" cy="4214842"/>
          </a:xfrm>
          <a:prstGeom prst="rect">
            <a:avLst/>
          </a:prstGeom>
          <a:noFill/>
        </p:spPr>
      </p:pic>
      <p:pic>
        <p:nvPicPr>
          <p:cNvPr id="8" name="Picture 3" descr="E:\дети 5класс\DSC009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214554"/>
            <a:ext cx="3714776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86834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Репрезентативные системы и предикаты </a:t>
            </a:r>
            <a:r>
              <a:rPr lang="ru-RU" sz="2200" dirty="0" smtClean="0"/>
              <a:t>(словоупотребление)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572164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000" b="1" dirty="0" err="1" smtClean="0"/>
              <a:t>Визуалист</a:t>
            </a:r>
            <a:r>
              <a:rPr lang="ru-RU" sz="2000" dirty="0" smtClean="0"/>
              <a:t>(смотреть, наблюдать, яркий, любуюсь)</a:t>
            </a:r>
          </a:p>
          <a:p>
            <a:pPr>
              <a:buNone/>
            </a:pPr>
            <a:r>
              <a:rPr lang="ru-RU" sz="2000" dirty="0" smtClean="0"/>
              <a:t>      Хорошо работает с текстами. Запоминает материал хорошо, если слышит конкретное                          объяснение (без дополнительных     отступлений разъяснительного характера). Чувствует себя комфортно, если составляется план или используются другие визуальные образы (рисунок, чертёж, схема, портрет, иллюстрация).</a:t>
            </a:r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b="1" dirty="0" smtClean="0"/>
              <a:t>Рекомендации:  Дома</a:t>
            </a:r>
            <a:r>
              <a:rPr lang="ru-RU" sz="2000" dirty="0" smtClean="0"/>
              <a:t>. Хорошо, если ребёнок будет составлять план деятельности.</a:t>
            </a:r>
          </a:p>
          <a:p>
            <a:pPr>
              <a:buNone/>
            </a:pPr>
            <a:r>
              <a:rPr lang="ru-RU" sz="2000" dirty="0" smtClean="0"/>
              <a:t>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r>
              <a:rPr lang="ru-RU" sz="2000" dirty="0" smtClean="0"/>
              <a:t>      Учебники и школьные принадлежности должны быть все на виду а не в шкафах (полки, баночки, прозрачные папки и т.п.)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2071678"/>
            <a:ext cx="28575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Рукс</a:t>
            </a:r>
            <a:r>
              <a:rPr lang="ru-RU" dirty="0" smtClean="0"/>
              <a:t> Кристина</a:t>
            </a:r>
          </a:p>
          <a:p>
            <a:pPr>
              <a:buNone/>
            </a:pPr>
            <a:r>
              <a:rPr lang="ru-RU" dirty="0" err="1" smtClean="0"/>
              <a:t>Пашковская</a:t>
            </a:r>
            <a:r>
              <a:rPr lang="ru-RU" dirty="0" smtClean="0"/>
              <a:t> Даша</a:t>
            </a:r>
          </a:p>
          <a:p>
            <a:pPr>
              <a:buNone/>
            </a:pPr>
            <a:r>
              <a:rPr lang="ru-RU" dirty="0" err="1" smtClean="0"/>
              <a:t>Жигалина</a:t>
            </a:r>
            <a:r>
              <a:rPr lang="ru-RU" dirty="0" smtClean="0"/>
              <a:t> Алиса</a:t>
            </a:r>
          </a:p>
          <a:p>
            <a:pPr>
              <a:buNone/>
            </a:pPr>
            <a:r>
              <a:rPr lang="ru-RU" dirty="0" smtClean="0"/>
              <a:t>Кудрявцев Андрей</a:t>
            </a:r>
          </a:p>
          <a:p>
            <a:pPr>
              <a:buNone/>
            </a:pPr>
            <a:r>
              <a:rPr lang="ru-RU" dirty="0" smtClean="0"/>
              <a:t>Волгапкин Андрей</a:t>
            </a:r>
          </a:p>
          <a:p>
            <a:pPr>
              <a:buNone/>
            </a:pPr>
            <a:r>
              <a:rPr lang="ru-RU" dirty="0" err="1" smtClean="0"/>
              <a:t>Шмаргун</a:t>
            </a:r>
            <a:r>
              <a:rPr lang="ru-RU" dirty="0" smtClean="0"/>
              <a:t> Влад</a:t>
            </a:r>
          </a:p>
          <a:p>
            <a:pPr>
              <a:buNone/>
            </a:pPr>
            <a:r>
              <a:rPr lang="ru-RU" dirty="0" err="1" smtClean="0"/>
              <a:t>Дзялик</a:t>
            </a:r>
            <a:r>
              <a:rPr lang="ru-RU" dirty="0" smtClean="0"/>
              <a:t> </a:t>
            </a:r>
            <a:r>
              <a:rPr lang="ru-RU" dirty="0" err="1" smtClean="0"/>
              <a:t>Эвелина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Кучкина Олеся</a:t>
            </a:r>
          </a:p>
          <a:p>
            <a:pPr>
              <a:buNone/>
            </a:pPr>
            <a:r>
              <a:rPr lang="ru-RU" dirty="0" smtClean="0"/>
              <a:t>Зубарева Саша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000" b="1" dirty="0" err="1" smtClean="0"/>
              <a:t>Аудиалист</a:t>
            </a:r>
            <a:r>
              <a:rPr lang="ru-RU" sz="2000" b="1" dirty="0" smtClean="0"/>
              <a:t> </a:t>
            </a:r>
            <a:r>
              <a:rPr lang="ru-RU" sz="2000" dirty="0" smtClean="0"/>
              <a:t>– (звучать, слышать, тон, громкость)</a:t>
            </a:r>
          </a:p>
          <a:p>
            <a:pPr>
              <a:buNone/>
            </a:pPr>
            <a:r>
              <a:rPr lang="ru-RU" sz="2000" dirty="0" smtClean="0"/>
              <a:t>     Такие дети зачастую склонны проговаривать информацию вслух. Испытывает трудности, если работа с текстами т.е. исключительно визуальная форма. В работе с заданиями желательно дать возможность тихо проговорить задания вслух.         Им редко требуется помощь в решении – главное осмыслить. Хорошо работает образное мышление. Желательно чаще давать возможность работать у    доски (для развития других форм восприятия учебного материала).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r>
              <a:rPr lang="ru-RU" sz="2000" b="1" dirty="0" smtClean="0"/>
              <a:t>Рекомендации:</a:t>
            </a:r>
          </a:p>
          <a:p>
            <a:pPr>
              <a:buNone/>
            </a:pPr>
            <a:r>
              <a:rPr lang="ru-RU" sz="2000" b="1" dirty="0" smtClean="0"/>
              <a:t>      Дома. </a:t>
            </a:r>
            <a:r>
              <a:rPr lang="ru-RU" sz="2000" dirty="0" smtClean="0"/>
              <a:t>Помогающий взрослый ( в случае затруднения) может рассказать о том, в чём заключается суть задания.</a:t>
            </a:r>
          </a:p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Черемисина Ксения</a:t>
            </a:r>
          </a:p>
          <a:p>
            <a:pPr>
              <a:buNone/>
            </a:pPr>
            <a:r>
              <a:rPr lang="ru-RU" sz="2000" dirty="0" smtClean="0"/>
              <a:t>                  </a:t>
            </a:r>
            <a:r>
              <a:rPr lang="ru-RU" sz="2000" dirty="0" err="1" smtClean="0"/>
              <a:t>Биктимирова</a:t>
            </a:r>
            <a:r>
              <a:rPr lang="ru-RU" sz="2000" dirty="0" smtClean="0"/>
              <a:t> Юлия</a:t>
            </a:r>
          </a:p>
          <a:p>
            <a:pPr>
              <a:buNone/>
            </a:pPr>
            <a:r>
              <a:rPr lang="ru-RU" sz="2000" dirty="0" smtClean="0"/>
              <a:t>                  Лазарев Матвей</a:t>
            </a:r>
          </a:p>
          <a:p>
            <a:pPr>
              <a:buNone/>
            </a:pPr>
            <a:r>
              <a:rPr lang="ru-RU" sz="2000" dirty="0" smtClean="0"/>
              <a:t>                  Захарченко Паша</a:t>
            </a:r>
          </a:p>
          <a:p>
            <a:pPr>
              <a:buNone/>
            </a:pPr>
            <a:r>
              <a:rPr lang="ru-RU" sz="2000" dirty="0" smtClean="0"/>
              <a:t>                  Чугунов Георгий</a:t>
            </a:r>
          </a:p>
          <a:p>
            <a:pPr>
              <a:buNone/>
            </a:pPr>
            <a:r>
              <a:rPr lang="ru-RU" sz="2000" dirty="0" smtClean="0"/>
              <a:t>                  Чистякова Катя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000" b="1" dirty="0" err="1" smtClean="0"/>
              <a:t>Кинестетик</a:t>
            </a:r>
            <a:r>
              <a:rPr lang="ru-RU" sz="2000" dirty="0" smtClean="0"/>
              <a:t> – (чувствовать, ощущать, тёплый, обожаю).</a:t>
            </a:r>
          </a:p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r>
              <a:rPr lang="ru-RU" sz="2000" dirty="0" smtClean="0"/>
              <a:t>      Получает и перерабатывает информацию тактильным, чувствительным каналом (эмоционален). Трудности в работе с текстами, если это визуальная форма. Материал понимает лучше, когда разбивает его на части и рассматривает детали. После этого чётко определяет цель и составляет план. (Надо включать эмоциональный компонент).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r>
              <a:rPr lang="ru-RU" sz="2000" dirty="0" smtClean="0"/>
              <a:t>  </a:t>
            </a:r>
            <a:r>
              <a:rPr lang="ru-RU" sz="2000" b="1" dirty="0" smtClean="0"/>
              <a:t>Рекомендации:  </a:t>
            </a:r>
          </a:p>
          <a:p>
            <a:pPr>
              <a:buNone/>
            </a:pPr>
            <a:r>
              <a:rPr lang="ru-RU" sz="2000" b="1" dirty="0" smtClean="0"/>
              <a:t> Дома. </a:t>
            </a:r>
            <a:r>
              <a:rPr lang="ru-RU" sz="2000" dirty="0" smtClean="0"/>
              <a:t>Можно позволить двигательную активность (двигать ногами, менять положение тела и чередовать устные предметы с письменными).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57950" y="3143248"/>
            <a:ext cx="2571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Галаган Катя</a:t>
            </a:r>
          </a:p>
          <a:p>
            <a:r>
              <a:rPr lang="ru-RU" dirty="0" smtClean="0"/>
              <a:t>Черемисина Ксюша</a:t>
            </a:r>
          </a:p>
          <a:p>
            <a:r>
              <a:rPr lang="ru-RU" dirty="0" smtClean="0"/>
              <a:t>Осипова Полина</a:t>
            </a:r>
          </a:p>
          <a:p>
            <a:r>
              <a:rPr lang="ru-RU" dirty="0" err="1" smtClean="0"/>
              <a:t>Биктимирова</a:t>
            </a:r>
            <a:r>
              <a:rPr lang="ru-RU" dirty="0" smtClean="0"/>
              <a:t> Юля</a:t>
            </a:r>
          </a:p>
          <a:p>
            <a:r>
              <a:rPr lang="ru-RU" dirty="0" err="1" smtClean="0"/>
              <a:t>Зевякина</a:t>
            </a:r>
            <a:r>
              <a:rPr lang="ru-RU" dirty="0" smtClean="0"/>
              <a:t> Ангелина</a:t>
            </a:r>
          </a:p>
          <a:p>
            <a:r>
              <a:rPr lang="ru-RU" dirty="0" err="1" smtClean="0"/>
              <a:t>Букатич</a:t>
            </a:r>
            <a:r>
              <a:rPr lang="ru-RU" dirty="0" smtClean="0"/>
              <a:t> Лёва</a:t>
            </a:r>
          </a:p>
          <a:p>
            <a:r>
              <a:rPr lang="ru-RU" dirty="0" smtClean="0"/>
              <a:t>Ситников Алексей</a:t>
            </a:r>
          </a:p>
          <a:p>
            <a:r>
              <a:rPr lang="ru-RU" dirty="0" err="1" smtClean="0"/>
              <a:t>Шотова</a:t>
            </a:r>
            <a:r>
              <a:rPr lang="ru-RU" dirty="0" smtClean="0"/>
              <a:t> Алина</a:t>
            </a:r>
          </a:p>
          <a:p>
            <a:r>
              <a:rPr lang="ru-RU" dirty="0" smtClean="0"/>
              <a:t> Борисова Соня</a:t>
            </a:r>
          </a:p>
          <a:p>
            <a:r>
              <a:rPr lang="ru-RU" dirty="0" err="1" smtClean="0"/>
              <a:t>Зязя</a:t>
            </a:r>
            <a:r>
              <a:rPr lang="ru-RU" dirty="0" smtClean="0"/>
              <a:t> Саша</a:t>
            </a:r>
          </a:p>
          <a:p>
            <a:r>
              <a:rPr lang="ru-RU" dirty="0" smtClean="0"/>
              <a:t>Пинк Глеб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Необходимо, чтобы дети данных категорий осознали особенности своего учебного стиля, т.е. могли чётко сформулировать для себя, как  они лучше всего усваивают учебный материал.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i="1" dirty="0" smtClean="0"/>
              <a:t>Воодушевите ребенка на рассказ о  школьных делах.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2. Регулярно беседуйте с учителями вашего ребенка о его успеваемости, поведении и взаимоотношениях с другими детьми.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3. Помогайте ребенку выполнять домашние задания, но не делайте их сами.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4. Помогите ребенку почувствовать интерес к тому, что преподают в гимназии.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</a:t>
            </a:r>
            <a:r>
              <a:rPr lang="ru-RU" i="1" dirty="0" smtClean="0"/>
              <a:t> Особенные усилия прилагайте для того, чтобы поддерживать спокойную и стабильную атмосферу в доме, когда в школьной жизни ребенка происходят изменения.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6200" b="1" dirty="0" smtClean="0"/>
              <a:t>                                                          Рекомендации</a:t>
            </a:r>
            <a:endParaRPr lang="ru-RU" sz="6200" dirty="0" smtClean="0"/>
          </a:p>
          <a:p>
            <a:pPr lvl="0">
              <a:buNone/>
            </a:pPr>
            <a:r>
              <a:rPr lang="ru-RU" b="1" i="1" dirty="0" smtClean="0"/>
              <a:t>          </a:t>
            </a:r>
          </a:p>
          <a:p>
            <a:pPr lvl="0">
              <a:buNone/>
            </a:pPr>
            <a:r>
              <a:rPr lang="ru-RU" b="1" i="1" dirty="0" smtClean="0"/>
              <a:t>             Воодушевите ребенка на рассказ о  школьных делах.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 Не ограничивайте свой интерес обычным вопросом типа: «Как прошел твой день в школе?» Каждую неделю выбирайте время, свободное от домашних дел, и внимательно беседуйте с ребенком о школе. Запоминайте отдельные имена, события и детали, о которых ребенок сообщает вам, используйте их в дальнейшем для того, чтобы начинать подобные беседы о школе. Кроме того, обязательно спрашивайте вашего ребенка о его одноклассниках, делах в классе, школьных предметах, педагогах.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b="1" i="1" dirty="0" smtClean="0"/>
              <a:t>             Регулярно беседуйте с учителями вашего ребенка о его успеваемости, поведении и взаимоотношениях с другими детьми.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 Без колебаний побеседуйте с учителем, если вы чувствуете, что не знаете о школьной жизни вашего ребенка или о его проблемах, связанных со школой, или о взаимосвязи его школьных и домашних проблем. Даже если нет особенных поводов для беспокойства, консультируйтесь с учителем вашего ребенка не реже, чем раз в месяц.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b="1" i="1" dirty="0" smtClean="0"/>
              <a:t>            Не связывайте оценки за успеваемость ребенка со своей системой наказаний и поощрений.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Ваш ребенок должен расценивать свою хорошую успеваемость как награду, а неуспеваемость — как наказание. Если у ребенка учеба идет хорошо, проявляйте чаще свою радость, можно даже устраивать небольшие праздники по этому поводу. Но выражайте свою озабоченность, если у ребенка не все хорошо в школе, и, если необходимо, настаивайте на более внимательном выполнении им домашних и классных заданий. Постарайтесь, насколько возможно, не устанавливать наказаний и поощрений: например, ты на полчаса больше можешь посмотреть телевизор за хорошие отметки, а на полчаса меньше — за плохие. Такие правила сами по себе могут привести к эмоциональным проблемам. 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b="1" i="1" dirty="0" smtClean="0"/>
              <a:t>             Помогайте ребенку выполнять домашние задания, но не делайте их сами.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Установите вместе с ребенком специальное время, когда нужно выполнять домашние задания, полученные в гимназии, и следите за выполнением этих установок. Это поможет вам сформировать хорошие привычки к обучению. Продемонстрируйте свой интерес к этим заданиям и убедитесь, что у ребенка есть все необходимое для их выполнения наилучшим образом. Однако если ребенок обращается к вам с вопросами, связанными с домашними заданиями, помогите ему найти ответы самостоятельно, а не подсказывайте их. 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b="1" i="1" dirty="0" smtClean="0"/>
              <a:t>            Помогите ребенку почувствовать интерес к тому, что преподают в гимназии.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Выясните, что вообще интересует вашего ребенка, а затем установите связь между его интересами и предметами, изучаемыми в гимназии. Например, любовь ребенка к фильмам можно превратить в стремление читать книги, подарив книгу, по которой поставлен понравившийся фильм. </a:t>
            </a:r>
          </a:p>
          <a:p>
            <a:pPr>
              <a:buNone/>
            </a:pPr>
            <a:r>
              <a:rPr lang="ru-RU" dirty="0" smtClean="0"/>
              <a:t>             Ищите любые возможности, чтобы ребенок мог применить свои знания, полученные в гимназии, в домашней деятельности. Например, поручите ему рассчитать необходимое количество продуктов для приготовления пищи или необходимое количество краски, чтобы покрасить определенную поверхность.</a:t>
            </a:r>
          </a:p>
          <a:p>
            <a:pPr lvl="0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 </a:t>
            </a:r>
          </a:p>
          <a:p>
            <a:pPr lvl="0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  Особенные усилия прилагайте для того, чтобы поддерживать спокойную и стабильную атмосферу в доме,                                           когда в школьной жизни ребенка происходят изменения.</a:t>
            </a:r>
            <a:r>
              <a:rPr lang="ru-RU" dirty="0" smtClean="0">
                <a:solidFill>
                  <a:srgbClr val="FF0000"/>
                </a:solidFill>
              </a:rPr>
              <a:t>          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000" dirty="0" smtClean="0"/>
              <a:t>Переход из начального звена в среднее  считается наиболее сложной педагогической  проблемой, </a:t>
            </a:r>
          </a:p>
          <a:p>
            <a:pPr>
              <a:buNone/>
            </a:pPr>
            <a:r>
              <a:rPr lang="ru-RU" sz="4000" dirty="0" smtClean="0"/>
              <a:t>   а адаптация в 5 классе – одним из труднейших периодов школьного обучения.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Самый трудный предмет </a:t>
            </a:r>
            <a:r>
              <a:rPr lang="ru-RU" smtClean="0"/>
              <a:t>для учащихся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место-математика, английский язык.</a:t>
            </a:r>
          </a:p>
          <a:p>
            <a:r>
              <a:rPr lang="ru-RU" dirty="0" smtClean="0"/>
              <a:t>2 место- русский язык.</a:t>
            </a:r>
          </a:p>
          <a:p>
            <a:r>
              <a:rPr lang="ru-RU" dirty="0" smtClean="0"/>
              <a:t>3 место- история.</a:t>
            </a:r>
          </a:p>
          <a:p>
            <a:r>
              <a:rPr lang="ru-RU" dirty="0" smtClean="0"/>
              <a:t>4 </a:t>
            </a:r>
            <a:r>
              <a:rPr lang="ru-RU" smtClean="0"/>
              <a:t>место- природоведение.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543956" cy="6500858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u="sng" dirty="0" smtClean="0"/>
              <a:t>Характеристика состояния:</a:t>
            </a:r>
          </a:p>
          <a:p>
            <a:pPr>
              <a:buNone/>
            </a:pPr>
            <a:r>
              <a:rPr lang="ru-RU" sz="2800" dirty="0" smtClean="0"/>
              <a:t>1. Низкая организованность</a:t>
            </a:r>
          </a:p>
          <a:p>
            <a:pPr>
              <a:buNone/>
            </a:pPr>
            <a:r>
              <a:rPr lang="ru-RU" sz="2800" dirty="0" smtClean="0"/>
              <a:t>2. Недисциплинированность</a:t>
            </a:r>
          </a:p>
          <a:p>
            <a:pPr>
              <a:buNone/>
            </a:pPr>
            <a:r>
              <a:rPr lang="ru-RU" sz="2800" dirty="0" smtClean="0"/>
              <a:t>3. Снижение самооценки</a:t>
            </a:r>
          </a:p>
          <a:p>
            <a:pPr>
              <a:buNone/>
            </a:pPr>
            <a:r>
              <a:rPr lang="ru-RU" sz="2800" dirty="0" smtClean="0"/>
              <a:t>4. Повышенная школьная тревожность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kmariinka.ru/image/parents/5class_ap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357694"/>
            <a:ext cx="514353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3" descr="6704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9" y="783890"/>
            <a:ext cx="3214710" cy="16449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357166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Рейтинг успеваемости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75298"/>
          <a:ext cx="8715435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803"/>
                <a:gridCol w="3680167"/>
                <a:gridCol w="1258577"/>
                <a:gridCol w="1307316"/>
                <a:gridCol w="1452572"/>
              </a:tblGrid>
              <a:tr h="24179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№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Ф.И.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</a:t>
                      </a:r>
                      <a:r>
                        <a:rPr lang="ru-RU" sz="1000" baseline="0" dirty="0" smtClean="0"/>
                        <a:t>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</a:t>
                      </a:r>
                      <a:r>
                        <a:rPr lang="ru-RU" sz="1000" baseline="0" dirty="0" smtClean="0"/>
                        <a:t>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Результат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Биктимирова</a:t>
                      </a:r>
                      <a:r>
                        <a:rPr lang="ru-RU" sz="1000" baseline="0" dirty="0" smtClean="0"/>
                        <a:t> Юлия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_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Борисова</a:t>
                      </a:r>
                      <a:r>
                        <a:rPr lang="ru-RU" sz="1000" baseline="0" dirty="0" smtClean="0"/>
                        <a:t> Соня</a:t>
                      </a:r>
                      <a:endParaRPr lang="ru-R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r>
                        <a:rPr lang="ru-RU" sz="1000" baseline="0" dirty="0" smtClean="0"/>
                        <a:t> 0,2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Букатич</a:t>
                      </a:r>
                      <a:r>
                        <a:rPr lang="ru-RU" sz="1000" baseline="0" dirty="0" smtClean="0"/>
                        <a:t> Лёва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- 0,2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Волгапкин</a:t>
                      </a:r>
                      <a:r>
                        <a:rPr lang="ru-RU" sz="1000" baseline="0" dirty="0" smtClean="0"/>
                        <a:t> Андрей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- 0,1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Галаган</a:t>
                      </a:r>
                      <a:r>
                        <a:rPr lang="ru-RU" sz="1000" baseline="0" dirty="0" smtClean="0"/>
                        <a:t> Екатерина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r>
                        <a:rPr lang="ru-RU" sz="1000" baseline="0" dirty="0" smtClean="0"/>
                        <a:t> 0,4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Демиденко</a:t>
                      </a:r>
                      <a:r>
                        <a:rPr lang="ru-RU" sz="1000" baseline="0" dirty="0" smtClean="0"/>
                        <a:t> Андрей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- 0,5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Дзялик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baseline="0" dirty="0" err="1" smtClean="0"/>
                        <a:t>Эвелина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smtClean="0"/>
                        <a:t>-</a:t>
                      </a:r>
                      <a:r>
                        <a:rPr lang="ru-RU" sz="1000" baseline="0" smtClean="0"/>
                        <a:t> 0,4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Жигалина</a:t>
                      </a:r>
                      <a:r>
                        <a:rPr lang="ru-RU" sz="1000" baseline="0" dirty="0" smtClean="0"/>
                        <a:t> Алиса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r>
                        <a:rPr lang="ru-RU" sz="1000" baseline="0" dirty="0" smtClean="0"/>
                        <a:t> 0,3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Захарченко</a:t>
                      </a:r>
                      <a:r>
                        <a:rPr lang="ru-RU" sz="1000" baseline="0" dirty="0" smtClean="0"/>
                        <a:t> Павел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+</a:t>
                      </a:r>
                      <a:r>
                        <a:rPr lang="ru-RU" sz="1000" baseline="0" dirty="0" smtClean="0"/>
                        <a:t> 0,2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Зевякина</a:t>
                      </a:r>
                      <a:r>
                        <a:rPr lang="ru-RU" sz="1000" baseline="0" dirty="0" smtClean="0"/>
                        <a:t> Ангелина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- 0,6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Зубарева</a:t>
                      </a:r>
                      <a:r>
                        <a:rPr lang="ru-RU" sz="1000" baseline="0" dirty="0" smtClean="0"/>
                        <a:t> Александра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- 0,2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Зязя</a:t>
                      </a:r>
                      <a:r>
                        <a:rPr lang="ru-RU" sz="1000" baseline="0" dirty="0" smtClean="0"/>
                        <a:t> Александр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- 0,3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Кудрявцев</a:t>
                      </a:r>
                      <a:r>
                        <a:rPr lang="ru-RU" sz="1000" baseline="0" dirty="0" smtClean="0"/>
                        <a:t> Андрей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+</a:t>
                      </a:r>
                      <a:r>
                        <a:rPr lang="ru-RU" sz="1000" baseline="0" dirty="0" smtClean="0"/>
                        <a:t> 0,5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Кучкиа</a:t>
                      </a:r>
                      <a:r>
                        <a:rPr lang="ru-RU" sz="1000" baseline="0" dirty="0" smtClean="0"/>
                        <a:t> Олеся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_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Лазарев Матвей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+ 0,4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Осипова Полина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- 0,4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Пашковская</a:t>
                      </a:r>
                      <a:r>
                        <a:rPr lang="ru-RU" sz="1000" baseline="0" dirty="0" smtClean="0"/>
                        <a:t> Даша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_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Пинк</a:t>
                      </a:r>
                      <a:r>
                        <a:rPr lang="ru-RU" sz="1000" baseline="0" dirty="0" smtClean="0"/>
                        <a:t> Глеб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0,1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Рукс</a:t>
                      </a:r>
                      <a:r>
                        <a:rPr lang="ru-RU" sz="1000" baseline="0" dirty="0" smtClean="0"/>
                        <a:t> Кристина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- 0,5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Ситников</a:t>
                      </a:r>
                      <a:r>
                        <a:rPr lang="ru-RU" sz="1000" baseline="0" dirty="0" smtClean="0"/>
                        <a:t> Алексей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- 0,7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21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Черемисина Ксения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r>
                        <a:rPr lang="ru-RU" sz="1000" baseline="0" dirty="0" smtClean="0"/>
                        <a:t> 0,1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22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Чистякова</a:t>
                      </a:r>
                      <a:r>
                        <a:rPr lang="ru-RU" sz="1000" baseline="0" dirty="0" smtClean="0"/>
                        <a:t> Екатерина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r>
                        <a:rPr lang="ru-RU" sz="1000" baseline="0" dirty="0" smtClean="0"/>
                        <a:t> 0,4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23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Чугунов</a:t>
                      </a:r>
                      <a:r>
                        <a:rPr lang="ru-RU" sz="1000" baseline="0" dirty="0" smtClean="0"/>
                        <a:t> Георгий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r>
                        <a:rPr lang="ru-RU" sz="1000" baseline="0" dirty="0" smtClean="0"/>
                        <a:t> 0,3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24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Шмаргун</a:t>
                      </a:r>
                      <a:r>
                        <a:rPr lang="ru-RU" sz="1000" baseline="0" dirty="0" smtClean="0"/>
                        <a:t> Владислав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+</a:t>
                      </a:r>
                      <a:r>
                        <a:rPr lang="ru-RU" sz="1000" baseline="0" dirty="0" smtClean="0"/>
                        <a:t> 0,1</a:t>
                      </a:r>
                      <a:endParaRPr lang="ru-RU" sz="1000" dirty="0"/>
                    </a:p>
                  </a:txBody>
                  <a:tcPr/>
                </a:tc>
              </a:tr>
              <a:tr h="24179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25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smtClean="0"/>
                        <a:t>Шотова</a:t>
                      </a:r>
                      <a:r>
                        <a:rPr lang="ru-RU" sz="1000" baseline="0" smtClean="0"/>
                        <a:t> Алина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smtClean="0"/>
                        <a:t>_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Каковы же теоретические обоснования проблемы?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В пятом классе условия обучения коренным образом меняются: дети переходят от одного основного учителя к системе «классный руководитель –  учителя-предметники».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  Затруднить адаптацию детей к средней школе может рассогласованность и противоречивость требований разных педагогов (например: по иностранному языку нужны три тетради, и каждая из них ведется по-разному; учительница истории требует, чтобы, учащийся, отвечая на уроке, придерживался сведений, изложенных в учебнике, а учительница литературы хвалит за собственное мнение). </a:t>
            </a:r>
          </a:p>
          <a:p>
            <a:pPr>
              <a:buNone/>
            </a:pPr>
            <a:r>
              <a:rPr lang="ru-RU" dirty="0" smtClean="0"/>
              <a:t>        Трудности пятиклассников могут быть вызваны и необходимостью на каждом уроке приспосабливаться к своеобразному темпу, особенностям речи, стилю преподавания каждого учителя.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Иногда дети меняют школу (например, поступают в гимназию), у них появляются не только новые учителя, но и новые одноклассники.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      Они гордятся тем, что «уже не маленькие». </a:t>
            </a:r>
          </a:p>
          <a:p>
            <a:pPr>
              <a:buNone/>
            </a:pPr>
            <a:r>
              <a:rPr lang="ru-RU" dirty="0" smtClean="0"/>
              <a:t>        Появление нескольких учителей с разными требованиями, разными характерами, разным стилем отношений является для них зримым показателем их взросления.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Сопровождающие  действия поддержки пятиклассников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Наблюдение</a:t>
            </a:r>
          </a:p>
          <a:p>
            <a:r>
              <a:rPr lang="ru-RU" dirty="0" smtClean="0"/>
              <a:t>Беседы (индивидуальные и групповые)</a:t>
            </a:r>
          </a:p>
          <a:p>
            <a:r>
              <a:rPr lang="ru-RU" dirty="0" smtClean="0"/>
              <a:t>Тематические классные часы.</a:t>
            </a:r>
          </a:p>
          <a:p>
            <a:r>
              <a:rPr lang="ru-RU" dirty="0" smtClean="0"/>
              <a:t>Диагностическая деятельность.</a:t>
            </a:r>
          </a:p>
          <a:p>
            <a:r>
              <a:rPr lang="ru-RU" dirty="0" smtClean="0"/>
              <a:t>Посещение уроков второй половины дня.</a:t>
            </a:r>
          </a:p>
          <a:p>
            <a:r>
              <a:rPr lang="ru-RU" dirty="0" smtClean="0"/>
              <a:t>Сотрудничество с психологом.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85750" y="214313"/>
            <a:ext cx="8401050" cy="591185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300" dirty="0" smtClean="0"/>
              <a:t>          </a:t>
            </a:r>
            <a:r>
              <a:rPr lang="ru-RU" sz="4300" b="1" dirty="0" smtClean="0"/>
              <a:t>В период адаптации важно: </a:t>
            </a:r>
            <a:endParaRPr lang="ru-RU" sz="4300" dirty="0" smtClean="0"/>
          </a:p>
          <a:p>
            <a:pPr>
              <a:buNone/>
            </a:pPr>
            <a:r>
              <a:rPr lang="ru-RU" sz="4300" dirty="0" smtClean="0"/>
              <a:t>        </a:t>
            </a:r>
          </a:p>
          <a:p>
            <a:pPr>
              <a:buNone/>
            </a:pPr>
            <a:r>
              <a:rPr lang="ru-RU" sz="4300" dirty="0" smtClean="0"/>
              <a:t>       Обеспечить спокойную, щадящую обстановку, четкий режим, то есть сделать так, чтобы ребёнок постоянно ощущал вашу помощь и поддержку.</a:t>
            </a:r>
          </a:p>
          <a:p>
            <a:pPr>
              <a:buNone/>
            </a:pPr>
            <a:r>
              <a:rPr lang="ru-RU" sz="4300" dirty="0" smtClean="0"/>
              <a:t>        </a:t>
            </a:r>
          </a:p>
          <a:p>
            <a:pPr>
              <a:buNone/>
            </a:pPr>
            <a:r>
              <a:rPr lang="ru-RU" sz="4300" dirty="0" smtClean="0"/>
              <a:t>        Ребёнок впервые оказывается в ситуации множественности требований и, если он научится учитывать эти требования, соотносить их, преодолевать связанные с этим трудности, то овладеет умением, необходимым для взрослой жизни. </a:t>
            </a:r>
          </a:p>
          <a:p>
            <a:pPr>
              <a:buNone/>
            </a:pPr>
            <a:r>
              <a:rPr lang="ru-RU" sz="4300" dirty="0" smtClean="0"/>
              <a:t/>
            </a:r>
            <a:br>
              <a:rPr lang="ru-RU" sz="4300" dirty="0" smtClean="0"/>
            </a:br>
            <a:r>
              <a:rPr lang="ru-RU" sz="4300" dirty="0" smtClean="0"/>
              <a:t>Поэтому ребёнку необходимо объяснить, с чем связаны эти различия в требованиях, помочь справиться с возникающими трудностями (составить расписание с указанием на требования, например: «история — составить план ответа по учебнику», «иностранный язык — приносить с собой, помимо основной тетради, словарную тетрадь и тетрадь для записи устных тем»). </a:t>
            </a:r>
          </a:p>
          <a:p>
            <a:pPr>
              <a:buNone/>
            </a:pPr>
            <a:r>
              <a:rPr lang="ru-RU" sz="4300" dirty="0" smtClean="0"/>
              <a:t/>
            </a:r>
            <a:br>
              <a:rPr lang="ru-RU" sz="4300" dirty="0" smtClean="0"/>
            </a:br>
            <a:r>
              <a:rPr lang="ru-RU" sz="4300" dirty="0" smtClean="0"/>
              <a:t/>
            </a:r>
            <a:br>
              <a:rPr lang="ru-RU" sz="4300" dirty="0" smtClean="0"/>
            </a:br>
            <a:r>
              <a:rPr lang="ru-RU" sz="4300" dirty="0" smtClean="0"/>
              <a:t>  Помощь школьникам необходима в подготовке домашних заданий.</a:t>
            </a:r>
          </a:p>
          <a:p>
            <a:pPr>
              <a:buNone/>
            </a:pPr>
            <a:r>
              <a:rPr lang="ru-RU" sz="4300" dirty="0" smtClean="0"/>
              <a:t> </a:t>
            </a:r>
            <a:br>
              <a:rPr lang="ru-RU" sz="4300" dirty="0" smtClean="0"/>
            </a:br>
            <a:endParaRPr lang="ru-RU" sz="4300" dirty="0" smtClean="0"/>
          </a:p>
          <a:p>
            <a:pPr>
              <a:buNone/>
            </a:pPr>
            <a:r>
              <a:rPr lang="ru-RU" sz="4300" dirty="0" smtClean="0"/>
              <a:t>         </a:t>
            </a:r>
            <a:r>
              <a:rPr lang="ru-RU" sz="4300" dirty="0" smtClean="0">
                <a:solidFill>
                  <a:srgbClr val="FF0000"/>
                </a:solidFill>
              </a:rPr>
              <a:t>Следует обратить внимание на то, что ухудшение успеваемости в значительной степени связано с особенностями адаптационного периода. </a:t>
            </a:r>
            <a:r>
              <a:rPr lang="ru-RU" sz="4300" dirty="0" smtClean="0"/>
              <a:t/>
            </a:r>
            <a:br>
              <a:rPr lang="ru-RU" sz="4300" dirty="0" smtClean="0"/>
            </a:br>
            <a:r>
              <a:rPr lang="ru-RU" sz="4300" dirty="0" smtClean="0"/>
              <a:t> </a:t>
            </a:r>
            <a:br>
              <a:rPr lang="ru-RU" sz="4300" dirty="0" smtClean="0"/>
            </a:br>
            <a:endParaRPr lang="ru-RU" sz="4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восприятия учебного материала учащимися 5 класса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571612"/>
          <a:ext cx="8763040" cy="510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3210506"/>
                <a:gridCol w="2552138"/>
              </a:tblGrid>
              <a:tr h="510383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Визуалы </a:t>
                      </a:r>
                      <a:r>
                        <a:rPr lang="ru-RU" sz="1800" dirty="0" smtClean="0"/>
                        <a:t>(зрительный канал восприятия)</a:t>
                      </a:r>
                    </a:p>
                    <a:p>
                      <a:pPr>
                        <a:buNone/>
                      </a:pPr>
                      <a:endParaRPr lang="ru-RU" sz="1800" dirty="0" smtClean="0"/>
                    </a:p>
                    <a:p>
                      <a:pPr>
                        <a:buNone/>
                      </a:pPr>
                      <a:endParaRPr lang="ru-RU" sz="1800" dirty="0" smtClean="0"/>
                    </a:p>
                    <a:p>
                      <a:pPr>
                        <a:buNone/>
                      </a:pPr>
                      <a:endParaRPr lang="ru-RU" sz="18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dirty="0" err="1" smtClean="0"/>
                        <a:t>Рукс</a:t>
                      </a:r>
                      <a:r>
                        <a:rPr lang="ru-RU" sz="1800" dirty="0" smtClean="0"/>
                        <a:t> Кристина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dirty="0" err="1" smtClean="0"/>
                        <a:t>Пашковская</a:t>
                      </a:r>
                      <a:r>
                        <a:rPr lang="ru-RU" sz="1800" dirty="0" smtClean="0"/>
                        <a:t> Даша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dirty="0" err="1" smtClean="0"/>
                        <a:t>Жигалина</a:t>
                      </a:r>
                      <a:r>
                        <a:rPr lang="ru-RU" sz="1800" dirty="0" smtClean="0"/>
                        <a:t> Алиса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dirty="0" smtClean="0"/>
                        <a:t>Кудрявцев Андрей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dirty="0" smtClean="0"/>
                        <a:t>Волгапкин Андрей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dirty="0" err="1" smtClean="0"/>
                        <a:t>Шмаргун</a:t>
                      </a:r>
                      <a:r>
                        <a:rPr lang="ru-RU" sz="1800" dirty="0" smtClean="0"/>
                        <a:t> Влад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dirty="0" err="1" smtClean="0"/>
                        <a:t>Дзялик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Эвелина</a:t>
                      </a:r>
                      <a:endParaRPr lang="ru-RU" sz="18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dirty="0" smtClean="0"/>
                        <a:t>Кучкина Олеся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dirty="0" smtClean="0"/>
                        <a:t>Зубарева Саша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Аудиалы</a:t>
                      </a:r>
                      <a:r>
                        <a:rPr lang="ru-RU" baseline="0" dirty="0" smtClean="0"/>
                        <a:t> (слуховой канал восприятия)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Черемисина Ксения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err="1" smtClean="0"/>
                        <a:t>Биктимирова</a:t>
                      </a:r>
                      <a:r>
                        <a:rPr lang="ru-RU" baseline="0" dirty="0" smtClean="0"/>
                        <a:t> Юлия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Лазарев Матвей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Захарченко Паша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Чугунов Георгий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Чистякова Катя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Кинестеты</a:t>
                      </a:r>
                      <a:r>
                        <a:rPr lang="ru-RU" dirty="0" smtClean="0"/>
                        <a:t> (чувственный канал восприятия)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Галаган</a:t>
                      </a:r>
                      <a:r>
                        <a:rPr lang="ru-RU" baseline="0" dirty="0" smtClean="0"/>
                        <a:t> Катя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Черемисина Ксюша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Осипова Полина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err="1" smtClean="0"/>
                        <a:t>Биктимирова</a:t>
                      </a:r>
                      <a:r>
                        <a:rPr lang="ru-RU" baseline="0" dirty="0" smtClean="0"/>
                        <a:t> Юля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err="1" smtClean="0"/>
                        <a:t>Зевякина</a:t>
                      </a:r>
                      <a:r>
                        <a:rPr lang="ru-RU" baseline="0" dirty="0" smtClean="0"/>
                        <a:t> Ангелина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err="1" smtClean="0"/>
                        <a:t>Букатич</a:t>
                      </a:r>
                      <a:r>
                        <a:rPr lang="ru-RU" baseline="0" dirty="0" smtClean="0"/>
                        <a:t> Лёва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Ситников Алексей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err="1" smtClean="0"/>
                        <a:t>Шотова</a:t>
                      </a:r>
                      <a:r>
                        <a:rPr lang="ru-RU" baseline="0" dirty="0" smtClean="0"/>
                        <a:t> Алина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 Борисова Соня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err="1" smtClean="0"/>
                        <a:t>Зязя</a:t>
                      </a:r>
                      <a:r>
                        <a:rPr lang="ru-RU" baseline="0" dirty="0" smtClean="0"/>
                        <a:t> Саша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Пинк Глеб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1463</Words>
  <PresentationFormat>Экран (4:3)</PresentationFormat>
  <Paragraphs>310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Особенности адаптационного периода в 5 классе.</vt:lpstr>
      <vt:lpstr>Слайд 2</vt:lpstr>
      <vt:lpstr>Самый трудный предмет для учащихся</vt:lpstr>
      <vt:lpstr>Слайд 4</vt:lpstr>
      <vt:lpstr>Рейтинг успеваемости</vt:lpstr>
      <vt:lpstr>Слайд 6</vt:lpstr>
      <vt:lpstr>Сопровождающие  действия поддержки пятиклассников</vt:lpstr>
      <vt:lpstr>Слайд 8</vt:lpstr>
      <vt:lpstr>Типы восприятия учебного материала учащимися 5 класса</vt:lpstr>
      <vt:lpstr>Репрезентативные системы и предикаты (словоупотребление)</vt:lpstr>
      <vt:lpstr>Слайд 11</vt:lpstr>
      <vt:lpstr>Слайд 12</vt:lpstr>
      <vt:lpstr>Слайд 13</vt:lpstr>
      <vt:lpstr>Рекомендации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48</cp:revision>
  <dcterms:modified xsi:type="dcterms:W3CDTF">2010-01-30T01:18:16Z</dcterms:modified>
</cp:coreProperties>
</file>