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61" r:id="rId2"/>
  </p:sldMasterIdLst>
  <p:notesMasterIdLst>
    <p:notesMasterId r:id="rId39"/>
  </p:notesMasterIdLst>
  <p:handoutMasterIdLst>
    <p:handoutMasterId r:id="rId40"/>
  </p:handoutMasterIdLst>
  <p:sldIdLst>
    <p:sldId id="330" r:id="rId3"/>
    <p:sldId id="256" r:id="rId4"/>
    <p:sldId id="335" r:id="rId5"/>
    <p:sldId id="342" r:id="rId6"/>
    <p:sldId id="257" r:id="rId7"/>
    <p:sldId id="320" r:id="rId8"/>
    <p:sldId id="286" r:id="rId9"/>
    <p:sldId id="258" r:id="rId10"/>
    <p:sldId id="326" r:id="rId11"/>
    <p:sldId id="321" r:id="rId12"/>
    <p:sldId id="327" r:id="rId13"/>
    <p:sldId id="322" r:id="rId14"/>
    <p:sldId id="324" r:id="rId15"/>
    <p:sldId id="325" r:id="rId16"/>
    <p:sldId id="260" r:id="rId17"/>
    <p:sldId id="328" r:id="rId18"/>
    <p:sldId id="299" r:id="rId19"/>
    <p:sldId id="329" r:id="rId20"/>
    <p:sldId id="332" r:id="rId21"/>
    <p:sldId id="331" r:id="rId22"/>
    <p:sldId id="296" r:id="rId23"/>
    <p:sldId id="334" r:id="rId24"/>
    <p:sldId id="343" r:id="rId25"/>
    <p:sldId id="333" r:id="rId26"/>
    <p:sldId id="261" r:id="rId27"/>
    <p:sldId id="340" r:id="rId28"/>
    <p:sldId id="341" r:id="rId29"/>
    <p:sldId id="350" r:id="rId30"/>
    <p:sldId id="349" r:id="rId31"/>
    <p:sldId id="348" r:id="rId32"/>
    <p:sldId id="347" r:id="rId33"/>
    <p:sldId id="346" r:id="rId34"/>
    <p:sldId id="351" r:id="rId35"/>
    <p:sldId id="345" r:id="rId36"/>
    <p:sldId id="344" r:id="rId37"/>
    <p:sldId id="298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24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4A921-FDEF-49DC-9E91-0C30A512649D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03339-CCA5-4244-88CB-06643D303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818242-EE9F-44B9-89E9-115D9F910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6239D-993A-4BAE-9750-C0709F2301F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8AD44-AE55-4C81-A1D9-C070B3A88385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818242-EE9F-44B9-89E9-115D9F91090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81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D73534-8C20-4564-B764-6F4829DA0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4B6B-E6AD-43D7-BDED-6D95FEEE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3C12-0F0A-4111-80E0-3CC45C819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3B5A-4ED8-469C-995C-5182E878B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DA75-57AB-40E4-853D-3CD2F75A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73534-8C20-4564-B764-6F4829DA0A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2366F-3761-46D7-9653-66B65EF2E3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229FF-CAE8-49AC-AE36-D9FA2DA5C5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114C4-59AA-4943-B15F-F757ACC38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C56-B012-4E3B-ACA3-ACC3E3A0C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784FF-092A-4CC5-B177-CDF3DD0C64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366F-3761-46D7-9653-66B65EF2E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B1393-03EC-49D8-844B-D94E97B40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341AE-B2F9-4B16-9E14-408BD96686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F9BCD-C061-4CD8-ACF9-056756258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74B6B-E6AD-43D7-BDED-6D95FEEE8B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93C12-0F0A-4111-80E0-3CC45C819F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29FF-CAE8-49AC-AE36-D9FA2DA5C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114C4-59AA-4943-B15F-F757ACC38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0FC56-B012-4E3B-ACA3-ACC3E3A0C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84FF-092A-4CC5-B177-CDF3DD0C6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1393-03EC-49D8-844B-D94E97B4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41AE-B2F9-4B16-9E14-408BD9668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9BCD-C061-4CD8-ACF9-056756258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A4928D22-938A-44BF-B193-BF85462F5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1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4110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928D22-938A-44BF-B193-BF85462F5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2286000"/>
            <a:ext cx="2357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КАРТОФЕЛЬ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57688" y="221456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СОЛЬ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6072188" y="41433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72188" y="2143125"/>
            <a:ext cx="1928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ЯЙЦО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00375" y="29289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ВАРКА</a:t>
            </a:r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3500438" y="5072063"/>
            <a:ext cx="1357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0" y="3714750"/>
            <a:ext cx="300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ОБСУШИВАНИЕ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00375" y="4357688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ПРОТИРАНИЕ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0375" y="5000625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ОХЛАЖДЕНИЕ</a:t>
            </a:r>
            <a:r>
              <a:rPr lang="ru-RU"/>
              <a:t> </a:t>
            </a:r>
            <a:r>
              <a:rPr lang="ru-RU" b="1"/>
              <a:t>ДО 40-50</a:t>
            </a:r>
            <a:r>
              <a:rPr lang="ru-RU" b="1" baseline="30000"/>
              <a:t>О</a:t>
            </a:r>
            <a:endParaRPr lang="ru-RU" b="1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smtClean="0"/>
              <a:t>I</a:t>
            </a:r>
            <a:r>
              <a:rPr lang="ru-RU" sz="4000" b="1" dirty="0" smtClean="0"/>
              <a:t>  ЭТАП – ПРИГОТОВЛЕНИЕ КАРТОФЕЛЬНОЙ МАССЫ</a:t>
            </a:r>
            <a:endParaRPr kumimoji="0" lang="ru-RU" sz="4000" b="1" dirty="0" smtClean="0">
              <a:solidFill>
                <a:schemeClr val="tx1"/>
              </a:solidFill>
              <a:effectLst/>
              <a:latin typeface="Times New Roman" pitchFamily="18" charset="-5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86375" y="6143625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ПЕРЕМЕШИВАНИЕ</a:t>
            </a:r>
          </a:p>
        </p:txBody>
      </p:sp>
      <p:cxnSp>
        <p:nvCxnSpPr>
          <p:cNvPr id="21" name="Прямая со стрелкой 20"/>
          <p:cNvCxnSpPr>
            <a:cxnSpLocks noChangeShapeType="1"/>
            <a:stCxn id="8" idx="2"/>
          </p:cNvCxnSpPr>
          <p:nvPr/>
        </p:nvCxnSpPr>
        <p:spPr bwMode="auto">
          <a:xfrm rot="16200000" flipH="1">
            <a:off x="3213101" y="2284412"/>
            <a:ext cx="252412" cy="1179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Прямая со стрелкой 22"/>
          <p:cNvCxnSpPr>
            <a:cxnSpLocks noChangeShapeType="1"/>
            <a:stCxn id="9" idx="2"/>
          </p:cNvCxnSpPr>
          <p:nvPr/>
        </p:nvCxnSpPr>
        <p:spPr bwMode="auto">
          <a:xfrm rot="5400000">
            <a:off x="4588669" y="2445544"/>
            <a:ext cx="323850" cy="785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Прямая со стрелкой 28"/>
          <p:cNvCxnSpPr>
            <a:cxnSpLocks noChangeShapeType="1"/>
            <a:stCxn id="12" idx="2"/>
          </p:cNvCxnSpPr>
          <p:nvPr/>
        </p:nvCxnSpPr>
        <p:spPr bwMode="auto">
          <a:xfrm rot="5400000">
            <a:off x="3872707" y="3517106"/>
            <a:ext cx="254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" name="Прямая со стрелкой 30"/>
          <p:cNvCxnSpPr>
            <a:cxnSpLocks noChangeShapeType="1"/>
          </p:cNvCxnSpPr>
          <p:nvPr/>
        </p:nvCxnSpPr>
        <p:spPr bwMode="auto">
          <a:xfrm rot="5400000">
            <a:off x="3928269" y="4287044"/>
            <a:ext cx="2857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Прямая со стрелкой 32"/>
          <p:cNvCxnSpPr>
            <a:cxnSpLocks noChangeShapeType="1"/>
          </p:cNvCxnSpPr>
          <p:nvPr/>
        </p:nvCxnSpPr>
        <p:spPr bwMode="auto">
          <a:xfrm rot="5400000">
            <a:off x="3928269" y="4929981"/>
            <a:ext cx="2857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" name="Прямая со стрелкой 34"/>
          <p:cNvCxnSpPr>
            <a:cxnSpLocks noChangeShapeType="1"/>
            <a:stCxn id="17" idx="2"/>
          </p:cNvCxnSpPr>
          <p:nvPr/>
        </p:nvCxnSpPr>
        <p:spPr bwMode="auto">
          <a:xfrm rot="16200000" flipH="1">
            <a:off x="5558631" y="4701382"/>
            <a:ext cx="312737" cy="2571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" name="Прямая со стрелкой 36"/>
          <p:cNvCxnSpPr>
            <a:cxnSpLocks noChangeShapeType="1"/>
          </p:cNvCxnSpPr>
          <p:nvPr/>
        </p:nvCxnSpPr>
        <p:spPr bwMode="auto">
          <a:xfrm rot="16200000" flipH="1">
            <a:off x="5357813" y="4286250"/>
            <a:ext cx="3643312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 smtClean="0"/>
              <a:t>Виды фаршей для запеканок и рулетов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Мясной</a:t>
            </a:r>
          </a:p>
          <a:p>
            <a:pPr>
              <a:defRPr/>
            </a:pPr>
            <a:r>
              <a:rPr lang="ru-RU" sz="3600" dirty="0" smtClean="0"/>
              <a:t>Капустный</a:t>
            </a:r>
          </a:p>
          <a:p>
            <a:pPr>
              <a:defRPr/>
            </a:pPr>
            <a:r>
              <a:rPr lang="ru-RU" sz="3600" dirty="0" smtClean="0"/>
              <a:t>Овощной</a:t>
            </a:r>
          </a:p>
          <a:p>
            <a:pPr>
              <a:defRPr/>
            </a:pPr>
            <a:r>
              <a:rPr lang="ru-RU" sz="3600" dirty="0" smtClean="0"/>
              <a:t>Грибной</a:t>
            </a:r>
          </a:p>
          <a:p>
            <a:pPr>
              <a:defRPr/>
            </a:pPr>
            <a:r>
              <a:rPr lang="ru-RU" sz="3600" dirty="0" smtClean="0"/>
              <a:t>Яичный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II</a:t>
            </a:r>
            <a:r>
              <a:rPr lang="ru-RU" sz="4000" dirty="0" smtClean="0"/>
              <a:t>ЭТАП – ПРИГОТОВЛЕНИЕ ГРИБНОГО ФАРША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28688" y="2286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ГРИБЫ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071813" y="2286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ЛУК РЕП</a:t>
            </a:r>
            <a:r>
              <a:rPr lang="ru-RU"/>
              <a:t>.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214938" y="2286000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МАСЛО РАСТ.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6858000" y="228600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СПЕЦИИ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1143000" y="3143250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ВАРКА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1143000" y="3929063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ИЗМЕЛЬЧЕНИЕ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714750" y="3143250"/>
            <a:ext cx="321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ПАССЕРОВАНИЕ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3500438" y="5214938"/>
            <a:ext cx="321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ПЕРЕМЕШИВАНИЕ</a:t>
            </a:r>
          </a:p>
        </p:txBody>
      </p:sp>
      <p:cxnSp>
        <p:nvCxnSpPr>
          <p:cNvPr id="25611" name="Прямая со стрелкой 12"/>
          <p:cNvCxnSpPr>
            <a:cxnSpLocks noChangeShapeType="1"/>
            <a:stCxn id="25603" idx="2"/>
          </p:cNvCxnSpPr>
          <p:nvPr/>
        </p:nvCxnSpPr>
        <p:spPr bwMode="auto">
          <a:xfrm rot="5400000">
            <a:off x="1873250" y="2944813"/>
            <a:ext cx="3952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2" name="Прямая со стрелкой 21"/>
          <p:cNvCxnSpPr>
            <a:cxnSpLocks noChangeShapeType="1"/>
          </p:cNvCxnSpPr>
          <p:nvPr/>
        </p:nvCxnSpPr>
        <p:spPr bwMode="auto">
          <a:xfrm rot="16200000" flipH="1">
            <a:off x="1928812" y="3714751"/>
            <a:ext cx="4286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3" name="Прямая со стрелкой 27"/>
          <p:cNvCxnSpPr>
            <a:cxnSpLocks noChangeShapeType="1"/>
          </p:cNvCxnSpPr>
          <p:nvPr/>
        </p:nvCxnSpPr>
        <p:spPr bwMode="auto">
          <a:xfrm rot="5400000">
            <a:off x="5036344" y="2678907"/>
            <a:ext cx="571500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4" name="Прямая со стрелкой 29"/>
          <p:cNvCxnSpPr>
            <a:cxnSpLocks noChangeShapeType="1"/>
          </p:cNvCxnSpPr>
          <p:nvPr/>
        </p:nvCxnSpPr>
        <p:spPr bwMode="auto">
          <a:xfrm rot="16200000" flipH="1">
            <a:off x="3857626" y="2714625"/>
            <a:ext cx="500062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5" name="Прямая со стрелкой 31"/>
          <p:cNvCxnSpPr>
            <a:cxnSpLocks noChangeShapeType="1"/>
            <a:stCxn id="25606" idx="2"/>
          </p:cNvCxnSpPr>
          <p:nvPr/>
        </p:nvCxnSpPr>
        <p:spPr bwMode="auto">
          <a:xfrm rot="5400000">
            <a:off x="5428457" y="2963069"/>
            <a:ext cx="2538412" cy="210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6" name="Прямая со стрелкой 37"/>
          <p:cNvCxnSpPr>
            <a:cxnSpLocks noChangeShapeType="1"/>
          </p:cNvCxnSpPr>
          <p:nvPr/>
        </p:nvCxnSpPr>
        <p:spPr bwMode="auto">
          <a:xfrm rot="5400000">
            <a:off x="4108451" y="4394200"/>
            <a:ext cx="16430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7" name="Прямая со стрелкой 39"/>
          <p:cNvCxnSpPr>
            <a:cxnSpLocks noChangeShapeType="1"/>
          </p:cNvCxnSpPr>
          <p:nvPr/>
        </p:nvCxnSpPr>
        <p:spPr bwMode="auto">
          <a:xfrm>
            <a:off x="2428875" y="4357688"/>
            <a:ext cx="18573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III</a:t>
            </a:r>
            <a:r>
              <a:rPr lang="ru-RU" sz="4000" dirty="0" smtClean="0"/>
              <a:t> ЭТАП – ФОРМОВАНИЕ  И ЗАПЕКАНИЕ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ПОЛОВИНУ КАРТОФЕЛЬНОЙ МАССЫ ВЫКЛАДЫВАЮТ НА СМАЗАННЫЙ МАСЛОМ  И ПОСЫПАННЫЙ СУХАРЯМИ ПРОТИВЕНЬ</a:t>
            </a:r>
          </a:p>
          <a:p>
            <a:pPr>
              <a:defRPr/>
            </a:pPr>
            <a:r>
              <a:rPr lang="ru-RU" dirty="0" smtClean="0"/>
              <a:t>НА НЕЕ КЛАДУТ ФАРШ</a:t>
            </a:r>
          </a:p>
          <a:p>
            <a:pPr>
              <a:defRPr/>
            </a:pPr>
            <a:r>
              <a:rPr lang="ru-RU" dirty="0" smtClean="0"/>
              <a:t>ЗАКРЫВАЮТ ДРУГОЙ ПОЛОВИНОЙ КАРТОФЕЛЬНОЙ МАССЫ</a:t>
            </a:r>
          </a:p>
          <a:p>
            <a:pPr>
              <a:defRPr/>
            </a:pPr>
            <a:r>
              <a:rPr lang="ru-RU" dirty="0" smtClean="0"/>
              <a:t>ПОВЕРХНОСТЬ ВЫРАВНИВАЮТ, СМАЗЫВАЮТ СМЕТАНОЙ И ЗАПЕКАЮТ 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ОТПУСК ГОТОВОГО БЛЮДА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2600" dirty="0" smtClean="0"/>
              <a:t>ЗАПЕКАНКУ НАРЕЗАЮТ НА ПОРЦИИ</a:t>
            </a:r>
          </a:p>
          <a:p>
            <a:pPr>
              <a:defRPr/>
            </a:pPr>
            <a:r>
              <a:rPr lang="ru-RU" sz="2600" dirty="0" smtClean="0"/>
              <a:t>КЛАДУТ НА ТАРЕЛКУ ИЛИ ПОРЦИОННОЕ БЛЮДО</a:t>
            </a:r>
          </a:p>
          <a:p>
            <a:pPr>
              <a:defRPr/>
            </a:pPr>
            <a:r>
              <a:rPr lang="ru-RU" sz="2600" dirty="0" smtClean="0"/>
              <a:t>ПОЛИВАЮТ СЛИВОЧНЫМ МАСЛОМ , ГРИБНЫМ ИЛИ СМЕТАННЫМ СОУСОМ</a:t>
            </a:r>
          </a:p>
        </p:txBody>
      </p:sp>
      <p:pic>
        <p:nvPicPr>
          <p:cNvPr id="27653" name="Picture 5" descr="C:\Documents and Settings\1\Мои документы\АТТЕСТАЦИЯ УРОКИ\ЗАПЕКАНКА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2571750"/>
            <a:ext cx="3357563" cy="2686050"/>
          </a:xfr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0005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/>
              <a:t>КАРТОФЕЛЬНЫЙ РУЛЕТ</a:t>
            </a:r>
            <a:br>
              <a:rPr lang="ru-RU" sz="4000" dirty="0" smtClean="0"/>
            </a:br>
            <a:r>
              <a:rPr lang="ru-RU" sz="4000" dirty="0" smtClean="0"/>
              <a:t>ФОРМОВАНИЕ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ru-RU" dirty="0" smtClean="0"/>
              <a:t>НА СЕРЕДИНУ КАРТОФЕЛЬНОЙ МАССЫ КЛАДУТ ФАРШ</a:t>
            </a:r>
          </a:p>
          <a:p>
            <a:pPr>
              <a:lnSpc>
                <a:spcPct val="130000"/>
              </a:lnSpc>
              <a:defRPr/>
            </a:pPr>
            <a:r>
              <a:rPr lang="ru-RU" dirty="0" smtClean="0"/>
              <a:t>СОЕДИНЯЮТ КРАЯ И ПРИДАЮТ ФОРМУ РУЛЕТА</a:t>
            </a:r>
          </a:p>
        </p:txBody>
      </p:sp>
      <p:pic>
        <p:nvPicPr>
          <p:cNvPr id="20484" name="Picture 5" descr="C:\Documents and Settings\1\Мои документы\рулет.jpe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94350" y="2286000"/>
            <a:ext cx="2263775" cy="3286125"/>
          </a:xfr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 build="p"/>
      <p:bldP spid="9219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 smtClean="0"/>
              <a:t> ЗАПЕКАНИЕ РУЛЕТА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ПЕРЕКЛАДЫВАЮТ ШВОМ ВНИЗ НА СМАЗАННЫЙ ЖИРОМ ПРОТИВЕНЬ </a:t>
            </a:r>
          </a:p>
          <a:p>
            <a:pPr>
              <a:defRPr/>
            </a:pPr>
            <a:r>
              <a:rPr lang="ru-RU" sz="3600" dirty="0" smtClean="0"/>
              <a:t> ПОВЕРХНОСТЬ СМАЗЫВАЮТ СМЕТАНОЙ, ПОСЫПАЮТ СУХАРЯМИ, ДЕЛАЮТ ПРОКОЛЫ, СБРЫЗГИВАЮТ МАСЛОМ И ЗАПЕКАЮТ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ОТПУСК ГОТОВОГО БЛЮДА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ГОТОВЫЙ РУЛЕТ НАРЕЗАЮТ НА ПОРЦИИ</a:t>
            </a:r>
          </a:p>
          <a:p>
            <a:pPr>
              <a:defRPr/>
            </a:pPr>
            <a:r>
              <a:rPr lang="ru-RU" sz="2800" dirty="0" smtClean="0"/>
              <a:t>КЛАДУТ НА ПОРЦИОННОЕ БЛЮДО ИЛИ ТАРЕЛКУ</a:t>
            </a:r>
          </a:p>
          <a:p>
            <a:pPr>
              <a:defRPr/>
            </a:pPr>
            <a:r>
              <a:rPr lang="ru-RU" sz="2800" dirty="0" smtClean="0"/>
              <a:t>ПОЛИВАЮТ СОУСОМ ТОМАТНЫМ ИЛИ СМЕТАНОЙ</a:t>
            </a:r>
          </a:p>
          <a:p>
            <a:pPr>
              <a:buNone/>
              <a:defRPr/>
            </a:pPr>
            <a:endParaRPr lang="ru-RU" sz="2800" dirty="0" smtClean="0"/>
          </a:p>
        </p:txBody>
      </p:sp>
      <p:pic>
        <p:nvPicPr>
          <p:cNvPr id="22532" name="Picture 5" descr="C:\Documents and Settings\1\Мои документы\рулет 1.jpe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32375" y="2571750"/>
            <a:ext cx="3397250" cy="2643188"/>
          </a:xfr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/>
      <p:bldP spid="55299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/>
              <a:t>ФАРШИРОВАННЫЕ БЛЮДА ИЗ ЗАПЕЧЕННЫХ ОВОЩЕЙ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ГОЛУБЦЫ</a:t>
            </a:r>
          </a:p>
          <a:p>
            <a:pPr>
              <a:defRPr/>
            </a:pPr>
            <a:r>
              <a:rPr lang="ru-RU" sz="3600" dirty="0" smtClean="0"/>
              <a:t>КАБАЧКИ</a:t>
            </a:r>
          </a:p>
          <a:p>
            <a:pPr>
              <a:defRPr/>
            </a:pPr>
            <a:r>
              <a:rPr lang="ru-RU" sz="3600" dirty="0" smtClean="0"/>
              <a:t>ПЕРЕЦ</a:t>
            </a:r>
          </a:p>
          <a:p>
            <a:pPr>
              <a:defRPr/>
            </a:pPr>
            <a:r>
              <a:rPr lang="ru-RU" sz="3600" dirty="0" smtClean="0"/>
              <a:t>БАКЛАЖАНЫ</a:t>
            </a:r>
          </a:p>
          <a:p>
            <a:pPr>
              <a:defRPr/>
            </a:pPr>
            <a:r>
              <a:rPr lang="ru-RU" sz="3600" dirty="0" smtClean="0"/>
              <a:t>ПОМИДОРЫ</a:t>
            </a:r>
          </a:p>
          <a:p>
            <a:pPr>
              <a:defRPr/>
            </a:pPr>
            <a:r>
              <a:rPr lang="ru-RU" sz="3600" dirty="0" smtClean="0"/>
              <a:t>КАРТОФЕЛЬ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8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8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8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8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8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8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8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8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980"/>
                            </p:stCondLst>
                            <p:childTnLst>
                              <p:par>
                                <p:cTn id="4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48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980"/>
                            </p:stCondLst>
                            <p:childTnLst>
                              <p:par>
                                <p:cTn id="5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480"/>
                            </p:stCondLst>
                            <p:childTnLst>
                              <p:par>
                                <p:cTn id="59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357438" y="2500313"/>
            <a:ext cx="5357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/>
              <a:t>ГОЛУБЦЫ</a:t>
            </a:r>
          </a:p>
          <a:p>
            <a:r>
              <a:rPr lang="ru-RU" sz="6000" b="1" dirty="0"/>
              <a:t>ОВОЩНЫЕ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dirty="0" smtClean="0"/>
              <a:t>БЛЮДА ИЗ ОВОЩЕЙ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4800" dirty="0" smtClean="0"/>
              <a:t>Технология приготовления блюд из запеченных овощей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975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ПОДГОТОВКА КАПУСТЫ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У  КАПУСТЫ ВЫРЕЗАЮТ КОЧЕРЫЖКУ</a:t>
            </a:r>
          </a:p>
          <a:p>
            <a:pPr>
              <a:defRPr/>
            </a:pPr>
            <a:r>
              <a:rPr lang="ru-RU" sz="2800" dirty="0" smtClean="0"/>
              <a:t>КОЧАН ПРОМЫВАЮТ</a:t>
            </a:r>
          </a:p>
          <a:p>
            <a:pPr>
              <a:defRPr/>
            </a:pPr>
            <a:r>
              <a:rPr lang="ru-RU" sz="2800" dirty="0" smtClean="0"/>
              <a:t>ПОДГОТОВЛЕННУЮ КАПУСТУ КЛАДУТ В КИПЯЩУЮ ПОДСОЛЕННУЮ  ВОДУ, ВАРЯТ ДО ГОТОВНОСТИ</a:t>
            </a:r>
          </a:p>
          <a:p>
            <a:pPr>
              <a:defRPr/>
            </a:pPr>
            <a:r>
              <a:rPr lang="ru-RU" sz="2800" dirty="0" smtClean="0"/>
              <a:t>ВЫНИМАЮТ, ДАЮТ СТЕЧЬ ВОДЕ,РАЗДЕЛЫВАЮТ НА ЛИСТЬЯ</a:t>
            </a:r>
          </a:p>
          <a:p>
            <a:pPr>
              <a:defRPr/>
            </a:pPr>
            <a:r>
              <a:rPr lang="ru-RU" sz="2800" dirty="0" smtClean="0"/>
              <a:t>ОТБИВАЮТ УТОЛЩЕННУЮ ЧАСТЬ ЛИСТА, ФОРМУЮТ ГОЛУБЦЫ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ВНИМАНИЕ: ЭТО ИНТЕРЕСНО !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ru-RU" sz="2800" dirty="0" smtClean="0"/>
              <a:t>ДЛЯ ГОЛУБЦОВ ЛУЧШЕ БРАТЬ КОЧАНЫ КРУГЛОЙ ФОРМЫ С БЕЛЫМИ, НЕСФОРМИРОВАВШИМИСЯ ЛИСТЬЯМИ БЕЗ ГРУБЫХ ЧЕРЕШКОВ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812925" y="2255838"/>
          <a:ext cx="3300413" cy="3673475"/>
        </p:xfrm>
        <a:graphic>
          <a:graphicData uri="http://schemas.openxmlformats.org/presentationml/2006/ole">
            <p:oleObj spid="_x0000_s3074" name="Точечный рисунок" r:id="rId5" imgW="1771429" imgH="1971950" progId="PBrush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6" grpId="1"/>
      <p:bldP spid="52226" grpId="2"/>
      <p:bldP spid="52228" grpId="0" build="p" autoUpdateAnimBg="0" advAuto="1000"/>
      <p:bldP spid="52228" grpId="1" build="p"/>
      <p:bldP spid="52228" grpId="2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266825" y="419100"/>
            <a:ext cx="7772400" cy="1143000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  <a:effectLst/>
              </a:rPr>
              <a:t>ПРИГОТОВЛЕНИЕ</a:t>
            </a:r>
            <a:r>
              <a:rPr lang="ru-RU" sz="4000" smtClean="0">
                <a:effectLst/>
              </a:rPr>
              <a:t> </a:t>
            </a:r>
            <a:r>
              <a:rPr lang="ru-RU" sz="4000" smtClean="0">
                <a:solidFill>
                  <a:srgbClr val="FF0000"/>
                </a:solidFill>
                <a:effectLst/>
              </a:rPr>
              <a:t>ФАРША ОВОЩНОГО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6313" y="2214563"/>
            <a:ext cx="1714500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МОРКОВЬ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214563"/>
            <a:ext cx="1143000" cy="830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ЛУК</a:t>
            </a:r>
          </a:p>
          <a:p>
            <a:pPr>
              <a:defRPr/>
            </a:pPr>
            <a:r>
              <a:rPr lang="ru-RU" dirty="0"/>
              <a:t>РЕПЧ.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5313" y="2286000"/>
            <a:ext cx="928687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РИС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9750" y="2143125"/>
            <a:ext cx="1643063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СПЕЦИИ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5688" y="2143125"/>
            <a:ext cx="1785937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ЗЕЛЕНЬ</a:t>
            </a:r>
          </a:p>
          <a:p>
            <a:pPr>
              <a:defRPr/>
            </a:pPr>
            <a:r>
              <a:rPr lang="ru-RU" dirty="0"/>
              <a:t>ПЕТРУШ-</a:t>
            </a:r>
          </a:p>
          <a:p>
            <a:pPr>
              <a:defRPr/>
            </a:pPr>
            <a:r>
              <a:rPr lang="ru-RU" dirty="0"/>
              <a:t>КИ</a:t>
            </a: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 bwMode="auto">
          <a:xfrm rot="16200000" flipH="1">
            <a:off x="1171576" y="3338512"/>
            <a:ext cx="2038350" cy="714375"/>
          </a:xfrm>
          <a:prstGeom prst="straightConnector1">
            <a:avLst/>
          </a:prstGeom>
          <a:ln w="12700" cmpd="sng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 bwMode="auto">
          <a:xfrm rot="5400000">
            <a:off x="2320132" y="3415506"/>
            <a:ext cx="1670050" cy="9286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19188" y="4714875"/>
            <a:ext cx="25717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/>
              <a:t>ПАССЕРОВАНИЕ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rot="16200000" flipH="1">
            <a:off x="4048125" y="3643313"/>
            <a:ext cx="1643063" cy="714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00500" y="4714875"/>
            <a:ext cx="1643063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ВАРКА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86125" y="5857875"/>
            <a:ext cx="4429125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ПЕРЕМЕШИВАНИЕ</a:t>
            </a:r>
          </a:p>
        </p:txBody>
      </p:sp>
      <p:cxnSp>
        <p:nvCxnSpPr>
          <p:cNvPr id="24" name="Прямая со стрелкой 23"/>
          <p:cNvCxnSpPr>
            <a:stCxn id="13" idx="2"/>
          </p:cNvCxnSpPr>
          <p:nvPr/>
        </p:nvCxnSpPr>
        <p:spPr bwMode="auto">
          <a:xfrm rot="16200000" flipH="1">
            <a:off x="3064521" y="4517082"/>
            <a:ext cx="681335" cy="20002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2"/>
          </p:cNvCxnSpPr>
          <p:nvPr/>
        </p:nvCxnSpPr>
        <p:spPr bwMode="auto">
          <a:xfrm rot="16200000" flipH="1">
            <a:off x="4714082" y="5285581"/>
            <a:ext cx="609600" cy="3921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</p:cNvCxnSpPr>
          <p:nvPr/>
        </p:nvCxnSpPr>
        <p:spPr bwMode="auto">
          <a:xfrm rot="5400000">
            <a:off x="4797426" y="4070350"/>
            <a:ext cx="3109912" cy="1793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</p:cNvCxnSpPr>
          <p:nvPr/>
        </p:nvCxnSpPr>
        <p:spPr bwMode="auto">
          <a:xfrm rot="5400000">
            <a:off x="6559550" y="3975100"/>
            <a:ext cx="2371725" cy="11080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0" grpId="2"/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3" grpId="0" animBg="1"/>
      <p:bldP spid="13" grpId="1" animBg="1"/>
      <p:bldP spid="21" grpId="0" animBg="1"/>
      <p:bldP spid="21" grpId="1" animBg="1"/>
      <p:bldP spid="21" grpId="2" animBg="1"/>
      <p:bldP spid="22" grpId="0" animBg="1"/>
      <p:bldP spid="2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Формование голубцов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На капустный лист укладывают фарш и заворачивают голубцы конвертиком или рулетом</a:t>
            </a:r>
            <a:endParaRPr lang="ru-RU" sz="40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/>
              <a:t>ТЕХНОЛОГИЯ ПРИГОТОВЛЕНИЯ ГОЛУБЦОВ ОВОЩНЫХ</a:t>
            </a:r>
            <a:endParaRPr lang="ru-RU" sz="4000" dirty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428750" y="2214563"/>
            <a:ext cx="77152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200" b="1" dirty="0"/>
              <a:t>ПОДГОТОВЛЕННЫЕ ПОЛУФАБРИКАТЫ ГОЛУБЦОВ УКЛАДЫВАЮТ НА РАЗОГРЕТЫЙ С ЖИРОМ </a:t>
            </a:r>
            <a:r>
              <a:rPr lang="ru-RU" sz="3200" b="1" dirty="0" smtClean="0"/>
              <a:t>ПРОТИВЕНЬ</a:t>
            </a:r>
            <a:r>
              <a:rPr lang="en-US" sz="3200" b="1" dirty="0" smtClean="0"/>
              <a:t>;</a:t>
            </a:r>
            <a:endParaRPr lang="ru-RU" sz="3200" b="1" dirty="0" smtClean="0"/>
          </a:p>
          <a:p>
            <a:pPr algn="l"/>
            <a:endParaRPr lang="ru-RU" sz="3200" b="1" dirty="0" smtClean="0"/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/>
              <a:t> </a:t>
            </a:r>
            <a:r>
              <a:rPr lang="ru-RU" sz="3200" b="1" dirty="0"/>
              <a:t>ОБЖАРИВАЮТ, ЗАЛИВАЮТ  СОУСОМ СМЕТАННЫМ И  ЗАПЕКАЮТ В ЖАРОЧНОМ ШКАФУ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7651" grpId="0"/>
      <p:bldP spid="2765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dirty="0" smtClean="0"/>
              <a:t>ОТПУСК ГОТОВОГО БЛЮДА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 ОТПУСКЕ КЛАДУТ НА ТАРЕЛКУ ИЛИ ПОРЦИОННОЕ БЛЮДО, ПОЛИВАЮТ СОУСОМ, В КОТОРОМ ИХ ЗАПЕКАЛИ</a:t>
            </a:r>
          </a:p>
        </p:txBody>
      </p:sp>
      <p:pic>
        <p:nvPicPr>
          <p:cNvPr id="28676" name="Picture 7" descr="C:\Documents and Settings\1\Мои документы\АТТЕСТАЦИЯ УРОКИ\im30_1131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2643188"/>
            <a:ext cx="3810000" cy="2571750"/>
          </a:xfr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  <p:bldP spid="10243" grpId="0" build="p"/>
      <p:bldP spid="10243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800" dirty="0" smtClean="0"/>
              <a:t>РАБОЧАЯ ТЕТРАДЬ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sz="4800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ru-RU" sz="4800" dirty="0" smtClean="0"/>
              <a:t>ЗАДАНИЕ 1,3,4,5</a:t>
            </a:r>
          </a:p>
          <a:p>
            <a:pPr>
              <a:buNone/>
              <a:defRPr/>
            </a:pPr>
            <a:r>
              <a:rPr lang="ru-RU" sz="4800" dirty="0" smtClean="0"/>
              <a:t>страница 94 </a:t>
            </a:r>
            <a:endParaRPr lang="ru-RU" sz="48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ОТВЕТЫ НА ЗАДАНИЯ ИЗ РАБОЧЕЙ ТЕТРАДИ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ЗАПЕЧЕННЫЕ </a:t>
            </a:r>
            <a:r>
              <a:rPr lang="ru-RU" dirty="0" smtClean="0"/>
              <a:t>БЛЮДА, ЗАПЕКАНКИ, ФАРШИРОВАННЫЕ БЛЮДА.</a:t>
            </a:r>
          </a:p>
          <a:p>
            <a:pPr marL="514350" indent="-514350">
              <a:buNone/>
            </a:pPr>
            <a:r>
              <a:rPr lang="ru-RU" dirty="0" smtClean="0"/>
              <a:t>2. ГРИБНОЙ</a:t>
            </a:r>
            <a:r>
              <a:rPr lang="ru-RU" dirty="0" smtClean="0"/>
              <a:t>, ОВОЩНОЙ, КАПУСТНЫЙ, ЯИЧНЫЙ, МЯСНОЙ.</a:t>
            </a:r>
          </a:p>
          <a:p>
            <a:pPr marL="514350" indent="-514350">
              <a:buNone/>
            </a:pPr>
            <a:r>
              <a:rPr lang="ru-RU" dirty="0" smtClean="0"/>
              <a:t>3. 258 </a:t>
            </a:r>
            <a:r>
              <a:rPr lang="ru-RU" dirty="0" smtClean="0"/>
              <a:t>– 280 </a:t>
            </a:r>
            <a:r>
              <a:rPr lang="ru-RU" baseline="30000" dirty="0" smtClean="0"/>
              <a:t>О</a:t>
            </a:r>
            <a:r>
              <a:rPr lang="ru-RU" dirty="0" smtClean="0"/>
              <a:t> С.</a:t>
            </a:r>
          </a:p>
          <a:p>
            <a:pPr marL="514350" indent="-514350">
              <a:buNone/>
            </a:pPr>
            <a:r>
              <a:rPr lang="ru-RU" dirty="0" smtClean="0"/>
              <a:t>4. ПОКРЫТЬ </a:t>
            </a:r>
            <a:r>
              <a:rPr lang="ru-RU" dirty="0" smtClean="0"/>
              <a:t>ПОВЕРХНОСТЬ МАЙОНЕЗОМ ИЛИ СМЕТАНОЙ ПЕРЕД ЗАПЕКАНИЕМ.  </a:t>
            </a:r>
            <a:endParaRPr lang="ru-RU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500306"/>
            <a:ext cx="53768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ГОЛУБЦЫ </a:t>
            </a:r>
          </a:p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КАПУСТНЫЕ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0"/>
            <a:ext cx="7786742" cy="5572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5643578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Листья капусты варите в большом количестве подсоленной кипящей воды, пока они не начнут "</a:t>
            </a:r>
            <a:r>
              <a:rPr lang="ru-RU" sz="2000" dirty="0" err="1" smtClean="0"/>
              <a:t>подвядать</a:t>
            </a:r>
            <a:r>
              <a:rPr lang="ru-RU" sz="2000" dirty="0" smtClean="0"/>
              <a:t>". Затем воду слейте в миску и оставьте ее для подливы. Листья вытрите насухо бумажным полотенцем.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ЦЕЛЬ УРОКА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/>
              <a:t>ЗАКРЕПЛЕНИЕ ЗНАНИЙ О БЛЮДАХ ИЗ ТУШЕНЫХ ОВОЩЕЙ</a:t>
            </a:r>
          </a:p>
          <a:p>
            <a:pPr>
              <a:defRPr/>
            </a:pPr>
            <a:r>
              <a:rPr lang="ru-RU" sz="4000" dirty="0" smtClean="0"/>
              <a:t>ПОЛУЧЕНИЕ НОВЫХ ЗНАНИЙ О БЛЮДАХ ИЗ ЗАПЕЧЕНЫХ ОВОЩЕЙ</a:t>
            </a:r>
            <a:endParaRPr lang="ru-RU" sz="40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358082" cy="55185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5715016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разогретом подсолнечном масле слегка обжарьте лук, морковь и грибы. Жарьте в течение 5 минут, затем влейте бульон.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7072330" cy="53042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643578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Добавьте рис, чечевицу и пряные травы. Посолите, поперчите. Доведите до кипения, накройте крышкой и варите на медленном огне в течение 15 минут. Снимите с огня. Добавьте сыр, как следует перемешайте. Разогрейте духовку.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239019" cy="5429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643578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Выложите капустные листья ребристой стороной вниз. На листьях, ближе к основанию положите начинку. Бока сложите "конвертиком" и закатите рулетики.</a:t>
            </a: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0"/>
            <a:ext cx="7572396" cy="56792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57214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Голубцы переложите на противень швом вниз. Туда же влейте отвар, оставшийся после варки капусты. Накройте фольгой и запекайте в духовке 30-45 минут, пока листья не станут мягкими. Голубцы выньте из духовки, воду с противня перелейте в кастрюлю и доведите до кипения.</a:t>
            </a: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0"/>
            <a:ext cx="7143768" cy="5357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Муку смешайте с холодной водой до получения жидкого теста. Постоянно помешивая,  влейте тесто в кипящий бульон, помешивая, добавьте туда же лимонный сок. Яйца взбейте и медленно вылейте в горячий бульон, одновременно взбивая его венчиком.</a:t>
            </a:r>
            <a:endParaRPr lang="ru-RU" sz="2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524771" cy="5643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7150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Кастрюлю верните на огонь и, постепенно помешивая, варите соус на медленном огне, пока он не загустеет и станет однородным. Следите, чтобы соус не закипел. Голубцы подавайте к столу, полив горячим соусом. </a:t>
            </a:r>
            <a:endParaRPr lang="ru-RU" sz="2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dirty="0" smtClean="0"/>
              <a:t>СПАСИБО ЗА ВНИМАНИЕ !</a:t>
            </a:r>
            <a:endParaRPr lang="ru-RU" dirty="0" smtClean="0"/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772400" cy="1143000"/>
          </a:xfrm>
        </p:spPr>
        <p:txBody>
          <a:bodyPr/>
          <a:lstStyle/>
          <a:p>
            <a:pPr algn="ctr"/>
            <a:r>
              <a:rPr lang="ru-RU" sz="3600" dirty="0" smtClean="0"/>
              <a:t>КРИТЕРИИ ОЦЕНОК</a:t>
            </a:r>
            <a:br>
              <a:rPr lang="ru-RU" sz="3600" dirty="0" smtClean="0"/>
            </a:br>
            <a:r>
              <a:rPr lang="ru-RU" sz="3600" dirty="0" smtClean="0"/>
              <a:t>«5» – 3 ВОПРОСА, «4» – 2 ВОПРОСА, «3» - 1 ВОПРОС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I</a:t>
            </a:r>
            <a:r>
              <a:rPr lang="ru-RU" sz="3200" dirty="0" smtClean="0"/>
              <a:t> ВАРИАНТ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ДЛЯ СОХРАНЕНИЯ ЦВЕТА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СОЛОМКА ИЛИ ШАШКИ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ДА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2044700"/>
            <a:ext cx="3848096" cy="4170382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II</a:t>
            </a:r>
            <a:r>
              <a:rPr lang="ru-RU" sz="3200" dirty="0" smtClean="0"/>
              <a:t>  ВАРИАНТ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ДА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СОЛОМКА ИЛИ ШАШКИ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ДА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ПРЕДВАРИТЕЛЬНАЯ ПОДГОТОВКА ОВОЩЕЙ К ЗАПЕКАНИЮ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044700"/>
            <a:ext cx="3810000" cy="411480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ВАРКА</a:t>
            </a:r>
          </a:p>
          <a:p>
            <a:pPr>
              <a:defRPr/>
            </a:pPr>
            <a:r>
              <a:rPr lang="ru-RU" sz="4000" dirty="0" smtClean="0"/>
              <a:t>ПРИПУСКАНИЕ</a:t>
            </a:r>
          </a:p>
          <a:p>
            <a:pPr>
              <a:defRPr/>
            </a:pPr>
            <a:r>
              <a:rPr lang="ru-RU" sz="4000" dirty="0" smtClean="0"/>
              <a:t>ТУШЕНИЕ</a:t>
            </a:r>
          </a:p>
          <a:p>
            <a:pPr>
              <a:defRPr/>
            </a:pPr>
            <a:r>
              <a:rPr lang="ru-RU" sz="4000" dirty="0" smtClean="0"/>
              <a:t>ЖАРКА</a:t>
            </a:r>
          </a:p>
          <a:p>
            <a:pPr>
              <a:defRPr/>
            </a:pPr>
            <a:r>
              <a:rPr lang="ru-RU" sz="4000" dirty="0" smtClean="0"/>
              <a:t>ПАССЕРОВАНИЕ</a:t>
            </a:r>
          </a:p>
          <a:p>
            <a:pPr>
              <a:buFont typeface="Monotype Sort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230813" y="2044700"/>
          <a:ext cx="3711575" cy="4114800"/>
        </p:xfrm>
        <a:graphic>
          <a:graphicData uri="http://schemas.openxmlformats.org/presentationml/2006/ole">
            <p:oleObj spid="_x0000_s1026" name="Точечный рисунок BMP" r:id="rId3" imgW="1838046" imgH="2038293" progId="PBrush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6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8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7" grpId="0" build="p"/>
      <p:bldP spid="6147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ИСПОЛЬЗОВАНИЕ ОВОЩЕЙ В СЫРОМ ВИДЕ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400" dirty="0" smtClean="0"/>
              <a:t>МОЙКА</a:t>
            </a:r>
          </a:p>
          <a:p>
            <a:pPr>
              <a:defRPr/>
            </a:pPr>
            <a:r>
              <a:rPr lang="ru-RU" sz="4400" dirty="0" smtClean="0"/>
              <a:t>ОЧИСТКА</a:t>
            </a:r>
          </a:p>
          <a:p>
            <a:pPr>
              <a:defRPr/>
            </a:pPr>
            <a:r>
              <a:rPr lang="ru-RU" sz="4400" dirty="0" smtClean="0"/>
              <a:t>НАРЕЗКА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defRPr/>
            </a:pPr>
            <a:r>
              <a:rPr lang="ru-RU" dirty="0" smtClean="0"/>
              <a:t>ОВОЩИ ЗАПЕКАЮТ НА ПРОТИВНЯХ ИЛИ ПОРЦИОННЫХ СКОВОРОДАХ В ЖАРОЧНОМ ШКАФУ ПРИ ТЕМПЕРАТУРЕ 258-280 </a:t>
            </a:r>
            <a:r>
              <a:rPr lang="ru-RU" baseline="30000" dirty="0" smtClean="0"/>
              <a:t>О</a:t>
            </a:r>
            <a:r>
              <a:rPr lang="ru-RU" dirty="0" smtClean="0"/>
              <a:t> С</a:t>
            </a:r>
          </a:p>
          <a:p>
            <a:pPr>
              <a:lnSpc>
                <a:spcPct val="160000"/>
              </a:lnSpc>
              <a:defRPr/>
            </a:pPr>
            <a:r>
              <a:rPr lang="ru-RU" dirty="0" smtClean="0"/>
              <a:t>ЗАПЕКАНИЕ ПРОДОЛЖАЮТ ПРИ ТЕМПЕРАТУРЕ 80 </a:t>
            </a:r>
            <a:r>
              <a:rPr lang="ru-RU" baseline="30000" dirty="0" smtClean="0"/>
              <a:t>О</a:t>
            </a:r>
            <a:r>
              <a:rPr lang="ru-RU" dirty="0" smtClean="0"/>
              <a:t>С ДО ОБРАЗОВАНИЯ ПОДЖАРИСТОЙ КОРОЧКИ 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ОСНОВНЫЕ ПРАВИЛА ЗАПЕКАНИЯ ОВОЩЕЙ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1" grpId="1" build="p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Группы  запеченных овощей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>
              <a:lnSpc>
                <a:spcPct val="190000"/>
              </a:lnSpc>
              <a:defRPr/>
            </a:pPr>
            <a:r>
              <a:rPr kumimoji="0" lang="ru-RU" dirty="0" smtClean="0"/>
              <a:t>Запеченные в соусе</a:t>
            </a:r>
          </a:p>
          <a:p>
            <a:pPr>
              <a:lnSpc>
                <a:spcPct val="190000"/>
              </a:lnSpc>
              <a:defRPr/>
            </a:pPr>
            <a:r>
              <a:rPr kumimoji="0" lang="ru-RU" dirty="0" smtClean="0"/>
              <a:t>Запеканки</a:t>
            </a:r>
          </a:p>
          <a:p>
            <a:pPr>
              <a:lnSpc>
                <a:spcPct val="190000"/>
              </a:lnSpc>
              <a:defRPr/>
            </a:pPr>
            <a:r>
              <a:rPr kumimoji="0" lang="ru-RU" dirty="0" smtClean="0"/>
              <a:t>Фаршированные блюда</a:t>
            </a:r>
          </a:p>
        </p:txBody>
      </p:sp>
      <p:pic>
        <p:nvPicPr>
          <p:cNvPr id="6" name="Picture 5" descr="C:\Documents and Settings\1\Мои документы\АТТЕСТАЦИЯ УРОКИ\ЗАПЕКАНКА.jpe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57884" y="5357826"/>
            <a:ext cx="1938368" cy="1285884"/>
          </a:xfrm>
          <a:noFill/>
        </p:spPr>
      </p:pic>
      <p:pic>
        <p:nvPicPr>
          <p:cNvPr id="8" name="Picture 5" descr="C:\Documents and Settings\1\Мои документы\руле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143117"/>
            <a:ext cx="1631793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Documents and Settings\1\Мои документы\АТТЕСТАЦИЯ УРОКИ\im30_113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1652" y="3643314"/>
            <a:ext cx="2122348" cy="155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1" grpId="0" build="p"/>
      <p:bldP spid="7171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428750" y="2143125"/>
            <a:ext cx="70008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/>
              <a:t>КАРТОФЕЛЬНЫЕ ЗАПЕКАНКИ  И РУЛЕТЫ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Высокое напряжение">
  <a:themeElements>
    <a:clrScheme name="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Высокое напряжение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711</Words>
  <Application>Microsoft PowerPoint</Application>
  <PresentationFormat>Экран (4:3)</PresentationFormat>
  <Paragraphs>136</Paragraphs>
  <Slides>36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Высокое напряжение</vt:lpstr>
      <vt:lpstr>Тема Office</vt:lpstr>
      <vt:lpstr>Точечный рисунок BMP</vt:lpstr>
      <vt:lpstr>Точечный рисунок</vt:lpstr>
      <vt:lpstr>Слайд 1</vt:lpstr>
      <vt:lpstr>БЛЮДА ИЗ ОВОЩЕЙ</vt:lpstr>
      <vt:lpstr>ЦЕЛЬ УРОКА</vt:lpstr>
      <vt:lpstr>КРИТЕРИИ ОЦЕНОК «5» – 3 ВОПРОСА, «4» – 2 ВОПРОСА, «3» - 1 ВОПРОС</vt:lpstr>
      <vt:lpstr>ПРЕДВАРИТЕЛЬНАЯ ПОДГОТОВКА ОВОЩЕЙ К ЗАПЕКАНИЮ</vt:lpstr>
      <vt:lpstr>ИСПОЛЬЗОВАНИЕ ОВОЩЕЙ В СЫРОМ ВИДЕ</vt:lpstr>
      <vt:lpstr>ОСНОВНЫЕ ПРАВИЛА ЗАПЕКАНИЯ ОВОЩЕЙ</vt:lpstr>
      <vt:lpstr>Группы  запеченных овощей</vt:lpstr>
      <vt:lpstr>Слайд 9</vt:lpstr>
      <vt:lpstr>I  ЭТАП – ПРИГОТОВЛЕНИЕ КАРТОФЕЛЬНОЙ МАССЫ</vt:lpstr>
      <vt:lpstr>Виды фаршей для запеканок и рулетов</vt:lpstr>
      <vt:lpstr>IIЭТАП – ПРИГОТОВЛЕНИЕ ГРИБНОГО ФАРША</vt:lpstr>
      <vt:lpstr>III ЭТАП – ФОРМОВАНИЕ  И ЗАПЕКАНИЕ</vt:lpstr>
      <vt:lpstr>ОТПУСК ГОТОВОГО БЛЮДА</vt:lpstr>
      <vt:lpstr>КАРТОФЕЛЬНЫЙ РУЛЕТ ФОРМОВАНИЕ </vt:lpstr>
      <vt:lpstr> ЗАПЕКАНИЕ РУЛЕТА</vt:lpstr>
      <vt:lpstr>ОТПУСК ГОТОВОГО БЛЮДА</vt:lpstr>
      <vt:lpstr>ФАРШИРОВАННЫЕ БЛЮДА ИЗ ЗАПЕЧЕННЫХ ОВОЩЕЙ</vt:lpstr>
      <vt:lpstr>Слайд 19</vt:lpstr>
      <vt:lpstr>ПОДГОТОВКА КАПУСТЫ</vt:lpstr>
      <vt:lpstr>ВНИМАНИЕ: ЭТО ИНТЕРЕСНО !</vt:lpstr>
      <vt:lpstr>ПРИГОТОВЛЕНИЕ ФАРША ОВОЩНОГО </vt:lpstr>
      <vt:lpstr>Формование голубцов</vt:lpstr>
      <vt:lpstr>ТЕХНОЛОГИЯ ПРИГОТОВЛЕНИЯ ГОЛУБЦОВ ОВОЩНЫХ</vt:lpstr>
      <vt:lpstr>ОТПУСК ГОТОВОГО БЛЮДА</vt:lpstr>
      <vt:lpstr>РАБОЧАЯ ТЕТРАДЬ</vt:lpstr>
      <vt:lpstr>ОТВЕТЫ НА ЗАДАНИЯ ИЗ РАБОЧЕЙ ТЕТРАДИ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СПАСИБО ЗА ВНИМАНИЕ !</vt:lpstr>
    </vt:vector>
  </TitlesOfParts>
  <Company>МОУ средняя школа №24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Смирнова Е. Н.</dc:creator>
  <cp:lastModifiedBy>TOYO</cp:lastModifiedBy>
  <cp:revision>100</cp:revision>
  <dcterms:created xsi:type="dcterms:W3CDTF">2004-09-07T11:37:30Z</dcterms:created>
  <dcterms:modified xsi:type="dcterms:W3CDTF">2010-01-29T10:27:29Z</dcterms:modified>
</cp:coreProperties>
</file>