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3" r:id="rId14"/>
    <p:sldId id="270" r:id="rId15"/>
    <p:sldId id="271" r:id="rId16"/>
    <p:sldId id="274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9D44C-D18B-4FD6-ACDA-EEFF6A242D2F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0983C-B236-444D-94EE-8861781F7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F71466-D6C3-4380-A452-A83942A25E6C}" type="slidenum">
              <a:rPr lang="ru-RU"/>
              <a:pPr/>
              <a:t>9</a:t>
            </a:fld>
            <a:endParaRPr lang="ru-RU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9379-19DF-407C-91F9-A7EBD67748F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D5D9-D473-4AF1-999A-ADF81B47B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9379-19DF-407C-91F9-A7EBD67748F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D5D9-D473-4AF1-999A-ADF81B47B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9379-19DF-407C-91F9-A7EBD67748F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D5D9-D473-4AF1-999A-ADF81B47B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9379-19DF-407C-91F9-A7EBD67748F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D5D9-D473-4AF1-999A-ADF81B47B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9379-19DF-407C-91F9-A7EBD67748F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D5D9-D473-4AF1-999A-ADF81B47B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9379-19DF-407C-91F9-A7EBD67748F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D5D9-D473-4AF1-999A-ADF81B47B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9379-19DF-407C-91F9-A7EBD67748F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D5D9-D473-4AF1-999A-ADF81B47B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9379-19DF-407C-91F9-A7EBD67748F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D5D9-D473-4AF1-999A-ADF81B47B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9379-19DF-407C-91F9-A7EBD67748F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D5D9-D473-4AF1-999A-ADF81B47B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9379-19DF-407C-91F9-A7EBD67748F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D5D9-D473-4AF1-999A-ADF81B47B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9379-19DF-407C-91F9-A7EBD67748F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D5D9-D473-4AF1-999A-ADF81B47B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9379-19DF-407C-91F9-A7EBD67748F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DD5D9-D473-4AF1-999A-ADF81B47B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РЕШЕНИЕ КВАДРАТНЫХ УРАВНЕНИЙ.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 г.Бежецк </a:t>
            </a:r>
            <a:r>
              <a:rPr lang="ru-RU" sz="2800" dirty="0" smtClean="0">
                <a:solidFill>
                  <a:srgbClr val="0070C0"/>
                </a:solidFill>
              </a:rPr>
              <a:t>МОУ СОШ №4 им.В Бурова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Учитель Закияшко Наталья Анатольевна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Решение неполных квадратных уравнений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ax</a:t>
            </a:r>
            <a:r>
              <a:rPr lang="ru-RU" b="1" u="sng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bx + </a:t>
            </a:r>
            <a:r>
              <a:rPr lang="ru-RU" b="1" u="sng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0, а ≠ 0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3214686"/>
            <a:ext cx="2500330" cy="23574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Если </a:t>
            </a:r>
            <a:r>
              <a:rPr lang="en-US" dirty="0" smtClean="0">
                <a:solidFill>
                  <a:srgbClr val="000000"/>
                </a:solidFill>
              </a:rPr>
              <a:t>b≠0, </a:t>
            </a:r>
            <a:r>
              <a:rPr lang="ru-RU" dirty="0" smtClean="0">
                <a:solidFill>
                  <a:srgbClr val="000000"/>
                </a:solidFill>
              </a:rPr>
              <a:t>а с=0,то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 smtClean="0"/>
              <a:t>ax</a:t>
            </a:r>
            <a:r>
              <a:rPr lang="en-US" b="1" baseline="40000" dirty="0" smtClean="0"/>
              <a:t>2</a:t>
            </a:r>
            <a:r>
              <a:rPr lang="en-US" b="1" dirty="0" smtClean="0"/>
              <a:t>+bx=0</a:t>
            </a:r>
            <a:r>
              <a:rPr lang="ru-RU" b="1" dirty="0" smtClean="0"/>
              <a:t>,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err="1" smtClean="0">
                <a:solidFill>
                  <a:srgbClr val="000000"/>
                </a:solidFill>
              </a:rPr>
              <a:t>х</a:t>
            </a:r>
            <a:r>
              <a:rPr lang="en-US" dirty="0" smtClean="0">
                <a:solidFill>
                  <a:srgbClr val="000000"/>
                </a:solidFill>
              </a:rPr>
              <a:t>·</a:t>
            </a:r>
            <a:r>
              <a:rPr lang="ru-RU" dirty="0" smtClean="0">
                <a:solidFill>
                  <a:srgbClr val="000000"/>
                </a:solidFill>
              </a:rPr>
              <a:t>(ах + </a:t>
            </a:r>
            <a:r>
              <a:rPr lang="en-US" dirty="0" smtClean="0">
                <a:solidFill>
                  <a:srgbClr val="000000"/>
                </a:solidFill>
              </a:rPr>
              <a:t>b)=</a:t>
            </a:r>
            <a:r>
              <a:rPr lang="ru-RU" dirty="0" smtClean="0">
                <a:solidFill>
                  <a:srgbClr val="000000"/>
                </a:solidFill>
              </a:rPr>
              <a:t>0,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ru-RU" dirty="0" smtClean="0">
                <a:solidFill>
                  <a:srgbClr val="000000"/>
                </a:solidFill>
              </a:rPr>
              <a:t> = 0,    ах + </a:t>
            </a:r>
            <a:r>
              <a:rPr lang="en-US" dirty="0" smtClean="0">
                <a:solidFill>
                  <a:srgbClr val="000000"/>
                </a:solidFill>
              </a:rPr>
              <a:t>b = 0</a:t>
            </a:r>
            <a:r>
              <a:rPr lang="ru-RU" dirty="0" smtClean="0">
                <a:solidFill>
                  <a:srgbClr val="000000"/>
                </a:solidFill>
              </a:rPr>
              <a:t>,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              ах = -</a:t>
            </a:r>
            <a:r>
              <a:rPr lang="en-US" dirty="0" smtClean="0">
                <a:solidFill>
                  <a:srgbClr val="000000"/>
                </a:solidFill>
              </a:rPr>
              <a:t>b</a:t>
            </a:r>
            <a:r>
              <a:rPr lang="ru-RU" dirty="0" smtClean="0">
                <a:solidFill>
                  <a:srgbClr val="000000"/>
                </a:solidFill>
              </a:rPr>
              <a:t>,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               </a:t>
            </a:r>
            <a:r>
              <a:rPr lang="ru-RU" dirty="0" err="1" smtClean="0">
                <a:solidFill>
                  <a:srgbClr val="000000"/>
                </a:solidFill>
              </a:rPr>
              <a:t>х</a:t>
            </a:r>
            <a:r>
              <a:rPr lang="ru-RU" dirty="0" smtClean="0">
                <a:solidFill>
                  <a:srgbClr val="000000"/>
                </a:solidFill>
              </a:rPr>
              <a:t> = -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2285992"/>
            <a:ext cx="2428892" cy="35719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Если </a:t>
            </a:r>
            <a:r>
              <a:rPr lang="en-US" dirty="0" smtClean="0">
                <a:solidFill>
                  <a:srgbClr val="000000"/>
                </a:solidFill>
              </a:rPr>
              <a:t>b</a:t>
            </a:r>
            <a:r>
              <a:rPr lang="ru-RU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0000"/>
                </a:solidFill>
              </a:rPr>
              <a:t>0, </a:t>
            </a:r>
            <a:r>
              <a:rPr lang="ru-RU" dirty="0" smtClean="0">
                <a:solidFill>
                  <a:srgbClr val="000000"/>
                </a:solidFill>
              </a:rPr>
              <a:t>а с≠0,то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 smtClean="0"/>
              <a:t>ax</a:t>
            </a:r>
            <a:r>
              <a:rPr lang="ru-RU" b="1" baseline="40000" dirty="0" smtClean="0"/>
              <a:t>2</a:t>
            </a:r>
            <a:r>
              <a:rPr lang="en-US" b="1" dirty="0" smtClean="0"/>
              <a:t>+</a:t>
            </a:r>
            <a:r>
              <a:rPr lang="ru-RU" b="1" dirty="0" smtClean="0"/>
              <a:t> с </a:t>
            </a:r>
            <a:r>
              <a:rPr lang="en-US" b="1" dirty="0" smtClean="0"/>
              <a:t>=</a:t>
            </a:r>
            <a:r>
              <a:rPr lang="ru-RU" b="1" dirty="0" smtClean="0"/>
              <a:t> </a:t>
            </a:r>
            <a:r>
              <a:rPr lang="en-US" b="1" dirty="0" smtClean="0"/>
              <a:t>0</a:t>
            </a:r>
            <a:r>
              <a:rPr lang="ru-RU" b="1" dirty="0" smtClean="0"/>
              <a:t>,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ах</a:t>
            </a:r>
            <a:r>
              <a:rPr lang="ru-RU" baseline="30000" dirty="0" smtClean="0">
                <a:solidFill>
                  <a:srgbClr val="000000"/>
                </a:solidFill>
              </a:rPr>
              <a:t>2 </a:t>
            </a:r>
            <a:r>
              <a:rPr lang="ru-RU" dirty="0" smtClean="0">
                <a:solidFill>
                  <a:srgbClr val="000000"/>
                </a:solidFill>
              </a:rPr>
              <a:t>= -с,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х</a:t>
            </a:r>
            <a:r>
              <a:rPr lang="ru-RU" baseline="30000" dirty="0" smtClean="0">
                <a:solidFill>
                  <a:srgbClr val="000000"/>
                </a:solidFill>
              </a:rPr>
              <a:t>2</a:t>
            </a:r>
            <a:r>
              <a:rPr lang="ru-RU" dirty="0" smtClean="0">
                <a:solidFill>
                  <a:srgbClr val="000000"/>
                </a:solidFill>
              </a:rPr>
              <a:t> =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98" y="3214686"/>
            <a:ext cx="2571768" cy="25003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Если </a:t>
            </a:r>
            <a:r>
              <a:rPr lang="en-US" dirty="0" smtClean="0">
                <a:solidFill>
                  <a:srgbClr val="000000"/>
                </a:solidFill>
              </a:rPr>
              <a:t>b</a:t>
            </a:r>
            <a:r>
              <a:rPr lang="ru-RU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ru-RU" dirty="0" smtClean="0">
                <a:solidFill>
                  <a:srgbClr val="000000"/>
                </a:solidFill>
              </a:rPr>
              <a:t>,с = 0,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/>
              <a:t>ах</a:t>
            </a:r>
            <a:r>
              <a:rPr lang="ru-RU" b="1" baseline="33000" dirty="0" smtClean="0"/>
              <a:t>2</a:t>
            </a:r>
            <a:r>
              <a:rPr lang="ru-RU" b="1" dirty="0" smtClean="0"/>
              <a:t> = 0,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err="1" smtClean="0">
                <a:solidFill>
                  <a:srgbClr val="000000"/>
                </a:solidFill>
              </a:rPr>
              <a:t>х</a:t>
            </a:r>
            <a:r>
              <a:rPr lang="ru-RU" dirty="0" smtClean="0">
                <a:solidFill>
                  <a:srgbClr val="000000"/>
                </a:solidFill>
              </a:rPr>
              <a:t> = 0</a:t>
            </a:r>
            <a:endParaRPr lang="ru-RU" dirty="0">
              <a:solidFill>
                <a:srgbClr val="00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714876" y="4214818"/>
          <a:ext cx="266700" cy="393700"/>
        </p:xfrm>
        <a:graphic>
          <a:graphicData uri="http://schemas.openxmlformats.org/presentationml/2006/ole">
            <p:oleObj spid="_x0000_s1026" name="Формула" r:id="rId3" imgW="26640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643306" y="4643446"/>
          <a:ext cx="495300" cy="393700"/>
        </p:xfrm>
        <a:graphic>
          <a:graphicData uri="http://schemas.openxmlformats.org/presentationml/2006/ole">
            <p:oleObj spid="_x0000_s1027" name="Формула" r:id="rId4" imgW="49500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86314" y="4786322"/>
          <a:ext cx="500066" cy="642942"/>
        </p:xfrm>
        <a:graphic>
          <a:graphicData uri="http://schemas.openxmlformats.org/presentationml/2006/ole">
            <p:oleObj spid="_x0000_s1028" name="Формула" r:id="rId5" imgW="482400" imgH="8506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57554" y="52863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корня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35768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 корней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3929058" y="4500570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357686" y="4500570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1285852" y="2143116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357686" y="2000240"/>
            <a:ext cx="335758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6" idx="0"/>
          </p:cNvCxnSpPr>
          <p:nvPr/>
        </p:nvCxnSpPr>
        <p:spPr>
          <a:xfrm>
            <a:off x="2428860" y="2143116"/>
            <a:ext cx="207170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/>
              <a:t>Если х</a:t>
            </a:r>
            <a:r>
              <a:rPr lang="ru-RU" b="1" baseline="-25000" dirty="0" smtClean="0"/>
              <a:t>1</a:t>
            </a:r>
            <a:r>
              <a:rPr lang="ru-RU" b="1" dirty="0" smtClean="0"/>
              <a:t> и х</a:t>
            </a:r>
            <a:r>
              <a:rPr lang="ru-RU" b="1" baseline="-25000" dirty="0" smtClean="0"/>
              <a:t>2</a:t>
            </a:r>
            <a:r>
              <a:rPr lang="ru-RU" b="1" dirty="0" smtClean="0"/>
              <a:t> </a:t>
            </a:r>
            <a:r>
              <a:rPr lang="ru-RU" b="1" dirty="0" smtClean="0">
                <a:cs typeface="Arial" charset="0"/>
              </a:rPr>
              <a:t>─</a:t>
            </a:r>
            <a:r>
              <a:rPr lang="ru-RU" b="1" dirty="0" smtClean="0"/>
              <a:t> корни уравнения</a:t>
            </a:r>
            <a:r>
              <a:rPr lang="ru-RU" b="1" dirty="0" smtClean="0">
                <a:solidFill>
                  <a:srgbClr val="000000"/>
                </a:solidFill>
              </a:rPr>
              <a:t>                            </a:t>
            </a:r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х</a:t>
            </a:r>
            <a:r>
              <a:rPr lang="ru-RU" b="1" baseline="30000" dirty="0" smtClean="0">
                <a:solidFill>
                  <a:srgbClr val="CC3300"/>
                </a:solidFill>
                <a:latin typeface="Times New Roman" pitchFamily="18" charset="0"/>
              </a:rPr>
              <a:t>2</a:t>
            </a:r>
            <a:r>
              <a:rPr lang="ru-RU" b="1" baseline="-1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+ </a:t>
            </a:r>
            <a:r>
              <a:rPr lang="ru-RU" b="1" dirty="0" err="1" smtClean="0">
                <a:solidFill>
                  <a:srgbClr val="CC3300"/>
                </a:solidFill>
                <a:latin typeface="Times New Roman" pitchFamily="18" charset="0"/>
              </a:rPr>
              <a:t>px</a:t>
            </a:r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 + </a:t>
            </a:r>
            <a:r>
              <a:rPr lang="ru-RU" b="1" dirty="0" err="1" smtClean="0">
                <a:solidFill>
                  <a:srgbClr val="CC3300"/>
                </a:solidFill>
                <a:latin typeface="Times New Roman" pitchFamily="18" charset="0"/>
              </a:rPr>
              <a:t>q</a:t>
            </a:r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</a:rPr>
              <a:t> =0,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то    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/>
              <a:t>x</a:t>
            </a:r>
            <a:r>
              <a:rPr lang="ru-RU" b="1" baseline="-33000" dirty="0" smtClean="0"/>
              <a:t>1 </a:t>
            </a:r>
            <a:r>
              <a:rPr lang="ru-RU" b="1" dirty="0" smtClean="0"/>
              <a:t>+ x</a:t>
            </a:r>
            <a:r>
              <a:rPr lang="ru-RU" b="1" baseline="-33000" dirty="0" smtClean="0"/>
              <a:t>2 </a:t>
            </a:r>
            <a:r>
              <a:rPr lang="ru-RU" b="1" dirty="0" smtClean="0"/>
              <a:t>= </a:t>
            </a:r>
            <a:r>
              <a:rPr lang="ru-RU" b="1" dirty="0" smtClean="0">
                <a:cs typeface="Arial" charset="0"/>
              </a:rPr>
              <a:t>─ </a:t>
            </a:r>
            <a:r>
              <a:rPr lang="ru-RU" b="1" dirty="0" err="1" smtClean="0"/>
              <a:t>p</a:t>
            </a:r>
            <a:r>
              <a:rPr lang="ru-RU" b="1" dirty="0" smtClean="0"/>
              <a:t>,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/>
              <a:t>                                          х</a:t>
            </a:r>
            <a:r>
              <a:rPr lang="ru-RU" b="1" baseline="-33000" dirty="0" smtClean="0"/>
              <a:t>1</a:t>
            </a:r>
            <a:r>
              <a:rPr lang="en-US" b="1" dirty="0" smtClean="0">
                <a:cs typeface="Arial" charset="0"/>
              </a:rPr>
              <a:t>·</a:t>
            </a:r>
            <a:r>
              <a:rPr lang="ru-RU" b="1" dirty="0" smtClean="0">
                <a:cs typeface="Arial" charset="0"/>
              </a:rPr>
              <a:t> </a:t>
            </a:r>
            <a:r>
              <a:rPr lang="ru-RU" b="1" dirty="0" smtClean="0"/>
              <a:t>x</a:t>
            </a:r>
            <a:r>
              <a:rPr lang="ru-RU" b="1" baseline="-33000" dirty="0" smtClean="0"/>
              <a:t>2</a:t>
            </a:r>
            <a:r>
              <a:rPr lang="ru-RU" b="1" dirty="0" smtClean="0"/>
              <a:t> = </a:t>
            </a:r>
            <a:r>
              <a:rPr lang="ru-RU" b="1" dirty="0" err="1" smtClean="0"/>
              <a:t>q</a:t>
            </a:r>
            <a:r>
              <a:rPr lang="ru-RU" b="1" dirty="0" smtClean="0"/>
              <a:t>,</a:t>
            </a:r>
          </a:p>
          <a:p>
            <a:r>
              <a:rPr lang="ru-RU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ax</a:t>
            </a:r>
            <a:r>
              <a:rPr lang="ru-RU" b="1" u="sng" baseline="30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bx + </a:t>
            </a:r>
            <a:r>
              <a:rPr lang="ru-RU" b="1" u="sng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0, а ≠ 0,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000232" y="4357694"/>
          <a:ext cx="2714644" cy="1917700"/>
        </p:xfrm>
        <a:graphic>
          <a:graphicData uri="http://schemas.openxmlformats.org/presentationml/2006/ole">
            <p:oleObj spid="_x0000_s2050" name="Формула" r:id="rId3" imgW="78732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Марафон.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857364"/>
          <a:ext cx="8572560" cy="4691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166"/>
                <a:gridCol w="3516114"/>
                <a:gridCol w="602762"/>
                <a:gridCol w="3683518"/>
              </a:tblGrid>
              <a:tr h="8872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вариант.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вариант.</a:t>
                      </a:r>
                    </a:p>
                  </a:txBody>
                  <a:tcPr/>
                </a:tc>
              </a:tr>
              <a:tr h="50697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800" baseline="30000" dirty="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+ 5x = 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25 – 100x</a:t>
                      </a:r>
                      <a:r>
                        <a:rPr lang="en-US" sz="20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= 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97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9x</a:t>
                      </a:r>
                      <a:r>
                        <a:rPr lang="en-US" sz="1800" baseline="30000" dirty="0">
                          <a:latin typeface="Times New Roman"/>
                          <a:ea typeface="Calibri"/>
                          <a:cs typeface="Times New Roman"/>
                        </a:rPr>
                        <a:t>2 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- 36x  =  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4x</a:t>
                      </a:r>
                      <a:r>
                        <a:rPr lang="en-US" sz="20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– 20x = 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97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3x</a:t>
                      </a:r>
                      <a:r>
                        <a:rPr lang="en-US" sz="1800" baseline="30000" dirty="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+ 5x + 2 = 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2x</a:t>
                      </a:r>
                      <a:r>
                        <a:rPr lang="en-US" sz="20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– 9x + 4 = 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97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5x</a:t>
                      </a:r>
                      <a:r>
                        <a:rPr lang="en-US" sz="18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– 8x + 6 = 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2x</a:t>
                      </a:r>
                      <a:r>
                        <a:rPr lang="en-US" sz="20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– 7x + 8 = 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97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+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3)</a:t>
                      </a:r>
                      <a:r>
                        <a:rPr lang="en-US" sz="18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= 2x + 6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( x -2)</a:t>
                      </a:r>
                      <a:r>
                        <a:rPr lang="en-US" sz="20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= 3x – 8 = 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979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2x</a:t>
                      </a:r>
                      <a:r>
                        <a:rPr lang="en-US" sz="1800" baseline="30000" dirty="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+ x/5 = 4x – 2/3= 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0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– x/3 = 2x + 4/5 = 0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979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 каких значениях а уравнение  </a:t>
                      </a:r>
                      <a:r>
                        <a:rPr lang="en-US" dirty="0" smtClean="0"/>
                        <a:t>x</a:t>
                      </a:r>
                      <a:r>
                        <a:rPr lang="ru-RU" baseline="30000" dirty="0" smtClean="0"/>
                        <a:t> 2</a:t>
                      </a:r>
                      <a:r>
                        <a:rPr lang="ru-RU" dirty="0" smtClean="0"/>
                        <a:t> – </a:t>
                      </a:r>
                      <a:r>
                        <a:rPr lang="en-US" dirty="0" smtClean="0"/>
                        <a:t>ax</a:t>
                      </a:r>
                      <a:r>
                        <a:rPr lang="ru-RU" dirty="0" smtClean="0"/>
                        <a:t> + 9 = 0 имеет один корень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При каких значениях а уравнение  </a:t>
                      </a:r>
                      <a:r>
                        <a:rPr lang="en-US" sz="2000" dirty="0" smtClean="0"/>
                        <a:t>x</a:t>
                      </a:r>
                      <a:r>
                        <a:rPr lang="ru-RU" sz="2000" baseline="30000" dirty="0" smtClean="0"/>
                        <a:t> 2</a:t>
                      </a:r>
                      <a:r>
                        <a:rPr lang="ru-RU" sz="2000" dirty="0" smtClean="0"/>
                        <a:t> + </a:t>
                      </a:r>
                      <a:r>
                        <a:rPr lang="en-US" sz="2000" dirty="0" smtClean="0"/>
                        <a:t>ax</a:t>
                      </a:r>
                      <a:r>
                        <a:rPr lang="ru-RU" sz="2000" dirty="0" smtClean="0"/>
                        <a:t> + 16 = 0 имеет один корень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 + 5</a:t>
            </a:r>
            <a:r>
              <a:rPr lang="en-US" dirty="0" smtClean="0"/>
              <a:t>ax</a:t>
            </a:r>
            <a:r>
              <a:rPr lang="ru-RU" dirty="0" smtClean="0"/>
              <a:t> + 4</a:t>
            </a:r>
            <a:r>
              <a:rPr lang="en-US" dirty="0" smtClean="0"/>
              <a:t>a</a:t>
            </a:r>
            <a:r>
              <a:rPr lang="ru-RU" baseline="30000" dirty="0" smtClean="0"/>
              <a:t>2</a:t>
            </a:r>
            <a:r>
              <a:rPr lang="ru-RU" dirty="0" smtClean="0"/>
              <a:t> = 0  при </a:t>
            </a:r>
            <a:r>
              <a:rPr lang="en-US" dirty="0" smtClean="0"/>
              <a:t>a</a:t>
            </a:r>
            <a:r>
              <a:rPr lang="ru-RU" dirty="0" smtClean="0"/>
              <a:t> ≠ 0; </a:t>
            </a:r>
          </a:p>
          <a:p>
            <a:r>
              <a:rPr lang="en-US" dirty="0" smtClean="0"/>
              <a:t>D=(5a)²-4·4a²=25a²-16a²=9a²</a:t>
            </a:r>
          </a:p>
          <a:p>
            <a:r>
              <a:rPr lang="en-US" dirty="0" smtClean="0"/>
              <a:t>x₁,₂=                   x₁,₂=              x₁=-4a;x₂=-a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</a:t>
            </a:r>
          </a:p>
          <a:p>
            <a:r>
              <a:rPr lang="ru-RU" dirty="0" smtClean="0"/>
              <a:t>2) 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 – (2</a:t>
            </a:r>
            <a:r>
              <a:rPr lang="en-US" dirty="0" smtClean="0"/>
              <a:t>a</a:t>
            </a:r>
            <a:r>
              <a:rPr lang="ru-RU" dirty="0" smtClean="0"/>
              <a:t> – 4)</a:t>
            </a:r>
            <a:r>
              <a:rPr lang="en-US" dirty="0" smtClean="0"/>
              <a:t>x</a:t>
            </a:r>
            <a:r>
              <a:rPr lang="ru-RU" dirty="0" smtClean="0"/>
              <a:t> – 8</a:t>
            </a:r>
            <a:r>
              <a:rPr lang="en-US" dirty="0" smtClean="0"/>
              <a:t>a</a:t>
            </a:r>
            <a:r>
              <a:rPr lang="ru-RU" dirty="0" smtClean="0"/>
              <a:t> = 0 при  а ≠ -2</a:t>
            </a:r>
            <a:endParaRPr lang="en-US" dirty="0" smtClean="0"/>
          </a:p>
          <a:p>
            <a:r>
              <a:rPr lang="en-US" dirty="0" smtClean="0"/>
              <a:t>D=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2</a:t>
            </a:r>
            <a:r>
              <a:rPr lang="en-US" dirty="0" smtClean="0"/>
              <a:t>a</a:t>
            </a:r>
            <a:r>
              <a:rPr lang="ru-RU" dirty="0" smtClean="0"/>
              <a:t> – 4)²</a:t>
            </a:r>
            <a:r>
              <a:rPr lang="en-US" dirty="0" smtClean="0"/>
              <a:t>+32a=4a²+16a+16=(</a:t>
            </a:r>
            <a:r>
              <a:rPr lang="ru-RU" dirty="0" smtClean="0"/>
              <a:t>2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+</a:t>
            </a:r>
            <a:r>
              <a:rPr lang="ru-RU" dirty="0" smtClean="0"/>
              <a:t> 4)²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err="1" smtClean="0"/>
              <a:t>х₁,₂=</a:t>
            </a:r>
            <a:r>
              <a:rPr lang="ru-RU" dirty="0" smtClean="0"/>
              <a:t>                    </a:t>
            </a:r>
            <a:r>
              <a:rPr lang="ru-RU" dirty="0" err="1" smtClean="0"/>
              <a:t>х₁,₂=</a:t>
            </a:r>
            <a:r>
              <a:rPr lang="ru-RU" dirty="0" smtClean="0"/>
              <a:t>              х₁=2а, х₂=-4.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819275" y="2867025"/>
          <a:ext cx="1219200" cy="623888"/>
        </p:xfrm>
        <a:graphic>
          <a:graphicData uri="http://schemas.openxmlformats.org/presentationml/2006/ole">
            <p:oleObj spid="_x0000_s26626" name="Формула" r:id="rId3" imgW="736560" imgH="431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206875" y="2870200"/>
          <a:ext cx="622300" cy="393700"/>
        </p:xfrm>
        <a:graphic>
          <a:graphicData uri="http://schemas.openxmlformats.org/presentationml/2006/ole">
            <p:oleObj spid="_x0000_s26627" name="Формула" r:id="rId4" imgW="62208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857356" y="5214950"/>
          <a:ext cx="1308100" cy="457200"/>
        </p:xfrm>
        <a:graphic>
          <a:graphicData uri="http://schemas.openxmlformats.org/presentationml/2006/ole">
            <p:oleObj spid="_x0000_s26628" name="Формула" r:id="rId5" imgW="1307880" imgH="4572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14810" y="5214950"/>
          <a:ext cx="1130300" cy="393700"/>
        </p:xfrm>
        <a:graphic>
          <a:graphicData uri="http://schemas.openxmlformats.org/presentationml/2006/ole">
            <p:oleObj spid="_x0000_s26629" name="Формула" r:id="rId6" imgW="1130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Справочная таблица.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Проверь себя.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5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600" y="2643182"/>
          <a:ext cx="821537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3643314"/>
          <a:ext cx="814392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81"/>
                <a:gridCol w="904881"/>
                <a:gridCol w="904881"/>
                <a:gridCol w="904881"/>
                <a:gridCol w="904881"/>
                <a:gridCol w="904881"/>
                <a:gridCol w="904881"/>
                <a:gridCol w="904881"/>
                <a:gridCol w="9048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28.23(а),25.48(б), 28.22(б) </a:t>
            </a:r>
          </a:p>
          <a:p>
            <a:pPr>
              <a:buNone/>
            </a:pPr>
            <a:r>
              <a:rPr lang="ru-RU" sz="4800" dirty="0" smtClean="0"/>
              <a:t>                      или</a:t>
            </a:r>
          </a:p>
          <a:p>
            <a:r>
              <a:rPr lang="ru-RU" sz="4800" dirty="0" smtClean="0"/>
              <a:t>29.6(г),28.5(г),24.18(г),  24.19(г),24.20(г).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0652171">
            <a:off x="-248980" y="2463761"/>
            <a:ext cx="8802717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Цели урока.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i="1" u="sng" dirty="0">
                <a:solidFill>
                  <a:srgbClr val="0070C0"/>
                </a:solidFill>
              </a:rPr>
              <a:t> Образовательные: </a:t>
            </a:r>
            <a:r>
              <a:rPr lang="ru-RU" dirty="0">
                <a:solidFill>
                  <a:srgbClr val="0070C0"/>
                </a:solidFill>
              </a:rPr>
              <a:t>закрепление и обобщение знаний учащихся полученные при изучении темы, отработка умений и навыков по решению квадратных уравнений различного вида различными способами, выработка умения выбрать нужный рациональный способ решения.</a:t>
            </a:r>
          </a:p>
          <a:p>
            <a:pPr lvl="0"/>
            <a:r>
              <a:rPr lang="ru-RU" b="1" i="1" u="sng" dirty="0">
                <a:solidFill>
                  <a:srgbClr val="0070C0"/>
                </a:solidFill>
              </a:rPr>
              <a:t>Развивающие:</a:t>
            </a:r>
            <a:r>
              <a:rPr lang="ru-RU" dirty="0">
                <a:solidFill>
                  <a:srgbClr val="0070C0"/>
                </a:solidFill>
              </a:rPr>
              <a:t> развитие логического мышления, памяти, внимания, умений сравнивать и обобщать, умения выступать с самостоятельными суждениями и отстаивать их.</a:t>
            </a:r>
          </a:p>
          <a:p>
            <a:pPr lvl="0"/>
            <a:r>
              <a:rPr lang="ru-RU" b="1" i="1" u="sng" dirty="0">
                <a:solidFill>
                  <a:srgbClr val="0070C0"/>
                </a:solidFill>
              </a:rPr>
              <a:t>Воспитательные:</a:t>
            </a:r>
            <a:r>
              <a:rPr lang="ru-RU" dirty="0">
                <a:solidFill>
                  <a:srgbClr val="0070C0"/>
                </a:solidFill>
              </a:rPr>
              <a:t> воспитание трудолюбия, взаимопомощи, математической культуры, умение работать в группах, развивать познавательную активность и логическое мышление учащихся, развития интереса к предмету.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Актуализация знаний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№1. Назвать коэффициенты уравнений.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3х-5=6х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4х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=8х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7- 2х - 5х</a:t>
            </a:r>
            <a:r>
              <a:rPr lang="ru-RU" baseline="3000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3х</a:t>
            </a:r>
            <a:r>
              <a:rPr lang="ru-RU" baseline="30000" dirty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228599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а = -6; в=3; с=-5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714744" y="285749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а = 4; в =-8; с=0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57620" y="3500438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а = -5; в = -2; с = 7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407194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а = 3; в = 0; с  = -4.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7030A0"/>
                </a:solidFill>
              </a:rPr>
              <a:t>Назвать уравнения, не имеющие корней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ru-RU" baseline="3000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+5=0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а+1=0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y-1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= 0 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z+4)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= 0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(-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y+4)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+ 5 = 0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6+x)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– 16 = 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7030A0"/>
                </a:solidFill>
              </a:rPr>
              <a:t>Не решая уравнения определить сколько корней оно имеет</a:t>
            </a:r>
            <a:r>
              <a:rPr lang="ru-RU" dirty="0">
                <a:solidFill>
                  <a:srgbClr val="7030A0"/>
                </a:solidFill>
              </a:rPr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3х</a:t>
            </a:r>
            <a:r>
              <a:rPr lang="en-US" baseline="3000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+ x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4=0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у</a:t>
            </a:r>
            <a:r>
              <a:rPr lang="ru-RU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+</a:t>
            </a:r>
            <a:r>
              <a:rPr lang="en-US" dirty="0" smtClean="0">
                <a:solidFill>
                  <a:srgbClr val="00B050"/>
                </a:solidFill>
              </a:rPr>
              <a:t>3y+5=0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у</a:t>
            </a:r>
            <a:r>
              <a:rPr lang="ru-RU" baseline="30000" dirty="0">
                <a:solidFill>
                  <a:schemeClr val="accent4">
                    <a:lumMod val="75000"/>
                  </a:schemeClr>
                </a:solidFill>
              </a:rPr>
              <a:t>2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- 10y +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25=0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564357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868" y="1714488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D=1+48 = 49&gt;0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2 корня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2285992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D= 9 – 20 = -11&lt;0</a:t>
            </a:r>
            <a:r>
              <a:rPr lang="ru-RU" sz="2400" dirty="0" smtClean="0">
                <a:solidFill>
                  <a:srgbClr val="FF0000"/>
                </a:solidFill>
              </a:rPr>
              <a:t> нет корней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2786058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D=0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1  корень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C00000"/>
                </a:solidFill>
              </a:rPr>
              <a:t>Как </a:t>
            </a:r>
            <a:r>
              <a:rPr lang="ru-RU" sz="6000" dirty="0">
                <a:solidFill>
                  <a:srgbClr val="C00000"/>
                </a:solidFill>
              </a:rPr>
              <a:t>определить, сколько корней имеет </a:t>
            </a:r>
            <a:r>
              <a:rPr lang="ru-RU" sz="6000" dirty="0" smtClean="0">
                <a:solidFill>
                  <a:srgbClr val="C00000"/>
                </a:solidFill>
              </a:rPr>
              <a:t> квадратное уравнение?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I  </a:t>
            </a:r>
            <a:r>
              <a:rPr lang="ru-RU" sz="3600" dirty="0">
                <a:solidFill>
                  <a:srgbClr val="7030A0"/>
                </a:solidFill>
              </a:rPr>
              <a:t>задание. При каких значениях а уравнение имеет один корень;</a:t>
            </a:r>
            <a:br>
              <a:rPr lang="ru-RU" sz="3600" dirty="0">
                <a:solidFill>
                  <a:srgbClr val="7030A0"/>
                </a:solidFill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х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+ 3ax – 4 = 0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= 1; b = 3a; c  = 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=(3a)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- 4·1a=9a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–  4a 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D=0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9a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- 4a = 0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(9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-4) = 0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ru-RU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= 0  или  9а - 4 =0 а</a:t>
            </a:r>
            <a:r>
              <a:rPr lang="ru-RU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=4/9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Ответ: уравнение при а</a:t>
            </a:r>
            <a:r>
              <a:rPr lang="ru-RU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=0 и а</a:t>
            </a:r>
            <a:r>
              <a:rPr lang="ru-RU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=4/9 имеет один корень.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II  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задание. При каких значениях а уравнение имеет два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корня: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ru-RU" baseline="3000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- 6х + 3 + а = 0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а=1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=-6; с=3+а 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=(-6)</a:t>
            </a:r>
            <a:r>
              <a:rPr lang="ru-RU" baseline="30000" dirty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- 4·1(3+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) = 36 – 12 - 4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= 24 - 4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&gt;0   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24-4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&gt;0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-4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&gt;-24 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&lt;6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Ответ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: при а &lt; 6 уравнение имеет два корня.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0825" y="333375"/>
            <a:ext cx="8281988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              </a:t>
            </a:r>
            <a:r>
              <a:rPr lang="ru-RU" sz="2000" b="1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Квадратным уравнением называется уравнение вида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                                       </a:t>
            </a:r>
            <a:r>
              <a:rPr lang="ru-RU" sz="2800" b="1" u="sng">
                <a:solidFill>
                  <a:srgbClr val="CC3300"/>
                </a:solidFill>
              </a:rPr>
              <a:t>ax</a:t>
            </a:r>
            <a:r>
              <a:rPr lang="en-US" sz="2800" b="1" u="sng" baseline="30000">
                <a:solidFill>
                  <a:srgbClr val="CC3300"/>
                </a:solidFill>
              </a:rPr>
              <a:t>2</a:t>
            </a:r>
            <a:r>
              <a:rPr lang="ru-RU" sz="2800" b="1" u="sng">
                <a:solidFill>
                  <a:srgbClr val="CC3300"/>
                </a:solidFill>
              </a:rPr>
              <a:t>+ bx + c = 0, а ≠ 0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9388" y="1196975"/>
            <a:ext cx="8964612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где х </a:t>
            </a:r>
            <a:r>
              <a:rPr lang="ru-RU">
                <a:solidFill>
                  <a:srgbClr val="000000"/>
                </a:solidFill>
                <a:cs typeface="Arial" charset="0"/>
              </a:rPr>
              <a:t>─</a:t>
            </a:r>
            <a:r>
              <a:rPr lang="ru-RU">
                <a:solidFill>
                  <a:srgbClr val="000000"/>
                </a:solidFill>
              </a:rPr>
              <a:t>неизвестное, a,b,c </a:t>
            </a:r>
            <a:r>
              <a:rPr lang="ru-RU">
                <a:solidFill>
                  <a:srgbClr val="000000"/>
                </a:solidFill>
                <a:cs typeface="Arial" charset="0"/>
              </a:rPr>
              <a:t>─</a:t>
            </a:r>
            <a:r>
              <a:rPr lang="ru-RU">
                <a:solidFill>
                  <a:srgbClr val="000000"/>
                </a:solidFill>
              </a:rPr>
              <a:t>заданные числа, а называют старшим коэффициентом, b</a:t>
            </a:r>
            <a:r>
              <a:rPr lang="ru-RU">
                <a:solidFill>
                  <a:srgbClr val="000000"/>
                </a:solidFill>
                <a:cs typeface="Arial" charset="0"/>
              </a:rPr>
              <a:t>─</a:t>
            </a:r>
            <a:r>
              <a:rPr lang="ru-RU">
                <a:solidFill>
                  <a:srgbClr val="000000"/>
                </a:solidFill>
              </a:rPr>
              <a:t>вторым коэффициентом, c </a:t>
            </a:r>
            <a:r>
              <a:rPr lang="ru-RU">
                <a:solidFill>
                  <a:srgbClr val="000000"/>
                </a:solidFill>
                <a:cs typeface="Arial" charset="0"/>
              </a:rPr>
              <a:t>─</a:t>
            </a:r>
            <a:r>
              <a:rPr lang="ru-RU">
                <a:solidFill>
                  <a:srgbClr val="000000"/>
                </a:solidFill>
              </a:rPr>
              <a:t> свободным членом.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5148263" y="1989138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4679950" y="2708275"/>
            <a:ext cx="4464050" cy="187325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i="1" u="sng">
                <a:solidFill>
                  <a:srgbClr val="CC3300"/>
                </a:solidFill>
              </a:rPr>
              <a:t>Неполные квадратные уравнения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8000"/>
                </a:solidFill>
              </a:rPr>
              <a:t>(если хотя бы один из коэффициентов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8000"/>
                </a:solidFill>
              </a:rPr>
              <a:t>b</a:t>
            </a:r>
            <a:r>
              <a:rPr lang="ru-RU" b="1">
                <a:solidFill>
                  <a:srgbClr val="008000"/>
                </a:solidFill>
              </a:rPr>
              <a:t> </a:t>
            </a:r>
            <a:r>
              <a:rPr lang="en-US" b="1">
                <a:solidFill>
                  <a:srgbClr val="008000"/>
                </a:solidFill>
              </a:rPr>
              <a:t>=</a:t>
            </a:r>
            <a:r>
              <a:rPr lang="ru-RU" b="1">
                <a:solidFill>
                  <a:srgbClr val="008000"/>
                </a:solidFill>
              </a:rPr>
              <a:t> </a:t>
            </a:r>
            <a:r>
              <a:rPr lang="en-US" b="1">
                <a:solidFill>
                  <a:srgbClr val="008000"/>
                </a:solidFill>
              </a:rPr>
              <a:t>0</a:t>
            </a:r>
            <a:r>
              <a:rPr lang="ru-RU" b="1">
                <a:solidFill>
                  <a:srgbClr val="008000"/>
                </a:solidFill>
              </a:rPr>
              <a:t> или</a:t>
            </a:r>
            <a:r>
              <a:rPr lang="en-US" b="1">
                <a:solidFill>
                  <a:srgbClr val="008000"/>
                </a:solidFill>
              </a:rPr>
              <a:t> c</a:t>
            </a:r>
            <a:r>
              <a:rPr lang="ru-RU" b="1">
                <a:solidFill>
                  <a:srgbClr val="008000"/>
                </a:solidFill>
              </a:rPr>
              <a:t> </a:t>
            </a:r>
            <a:r>
              <a:rPr lang="en-US" b="1">
                <a:solidFill>
                  <a:srgbClr val="008000"/>
                </a:solidFill>
              </a:rPr>
              <a:t>=</a:t>
            </a:r>
            <a:r>
              <a:rPr lang="ru-RU" b="1">
                <a:solidFill>
                  <a:srgbClr val="008000"/>
                </a:solidFill>
              </a:rPr>
              <a:t> </a:t>
            </a:r>
            <a:r>
              <a:rPr lang="en-US" b="1">
                <a:solidFill>
                  <a:srgbClr val="008000"/>
                </a:solidFill>
              </a:rPr>
              <a:t>0</a:t>
            </a:r>
            <a:r>
              <a:rPr lang="ru-RU" b="1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214810" y="1785926"/>
            <a:ext cx="1368425" cy="1079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357158" y="2571744"/>
            <a:ext cx="3500430" cy="1624018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i="1" u="sng">
                <a:solidFill>
                  <a:srgbClr val="CC3300"/>
                </a:solidFill>
              </a:rPr>
              <a:t>Полные квадратные уравнения</a:t>
            </a:r>
            <a:r>
              <a:rPr lang="ru-RU" b="1">
                <a:solidFill>
                  <a:srgbClr val="000000"/>
                </a:solidFill>
              </a:rPr>
              <a:t>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H="1">
            <a:off x="2120900" y="1844675"/>
            <a:ext cx="1951038" cy="6477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968375" y="4292600"/>
            <a:ext cx="1085850" cy="8651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2051050" y="4292600"/>
            <a:ext cx="792163" cy="8651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50825" y="5084763"/>
            <a:ext cx="2087563" cy="1223962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CC3300"/>
                </a:solidFill>
              </a:rPr>
              <a:t>приведенные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(если а = 1 )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х</a:t>
            </a:r>
            <a:r>
              <a:rPr lang="ru-RU" b="1" baseline="30000" dirty="0">
                <a:solidFill>
                  <a:srgbClr val="000000"/>
                </a:solidFill>
              </a:rPr>
              <a:t>2</a:t>
            </a:r>
            <a:r>
              <a:rPr lang="ru-RU" b="1" dirty="0">
                <a:solidFill>
                  <a:srgbClr val="000000"/>
                </a:solidFill>
              </a:rPr>
              <a:t> + </a:t>
            </a:r>
            <a:r>
              <a:rPr lang="ru-RU" b="1" dirty="0" err="1">
                <a:solidFill>
                  <a:srgbClr val="000000"/>
                </a:solidFill>
              </a:rPr>
              <a:t>px</a:t>
            </a:r>
            <a:r>
              <a:rPr lang="ru-RU" b="1" dirty="0">
                <a:solidFill>
                  <a:srgbClr val="000000"/>
                </a:solidFill>
              </a:rPr>
              <a:t> +</a:t>
            </a:r>
            <a:r>
              <a:rPr lang="ru-RU" b="1" dirty="0" err="1">
                <a:solidFill>
                  <a:srgbClr val="000000"/>
                </a:solidFill>
              </a:rPr>
              <a:t>q</a:t>
            </a:r>
            <a:r>
              <a:rPr lang="ru-RU" b="1" dirty="0">
                <a:solidFill>
                  <a:srgbClr val="000000"/>
                </a:solidFill>
              </a:rPr>
              <a:t> = 0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484438" y="5084763"/>
            <a:ext cx="2089150" cy="1223962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ax</a:t>
            </a:r>
            <a:r>
              <a:rPr lang="ru-RU" b="1" baseline="30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 + bx + c = 0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а </a:t>
            </a:r>
            <a:r>
              <a:rPr lang="ru-RU" b="1">
                <a:solidFill>
                  <a:srgbClr val="000000"/>
                </a:solidFill>
                <a:cs typeface="Arial" charset="0"/>
              </a:rPr>
              <a:t>≠ 0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 </a:t>
            </a:r>
            <a:endParaRPr lang="ru-RU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487613" y="5092700"/>
            <a:ext cx="2051050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</a:t>
            </a:r>
            <a:r>
              <a:rPr lang="ru-RU">
                <a:solidFill>
                  <a:srgbClr val="CC3300"/>
                </a:solidFill>
              </a:rPr>
              <a:t>неприведенные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7235825" y="4581525"/>
            <a:ext cx="1008063" cy="2873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7235825" y="4581525"/>
            <a:ext cx="1588" cy="10064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5864225" y="4581525"/>
            <a:ext cx="1374775" cy="503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6408738" y="5580063"/>
            <a:ext cx="1871662" cy="7921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</a:rPr>
              <a:t>ax</a:t>
            </a:r>
            <a:r>
              <a:rPr lang="en-US" b="1" baseline="30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 + c = 0,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</a:rPr>
              <a:t>a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≠0, b=0.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7407275" y="4835525"/>
            <a:ext cx="1584325" cy="6477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</a:rPr>
              <a:t>ax</a:t>
            </a:r>
            <a:r>
              <a:rPr lang="en-US" b="1" baseline="30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=0,a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≠0,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cs typeface="Arial" charset="0"/>
              </a:rPr>
              <a:t>b=0,c=0.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4787900" y="5084763"/>
            <a:ext cx="1800225" cy="720725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</a:rPr>
              <a:t>ax</a:t>
            </a:r>
            <a:r>
              <a:rPr lang="en-US" b="1" baseline="30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+bx=0,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</a:rPr>
              <a:t>a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≠0,c=0.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1030</Words>
  <Application>Microsoft Office PowerPoint</Application>
  <PresentationFormat>Экран (4:3)</PresentationFormat>
  <Paragraphs>223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РЕШЕНИЕ КВАДРАТНЫХ УРАВНЕНИЙ.</vt:lpstr>
      <vt:lpstr>Цели урока.</vt:lpstr>
      <vt:lpstr>Актуализация знаний.</vt:lpstr>
      <vt:lpstr>Назвать уравнения, не имеющие корней </vt:lpstr>
      <vt:lpstr>Не решая уравнения определить сколько корней оно имеет? </vt:lpstr>
      <vt:lpstr>Итог:</vt:lpstr>
      <vt:lpstr>I  задание. При каких значениях а уравнение имеет один корень; </vt:lpstr>
      <vt:lpstr>II  задание. При каких значениях а уравнение имеет два корня: </vt:lpstr>
      <vt:lpstr>Слайд 9</vt:lpstr>
      <vt:lpstr>Решение неполных квадратных уравнений</vt:lpstr>
      <vt:lpstr>Слайд 11</vt:lpstr>
      <vt:lpstr>Марафон.</vt:lpstr>
      <vt:lpstr>Решить уравнения.</vt:lpstr>
      <vt:lpstr>Справочная таблица.</vt:lpstr>
      <vt:lpstr>Проверь себя.</vt:lpstr>
      <vt:lpstr>Домашнее задание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23</cp:revision>
  <dcterms:created xsi:type="dcterms:W3CDTF">2010-01-24T16:49:09Z</dcterms:created>
  <dcterms:modified xsi:type="dcterms:W3CDTF">2010-01-27T17:12:56Z</dcterms:modified>
</cp:coreProperties>
</file>