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258" r:id="rId3"/>
    <p:sldId id="293" r:id="rId4"/>
    <p:sldId id="256" r:id="rId5"/>
    <p:sldId id="269" r:id="rId6"/>
    <p:sldId id="260" r:id="rId7"/>
    <p:sldId id="290" r:id="rId8"/>
    <p:sldId id="289" r:id="rId9"/>
    <p:sldId id="276" r:id="rId10"/>
    <p:sldId id="291" r:id="rId11"/>
    <p:sldId id="284" r:id="rId12"/>
    <p:sldId id="310" r:id="rId13"/>
    <p:sldId id="285" r:id="rId14"/>
    <p:sldId id="297" r:id="rId15"/>
    <p:sldId id="287" r:id="rId16"/>
    <p:sldId id="277" r:id="rId17"/>
    <p:sldId id="278" r:id="rId18"/>
    <p:sldId id="288" r:id="rId19"/>
    <p:sldId id="279" r:id="rId20"/>
    <p:sldId id="296" r:id="rId21"/>
    <p:sldId id="298" r:id="rId22"/>
    <p:sldId id="299" r:id="rId23"/>
    <p:sldId id="303" r:id="rId24"/>
    <p:sldId id="300" r:id="rId25"/>
    <p:sldId id="295" r:id="rId26"/>
    <p:sldId id="301" r:id="rId27"/>
    <p:sldId id="280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00FFFF"/>
    <a:srgbClr val="FF9900"/>
    <a:srgbClr val="000099"/>
    <a:srgbClr val="990033"/>
    <a:srgbClr val="993300"/>
    <a:srgbClr val="CC6600"/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7CC4C-4321-4C93-8C8E-A9E2FEF1C57A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B05A-9DFD-423C-8C15-BBE9E7B1BF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3284-5270-4604-A3A9-36F06D8E769B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042B-EE0A-413C-B1D5-AAD3A24FD0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042B-EE0A-413C-B1D5-AAD3A24FD03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042B-EE0A-413C-B1D5-AAD3A24FD036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EF451-1EF5-4ADE-B4C7-F45011711F1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DA8B-D3F9-4AEC-9503-DB5352605F5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FBE81-1A92-4DA1-9D2B-7126D4575BE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41FC-9249-4B4B-B023-DCEDA58D61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38A2E-4BE9-4788-9FE9-96FCE94316F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01F6-2373-49FA-918C-C680A8CFD53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A19E-E705-4C2F-AF93-E5DAEDB25B3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E366-15F4-41D1-BEC4-5879F1538FB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B43DF-7745-41EA-B7CA-6808205E920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48DD-D82B-4583-98FC-4DAB10F86AA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DC740-5918-4CA1-8444-10C71F689F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A769C-685A-4B4C-892A-7F791C705419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slide" Target="slide8.xm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7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slide" Target="slide13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214422"/>
            <a:ext cx="8643998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 ограничиться настоящим, без знания прошлого,  тот никогда его не поймет.</a:t>
            </a:r>
            <a:endParaRPr lang="ru-RU" sz="4400" b="1" dirty="0" smtClean="0"/>
          </a:p>
          <a:p>
            <a:endParaRPr lang="ru-RU" sz="4400" b="1" dirty="0" smtClean="0"/>
          </a:p>
          <a:p>
            <a:pPr algn="r"/>
            <a:r>
              <a:rPr lang="ru-RU" sz="4400" b="1" dirty="0" smtClean="0"/>
              <a:t>Лейбниц</a:t>
            </a:r>
            <a:endParaRPr lang="ru-RU" sz="36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42852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FFFF"/>
                </a:solidFill>
                <a:latin typeface="Bookman Old Style" pitchFamily="18" charset="0"/>
              </a:rPr>
              <a:t>Е</a:t>
            </a:r>
            <a:r>
              <a:rPr lang="en-US" sz="3600" b="1" dirty="0" smtClean="0">
                <a:solidFill>
                  <a:srgbClr val="66FFFF"/>
                </a:solidFill>
                <a:latin typeface="Bookman Old Style" pitchFamily="18" charset="0"/>
              </a:rPr>
              <a:t>гипетский год: </a:t>
            </a:r>
            <a:endParaRPr lang="ru-RU" sz="3600" b="1" dirty="0" smtClean="0">
              <a:solidFill>
                <a:srgbClr val="66FFFF"/>
              </a:solidFill>
              <a:latin typeface="Bookman Old Style" pitchFamily="18" charset="0"/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</a:rPr>
              <a:t>10 дней = 1 неделя, </a:t>
            </a:r>
            <a:endParaRPr lang="ru-RU" sz="3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3 недели = 1 месяц, </a:t>
            </a:r>
            <a:endParaRPr lang="ru-RU" sz="36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99FF99"/>
                </a:solidFill>
                <a:latin typeface="Bookman Old Style" pitchFamily="18" charset="0"/>
              </a:rPr>
              <a:t>4 месяца = 1 сезон, </a:t>
            </a:r>
            <a:endParaRPr lang="ru-RU" sz="3600" b="1" dirty="0" smtClean="0">
              <a:solidFill>
                <a:srgbClr val="99FF99"/>
              </a:solidFill>
              <a:latin typeface="Bookman Old Style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</a:rPr>
              <a:t>3 сезона = 360 дней + 5 священных дней. </a:t>
            </a:r>
            <a:endParaRPr lang="ru-RU" sz="3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Пятью священными днями считались дни рождения Осириса, Исиды, Сета, Неф</a:t>
            </a:r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</a:t>
            </a:r>
            <a:r>
              <a:rPr lang="en-US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</a:t>
            </a:r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</a:t>
            </a:r>
            <a:r>
              <a:rPr lang="en-US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</a:t>
            </a:r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en-US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ора – важнейших египетских богов. </a:t>
            </a:r>
            <a:endParaRPr lang="ru-RU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4974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Решите задачу.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Отец родился по окончании второго месяца сезона половодья. Он старше сына на 25 лет и 7 месяцев. Определите число, месяц и сезон рождения сына.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142852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spc="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angal" pitchFamily="2"/>
              </a:rPr>
              <a:t>Знаете ли вы, что</a:t>
            </a:r>
            <a:endParaRPr lang="ru-RU" sz="3600" b="1" u="sng" spc="6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878687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историк О.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Нейгбауэр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назвал древнеегипетский календарь «единственным разумным календарем во всей человеческой истории»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dada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5500702"/>
            <a:ext cx="961617" cy="121969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857232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ФИЗМИНУТКА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s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6424195" cy="383383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14290"/>
            <a:ext cx="5290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</a:rPr>
              <a:t>МЕРЫ ДЛИНЫ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 Древнем Египте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67072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ЛОКОТЬ ≈ 52 см 3 мм</a:t>
            </a:r>
          </a:p>
          <a:p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ЛАДОНЬ ≈ 7 см 5 мм</a:t>
            </a:r>
          </a:p>
          <a:p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ПАЛЕЦ ≈ 1 см 9 мм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0"/>
            <a:ext cx="1104515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4974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Решите задачу.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8596" y="2143116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Вельможа для своей семьи купил ткань длиной 25 локтей и шириной 20 ладоней. Чему равна площадь купленной ткани?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dada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5500702"/>
            <a:ext cx="961617" cy="121969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785794"/>
            <a:ext cx="4309220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СИСТЕМА СЧЕТА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929066"/>
            <a:ext cx="6274638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85860"/>
            <a:ext cx="7185290" cy="25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0430" y="5500702"/>
            <a:ext cx="235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1124624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268028" y="214290"/>
            <a:ext cx="8875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Вычислите, используя свойства вычитания: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571612"/>
            <a:ext cx="9001156" cy="1428760"/>
            <a:chOff x="0" y="928670"/>
            <a:chExt cx="8786842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0" y="92867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</a:rPr>
                <a:t>(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8992" y="128586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</a:rPr>
                <a:t>+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357158" y="1357298"/>
              <a:ext cx="3071834" cy="642942"/>
              <a:chOff x="642910" y="1357298"/>
              <a:chExt cx="5429288" cy="857257"/>
            </a:xfrm>
          </p:grpSpPr>
          <p:pic>
            <p:nvPicPr>
              <p:cNvPr id="10" name="Рисунок 9" descr="Копия (3) Image699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42910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11" name="Рисунок 10" descr="Копия (3) Image699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1071538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12" name="Рисунок 11" descr="Копия (3) Image699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1500166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14" name="Рисунок 13" descr="Копия (2) Image699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928794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15" name="Рисунок 14" descr="Копия (2) Image699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357422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16" name="Рисунок 15" descr="Копия (2) Image699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3643306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17" name="Рисунок 16" descr="Копия (2) Image699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786050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18" name="Рисунок 17" descr="Копия (2) Image699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3214678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19" name="Рисунок 18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071934" y="1357299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0" name="Рисунок 19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35768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1" name="Рисунок 20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643438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2" name="Рисунок 21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929190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3" name="Рисунок 22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214942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4" name="Рисунок 23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78644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25" name="Рисунок 24" descr="Копия Image699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500694" y="1357298"/>
                <a:ext cx="285752" cy="857256"/>
              </a:xfrm>
              <a:prstGeom prst="rect">
                <a:avLst/>
              </a:prstGeom>
            </p:spPr>
          </p:pic>
        </p:grpSp>
        <p:grpSp>
          <p:nvGrpSpPr>
            <p:cNvPr id="28" name="Группа 27"/>
            <p:cNvGrpSpPr/>
            <p:nvPr/>
          </p:nvGrpSpPr>
          <p:grpSpPr>
            <a:xfrm>
              <a:off x="3857620" y="1357298"/>
              <a:ext cx="1571636" cy="642942"/>
              <a:chOff x="2770175" y="1357298"/>
              <a:chExt cx="3016271" cy="857257"/>
            </a:xfrm>
          </p:grpSpPr>
          <p:pic>
            <p:nvPicPr>
              <p:cNvPr id="31" name="Рисунок 30" descr="Копия (3) Image699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2770175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34" name="Рисунок 33" descr="Копия (2) Image699.jp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643306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36" name="Рисунок 35" descr="Копия (2) Image699.jp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214678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37" name="Рисунок 36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071934" y="1357299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38" name="Рисунок 37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35768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39" name="Рисунок 38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643438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40" name="Рисунок 39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929190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41" name="Рисунок 40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214942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43" name="Рисунок 42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500694" y="1357298"/>
                <a:ext cx="285752" cy="857256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5286380" y="92867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</a:rPr>
                <a:t>)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008" y="1285860"/>
              <a:ext cx="3571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</a:rPr>
                <a:t>-</a:t>
              </a: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6143636" y="1428736"/>
              <a:ext cx="2643206" cy="642942"/>
              <a:chOff x="1071538" y="1357298"/>
              <a:chExt cx="5000660" cy="857257"/>
            </a:xfrm>
          </p:grpSpPr>
          <p:pic>
            <p:nvPicPr>
              <p:cNvPr id="50" name="Рисунок 49" descr="Копия (3) Image699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071538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51" name="Рисунок 50" descr="Копия (3) Image699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500166" y="1357298"/>
                <a:ext cx="444248" cy="845780"/>
              </a:xfrm>
              <a:prstGeom prst="rect">
                <a:avLst/>
              </a:prstGeom>
            </p:spPr>
          </p:pic>
          <p:pic>
            <p:nvPicPr>
              <p:cNvPr id="52" name="Рисунок 51" descr="Копия (2) Image699.jp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1928794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53" name="Рисунок 52" descr="Копия (2) Image699.jp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2357422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54" name="Рисунок 53" descr="Копия (2) Image699.jp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3643306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55" name="Рисунок 54" descr="Копия (2) Image699.jp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2786050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56" name="Рисунок 55" descr="Копия (2) Image699.jp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3214678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57" name="Рисунок 56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071934" y="1357299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58" name="Рисунок 57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35768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59" name="Рисунок 58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643438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60" name="Рисунок 59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4929190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61" name="Рисунок 60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214942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62" name="Рисунок 61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78644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63" name="Рисунок 62" descr="Копия Image699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5500694" y="1357298"/>
                <a:ext cx="285752" cy="857256"/>
              </a:xfrm>
              <a:prstGeom prst="rect">
                <a:avLst/>
              </a:prstGeom>
            </p:spPr>
          </p:pic>
        </p:grpSp>
      </p:grpSp>
      <p:grpSp>
        <p:nvGrpSpPr>
          <p:cNvPr id="144" name="Группа 143"/>
          <p:cNvGrpSpPr/>
          <p:nvPr/>
        </p:nvGrpSpPr>
        <p:grpSpPr>
          <a:xfrm>
            <a:off x="214282" y="3429000"/>
            <a:ext cx="8929718" cy="1428760"/>
            <a:chOff x="571472" y="3071810"/>
            <a:chExt cx="7111234" cy="1428760"/>
          </a:xfrm>
        </p:grpSpPr>
        <p:sp>
          <p:nvSpPr>
            <p:cNvPr id="66" name="TextBox 65"/>
            <p:cNvSpPr txBox="1"/>
            <p:nvPr/>
          </p:nvSpPr>
          <p:spPr>
            <a:xfrm>
              <a:off x="3214678" y="3071810"/>
              <a:ext cx="538938" cy="142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</a:rPr>
                <a:t>(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86380" y="3500438"/>
              <a:ext cx="496243" cy="764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</a:rPr>
                <a:t>+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43768" y="3071810"/>
              <a:ext cx="538938" cy="142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</a:rPr>
                <a:t>)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00364" y="3357562"/>
              <a:ext cx="365902" cy="83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</a:rPr>
                <a:t>-</a:t>
              </a:r>
            </a:p>
          </p:txBody>
        </p:sp>
        <p:grpSp>
          <p:nvGrpSpPr>
            <p:cNvPr id="72" name="Группа 47"/>
            <p:cNvGrpSpPr/>
            <p:nvPr/>
          </p:nvGrpSpPr>
          <p:grpSpPr>
            <a:xfrm>
              <a:off x="5715008" y="3500438"/>
              <a:ext cx="1469883" cy="694108"/>
              <a:chOff x="2786050" y="1357298"/>
              <a:chExt cx="2714644" cy="857257"/>
            </a:xfrm>
          </p:grpSpPr>
          <p:pic>
            <p:nvPicPr>
              <p:cNvPr id="77" name="Рисунок 76" descr="Копия (2) Image699.jpg"/>
              <p:cNvPicPr>
                <a:picLocks noChangeAspect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3643306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78" name="Рисунок 77" descr="Копия (2) Image699.jpg"/>
              <p:cNvPicPr>
                <a:picLocks noChangeAspect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2786050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79" name="Рисунок 78" descr="Копия (2) Image699.jpg"/>
              <p:cNvPicPr>
                <a:picLocks noChangeAspect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3214678" y="1357298"/>
                <a:ext cx="467594" cy="857256"/>
              </a:xfrm>
              <a:prstGeom prst="rect">
                <a:avLst/>
              </a:prstGeom>
            </p:spPr>
          </p:pic>
          <p:pic>
            <p:nvPicPr>
              <p:cNvPr id="80" name="Рисунок 79" descr="Копия Image699.jpg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4071934" y="1357299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81" name="Рисунок 80" descr="Копия Image699.jpg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4357686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82" name="Рисунок 81" descr="Копия Image699.jpg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4643438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83" name="Рисунок 82" descr="Копия Image699.jpg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4929190" y="1357298"/>
                <a:ext cx="285752" cy="857256"/>
              </a:xfrm>
              <a:prstGeom prst="rect">
                <a:avLst/>
              </a:prstGeom>
            </p:spPr>
          </p:pic>
          <p:pic>
            <p:nvPicPr>
              <p:cNvPr id="84" name="Рисунок 83" descr="Копия Image699.jpg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5214942" y="1357298"/>
                <a:ext cx="285752" cy="857256"/>
              </a:xfrm>
              <a:prstGeom prst="rect">
                <a:avLst/>
              </a:prstGeom>
            </p:spPr>
          </p:pic>
        </p:grpSp>
        <p:grpSp>
          <p:nvGrpSpPr>
            <p:cNvPr id="126" name="Группа 125"/>
            <p:cNvGrpSpPr/>
            <p:nvPr/>
          </p:nvGrpSpPr>
          <p:grpSpPr>
            <a:xfrm>
              <a:off x="571472" y="3429000"/>
              <a:ext cx="2270552" cy="694107"/>
              <a:chOff x="571472" y="3429000"/>
              <a:chExt cx="2270552" cy="694107"/>
            </a:xfrm>
          </p:grpSpPr>
          <p:pic>
            <p:nvPicPr>
              <p:cNvPr id="96" name="Рисунок 95" descr="Копия (3) Image699.jpg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1071538" y="3429000"/>
                <a:ext cx="257481" cy="684815"/>
              </a:xfrm>
              <a:prstGeom prst="rect">
                <a:avLst/>
              </a:prstGeom>
            </p:spPr>
          </p:pic>
          <p:pic>
            <p:nvPicPr>
              <p:cNvPr id="97" name="Рисунок 96" descr="Копия (3) Image699.jpg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1319966" y="3429000"/>
                <a:ext cx="257481" cy="684815"/>
              </a:xfrm>
              <a:prstGeom prst="rect">
                <a:avLst/>
              </a:prstGeom>
            </p:spPr>
          </p:pic>
          <p:pic>
            <p:nvPicPr>
              <p:cNvPr id="98" name="Рисунок 97" descr="Копия (3) Image699.jpg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1568394" y="3429000"/>
                <a:ext cx="257481" cy="684815"/>
              </a:xfrm>
              <a:prstGeom prst="rect">
                <a:avLst/>
              </a:prstGeom>
            </p:spPr>
          </p:pic>
          <p:grpSp>
            <p:nvGrpSpPr>
              <p:cNvPr id="125" name="Группа 124"/>
              <p:cNvGrpSpPr/>
              <p:nvPr/>
            </p:nvGrpSpPr>
            <p:grpSpPr>
              <a:xfrm>
                <a:off x="1823054" y="3429000"/>
                <a:ext cx="1018970" cy="694107"/>
                <a:chOff x="2527804" y="3429000"/>
                <a:chExt cx="1018970" cy="694107"/>
              </a:xfrm>
            </p:grpSpPr>
            <p:pic>
              <p:nvPicPr>
                <p:cNvPr id="101" name="Рисунок 100" descr="Копия (2) Image699.jpg"/>
                <p:cNvPicPr>
                  <a:picLocks noChangeAspect="1"/>
                </p:cNvPicPr>
                <p:nvPr/>
              </p:nvPicPr>
              <p:blipFill>
                <a:blip r:embed="rId14" cstate="email"/>
                <a:stretch>
                  <a:fillRect/>
                </a:stretch>
              </p:blipFill>
              <p:spPr>
                <a:xfrm>
                  <a:off x="2755364" y="3429000"/>
                  <a:ext cx="271012" cy="694107"/>
                </a:xfrm>
                <a:prstGeom prst="rect">
                  <a:avLst/>
                </a:prstGeom>
              </p:spPr>
            </p:pic>
            <p:pic>
              <p:nvPicPr>
                <p:cNvPr id="103" name="Рисунок 102" descr="Копия (2) Image699.jpg"/>
                <p:cNvPicPr>
                  <a:picLocks noChangeAspect="1"/>
                </p:cNvPicPr>
                <p:nvPr/>
              </p:nvPicPr>
              <p:blipFill>
                <a:blip r:embed="rId14" cstate="email"/>
                <a:stretch>
                  <a:fillRect/>
                </a:stretch>
              </p:blipFill>
              <p:spPr>
                <a:xfrm>
                  <a:off x="2527804" y="3429000"/>
                  <a:ext cx="271012" cy="694107"/>
                </a:xfrm>
                <a:prstGeom prst="rect">
                  <a:avLst/>
                </a:prstGeom>
              </p:spPr>
            </p:pic>
            <p:pic>
              <p:nvPicPr>
                <p:cNvPr id="104" name="Рисунок 103" descr="Копия Image699.jpg"/>
                <p:cNvPicPr>
                  <a:picLocks noChangeAspect="1"/>
                </p:cNvPicPr>
                <p:nvPr/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2982925" y="3429000"/>
                  <a:ext cx="165619" cy="694107"/>
                </a:xfrm>
                <a:prstGeom prst="rect">
                  <a:avLst/>
                </a:prstGeom>
              </p:spPr>
            </p:pic>
            <p:pic>
              <p:nvPicPr>
                <p:cNvPr id="105" name="Рисунок 104" descr="Копия Image699.jpg"/>
                <p:cNvPicPr>
                  <a:picLocks noChangeAspect="1"/>
                </p:cNvPicPr>
                <p:nvPr/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3153595" y="3429000"/>
                  <a:ext cx="165619" cy="694107"/>
                </a:xfrm>
                <a:prstGeom prst="rect">
                  <a:avLst/>
                </a:prstGeom>
              </p:spPr>
            </p:pic>
            <p:pic>
              <p:nvPicPr>
                <p:cNvPr id="106" name="Рисунок 105" descr="Копия Image699.jpg"/>
                <p:cNvPicPr>
                  <a:picLocks noChangeAspect="1"/>
                </p:cNvPicPr>
                <p:nvPr/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3267375" y="3429000"/>
                  <a:ext cx="165619" cy="694107"/>
                </a:xfrm>
                <a:prstGeom prst="rect">
                  <a:avLst/>
                </a:prstGeom>
              </p:spPr>
            </p:pic>
            <p:pic>
              <p:nvPicPr>
                <p:cNvPr id="107" name="Рисунок 106" descr="Копия Image699.jpg"/>
                <p:cNvPicPr>
                  <a:picLocks noChangeAspect="1"/>
                </p:cNvPicPr>
                <p:nvPr/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3381155" y="3429000"/>
                  <a:ext cx="165619" cy="694107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Группа 26"/>
              <p:cNvGrpSpPr/>
              <p:nvPr/>
            </p:nvGrpSpPr>
            <p:grpSpPr>
              <a:xfrm>
                <a:off x="571472" y="3429000"/>
                <a:ext cx="505909" cy="684815"/>
                <a:chOff x="642910" y="1357298"/>
                <a:chExt cx="872876" cy="845780"/>
              </a:xfrm>
            </p:grpSpPr>
            <p:pic>
              <p:nvPicPr>
                <p:cNvPr id="114" name="Рисунок 113" descr="Копия (3) Image699.jpg"/>
                <p:cNvPicPr>
                  <a:picLocks noChangeAspect="1"/>
                </p:cNvPicPr>
                <p:nvPr/>
              </p:nvPicPr>
              <p:blipFill>
                <a:blip r:embed="rId13" cstate="email"/>
                <a:stretch>
                  <a:fillRect/>
                </a:stretch>
              </p:blipFill>
              <p:spPr>
                <a:xfrm>
                  <a:off x="642910" y="1357298"/>
                  <a:ext cx="444248" cy="845780"/>
                </a:xfrm>
                <a:prstGeom prst="rect">
                  <a:avLst/>
                </a:prstGeom>
              </p:spPr>
            </p:pic>
            <p:pic>
              <p:nvPicPr>
                <p:cNvPr id="115" name="Рисунок 114" descr="Копия (3) Image699.jpg"/>
                <p:cNvPicPr>
                  <a:picLocks noChangeAspect="1"/>
                </p:cNvPicPr>
                <p:nvPr/>
              </p:nvPicPr>
              <p:blipFill>
                <a:blip r:embed="rId13" cstate="email"/>
                <a:stretch>
                  <a:fillRect/>
                </a:stretch>
              </p:blipFill>
              <p:spPr>
                <a:xfrm>
                  <a:off x="1071538" y="1357298"/>
                  <a:ext cx="444248" cy="8457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3" name="Группа 142"/>
            <p:cNvGrpSpPr/>
            <p:nvPr/>
          </p:nvGrpSpPr>
          <p:grpSpPr>
            <a:xfrm>
              <a:off x="3714744" y="3500438"/>
              <a:ext cx="1547592" cy="694108"/>
              <a:chOff x="3714744" y="3500438"/>
              <a:chExt cx="1547592" cy="694108"/>
            </a:xfrm>
          </p:grpSpPr>
          <p:pic>
            <p:nvPicPr>
              <p:cNvPr id="128" name="Рисунок 127" descr="Копия (3) Image699.jpg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3714744" y="3500438"/>
                <a:ext cx="240545" cy="684815"/>
              </a:xfrm>
              <a:prstGeom prst="rect">
                <a:avLst/>
              </a:prstGeom>
            </p:spPr>
          </p:pic>
          <p:pic>
            <p:nvPicPr>
              <p:cNvPr id="129" name="Рисунок 128" descr="Копия (3) Image699.jpg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3946831" y="3500438"/>
                <a:ext cx="240545" cy="684815"/>
              </a:xfrm>
              <a:prstGeom prst="rect">
                <a:avLst/>
              </a:prstGeom>
            </p:spPr>
          </p:pic>
          <p:pic>
            <p:nvPicPr>
              <p:cNvPr id="130" name="Рисунок 129" descr="Копия (2) Image699.jpg"/>
              <p:cNvPicPr>
                <a:picLocks noChangeAspect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4178918" y="3500438"/>
                <a:ext cx="253186" cy="694107"/>
              </a:xfrm>
              <a:prstGeom prst="rect">
                <a:avLst/>
              </a:prstGeom>
            </p:spPr>
          </p:pic>
          <p:pic>
            <p:nvPicPr>
              <p:cNvPr id="131" name="Рисунок 130" descr="Копия (2) Image699.jpg"/>
              <p:cNvPicPr>
                <a:picLocks noChangeAspect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>
              <a:xfrm>
                <a:off x="4411005" y="3500438"/>
                <a:ext cx="253186" cy="694107"/>
              </a:xfrm>
              <a:prstGeom prst="rect">
                <a:avLst/>
              </a:prstGeom>
            </p:spPr>
          </p:pic>
          <p:grpSp>
            <p:nvGrpSpPr>
              <p:cNvPr id="142" name="Группа 141"/>
              <p:cNvGrpSpPr/>
              <p:nvPr/>
            </p:nvGrpSpPr>
            <p:grpSpPr>
              <a:xfrm>
                <a:off x="4643438" y="3500438"/>
                <a:ext cx="618898" cy="694108"/>
                <a:chOff x="5339353" y="3500438"/>
                <a:chExt cx="618898" cy="694108"/>
              </a:xfrm>
            </p:grpSpPr>
            <p:pic>
              <p:nvPicPr>
                <p:cNvPr id="135" name="Рисунок 134" descr="Копия Image699.jpg"/>
                <p:cNvPicPr>
                  <a:picLocks noChangeAspect="1"/>
                </p:cNvPicPr>
                <p:nvPr/>
              </p:nvPicPr>
              <p:blipFill>
                <a:blip r:embed="rId12" cstate="email"/>
                <a:stretch>
                  <a:fillRect/>
                </a:stretch>
              </p:blipFill>
              <p:spPr>
                <a:xfrm>
                  <a:off x="5339353" y="3500439"/>
                  <a:ext cx="154725" cy="694107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Копия Image699.jpg"/>
                <p:cNvPicPr>
                  <a:picLocks noChangeAspect="1"/>
                </p:cNvPicPr>
                <p:nvPr/>
              </p:nvPicPr>
              <p:blipFill>
                <a:blip r:embed="rId12" cstate="email"/>
                <a:stretch>
                  <a:fillRect/>
                </a:stretch>
              </p:blipFill>
              <p:spPr>
                <a:xfrm>
                  <a:off x="5494077" y="3500438"/>
                  <a:ext cx="154725" cy="694107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Копия Image699.jpg"/>
                <p:cNvPicPr>
                  <a:picLocks noChangeAspect="1"/>
                </p:cNvPicPr>
                <p:nvPr/>
              </p:nvPicPr>
              <p:blipFill>
                <a:blip r:embed="rId12" cstate="email"/>
                <a:stretch>
                  <a:fillRect/>
                </a:stretch>
              </p:blipFill>
              <p:spPr>
                <a:xfrm>
                  <a:off x="5648802" y="3500438"/>
                  <a:ext cx="154725" cy="694107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Копия Image699.jpg"/>
                <p:cNvPicPr>
                  <a:picLocks noChangeAspect="1"/>
                </p:cNvPicPr>
                <p:nvPr/>
              </p:nvPicPr>
              <p:blipFill>
                <a:blip r:embed="rId12" cstate="email"/>
                <a:stretch>
                  <a:fillRect/>
                </a:stretch>
              </p:blipFill>
              <p:spPr>
                <a:xfrm>
                  <a:off x="5803526" y="3500438"/>
                  <a:ext cx="154725" cy="69410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45" name="Рисунок 144" descr="Копия egipet_alfavit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0" y="5517238"/>
            <a:ext cx="9144000" cy="134076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5720" y="1000108"/>
            <a:ext cx="7929619" cy="4913271"/>
            <a:chOff x="928663" y="1000109"/>
            <a:chExt cx="7929619" cy="4913271"/>
          </a:xfrm>
        </p:grpSpPr>
        <p:pic>
          <p:nvPicPr>
            <p:cNvPr id="4" name="Рисунок 3" descr="мост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14810" y="2000241"/>
              <a:ext cx="4071967" cy="256608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857357" y="1000109"/>
              <a:ext cx="2056973" cy="3770263"/>
            </a:xfrm>
            <a:prstGeom prst="rect">
              <a:avLst/>
            </a:prstGeom>
            <a:noFill/>
            <a:scene3d>
              <a:camera prst="perspectiveLeft"/>
              <a:lightRig rig="glow" dir="tl">
                <a:rot lat="0" lon="0" rev="5400000"/>
              </a:lightRig>
            </a:scene3d>
            <a:sp3d>
              <a:bevelT prst="relaxedInset"/>
            </a:sp3d>
          </p:spPr>
          <p:txBody>
            <a:bodyPr wrap="none" lIns="91440" tIns="45720" rIns="91440" bIns="45720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39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239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8663" y="2143117"/>
              <a:ext cx="2000264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Top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23900" b="1" i="1" dirty="0" smtClean="0">
                  <a:solidFill>
                    <a:srgbClr val="FF0000"/>
                  </a:solidFill>
                </a:rPr>
                <a:t>Т</a:t>
              </a:r>
              <a:endParaRPr lang="ru-RU" sz="239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Рисунок3.png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rgbClr val="FF33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15339" y="1571613"/>
              <a:ext cx="642943" cy="64294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2714620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spc="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angal" pitchFamily="2"/>
              </a:rPr>
              <a:t>Знаете ли вы, что</a:t>
            </a:r>
            <a:endParaRPr lang="ru-RU" sz="3600" b="1" u="sng" spc="6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Иероглифов было больше 750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dada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5500702"/>
            <a:ext cx="961617" cy="121969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5318" y="214290"/>
            <a:ext cx="5601524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ПИРАМИДА ХЕОПСА</a:t>
            </a:r>
            <a:endParaRPr lang="ru-RU" sz="6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857232"/>
            <a:ext cx="9001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Длина сторон основания пирамиды: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юг — 23045 см;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 север — 23025 см;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запад — 23036 см;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восток — 23039 см.</a:t>
            </a:r>
            <a:endParaRPr kumimoji="0" lang="ru-RU" sz="3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357166"/>
            <a:ext cx="90011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Средний размер наблюдаемых каменные блоков: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1 м в ширину, высоту и глубину (но большинство имеет прямоугольную форму.)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Средняя масса каменных блоков: 25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00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кг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Самый тяжелый каменный блок: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15 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Количество блоков: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около 25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00000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Lucida Sans Unicode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периметр и площадь основания пирамиды (сторона основания 230м).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5643578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spc="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angal" pitchFamily="2"/>
              </a:rPr>
              <a:t>Знаете ли вы, что</a:t>
            </a:r>
            <a:endParaRPr lang="ru-RU" sz="3600" b="1" u="sng" spc="6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ang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42852"/>
            <a:ext cx="864399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  <a:latin typeface="Comic Sans MS" pitchFamily="66" charset="0"/>
              </a:rPr>
              <a:t>В египетских пирамидах находили сосуды с мёдом, который не испортился на протяжении нескольких тысячелетий</a:t>
            </a:r>
            <a:endParaRPr lang="ru-RU" sz="40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786322"/>
            <a:ext cx="857255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МАТЕМАТИКА В ДРЕВНЕМ ЕГИПТЕ СЛУЖИЛА ДЛЯ…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 ДАЖЕ НЕ ПОДОЗРЕВАЛ, ЧТО…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714620"/>
            <a:ext cx="8501122" cy="323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№ 610; 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сосчитать свой рост в «ладонях», сезон  рождения родителей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428604"/>
            <a:ext cx="5171609" cy="1032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Домашнее задание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256"/>
            <a:ext cx="8929718" cy="178594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Спасибо за урок.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         До новых встреч.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читаемое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030" y="792251"/>
            <a:ext cx="8711939" cy="527349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85786" y="857232"/>
            <a:ext cx="7572428" cy="5072097"/>
            <a:chOff x="1357291" y="857233"/>
            <a:chExt cx="7572428" cy="5072097"/>
          </a:xfrm>
        </p:grpSpPr>
        <p:pic>
          <p:nvPicPr>
            <p:cNvPr id="4" name="Рисунок 3" descr="тень б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14546" y="1928802"/>
              <a:ext cx="3500463" cy="4000528"/>
            </a:xfrm>
            <a:prstGeom prst="rect">
              <a:avLst/>
            </a:prstGeom>
          </p:spPr>
        </p:pic>
        <p:pic>
          <p:nvPicPr>
            <p:cNvPr id="6" name="Рисунок 5" descr="13225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31" y="1000109"/>
              <a:ext cx="1857388" cy="4396185"/>
            </a:xfrm>
            <a:prstGeom prst="rect">
              <a:avLst/>
            </a:prstGeom>
          </p:spPr>
        </p:pic>
        <p:pic>
          <p:nvPicPr>
            <p:cNvPr id="7" name="Рисунок 6" descr="Рисунок3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/>
            </a:blip>
            <a:stretch>
              <a:fillRect/>
            </a:stretch>
          </p:blipFill>
          <p:spPr>
            <a:xfrm>
              <a:off x="1357291" y="1357299"/>
              <a:ext cx="642943" cy="642943"/>
            </a:xfrm>
            <a:prstGeom prst="rect">
              <a:avLst/>
            </a:prstGeom>
          </p:spPr>
        </p:pic>
        <p:pic>
          <p:nvPicPr>
            <p:cNvPr id="8" name="Рисунок 7" descr="Рисунок3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/>
            </a:blip>
            <a:stretch>
              <a:fillRect/>
            </a:stretch>
          </p:blipFill>
          <p:spPr>
            <a:xfrm>
              <a:off x="1785919" y="1357299"/>
              <a:ext cx="642943" cy="642943"/>
            </a:xfrm>
            <a:prstGeom prst="rect">
              <a:avLst/>
            </a:prstGeom>
          </p:spPr>
        </p:pic>
        <p:pic>
          <p:nvPicPr>
            <p:cNvPr id="9" name="Рисунок 8" descr="Рисунок3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/>
            </a:blip>
            <a:stretch>
              <a:fillRect/>
            </a:stretch>
          </p:blipFill>
          <p:spPr>
            <a:xfrm>
              <a:off x="5643571" y="1500175"/>
              <a:ext cx="642943" cy="642943"/>
            </a:xfrm>
            <a:prstGeom prst="rect">
              <a:avLst/>
            </a:prstGeom>
          </p:spPr>
        </p:pic>
        <p:pic>
          <p:nvPicPr>
            <p:cNvPr id="10" name="Рисунок 9" descr="Рисунок3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15142" y="857233"/>
              <a:ext cx="642943" cy="642943"/>
            </a:xfrm>
            <a:prstGeom prst="rect">
              <a:avLst/>
            </a:prstGeom>
          </p:spPr>
        </p:pic>
        <p:pic>
          <p:nvPicPr>
            <p:cNvPr id="11" name="Рисунок 10" descr="Рисунок3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15274" y="857233"/>
              <a:ext cx="642943" cy="64294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5829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3" y="1941511"/>
            <a:ext cx="43058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spc="300" dirty="0" smtClean="0">
                <a:ln w="11430"/>
                <a:solidFill>
                  <a:srgbClr val="99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СТРАНИЦЫ</a:t>
            </a:r>
            <a:endParaRPr lang="ru-RU" sz="4800" b="1" spc="300" dirty="0">
              <a:ln w="11430"/>
              <a:solidFill>
                <a:srgbClr val="99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21468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ИСТОРИИ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572140"/>
            <a:ext cx="2928957" cy="92333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ЕГИПТА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62067"/>
            <a:ext cx="7477859" cy="92333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5400" b="1" spc="300" dirty="0" smtClean="0">
                <a:ln w="11430"/>
                <a:solidFill>
                  <a:srgbClr val="99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МАТЕМАТИЧЕСКИЕ</a:t>
            </a:r>
            <a:r>
              <a:rPr lang="ru-RU" sz="2400" b="1" spc="300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2400" b="1" spc="300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1696" y="4414405"/>
            <a:ext cx="3603872" cy="923330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 w="11430"/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ДРЕВНЕГО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-1"/>
            <a:ext cx="4643439" cy="3357563"/>
          </a:xfrm>
          <a:prstGeom prst="rect">
            <a:avLst/>
          </a:prstGeom>
        </p:spPr>
      </p:pic>
      <p:pic>
        <p:nvPicPr>
          <p:cNvPr id="6" name="Рисунок 5" descr="1235635308e9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357562"/>
            <a:ext cx="4643439" cy="3500438"/>
          </a:xfrm>
          <a:prstGeom prst="rect">
            <a:avLst/>
          </a:prstGeom>
        </p:spPr>
      </p:pic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3"/>
            <a:ext cx="4500562" cy="3500438"/>
          </a:xfrm>
          <a:prstGeom prst="rect">
            <a:avLst/>
          </a:prstGeom>
        </p:spPr>
      </p:pic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00562" cy="337542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142852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spc="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angal" pitchFamily="2"/>
              </a:rPr>
              <a:t>Знаете ли вы, что</a:t>
            </a:r>
            <a:endParaRPr lang="ru-RU" sz="3600" b="1" u="sng" spc="6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92971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Нил ("Большая река"), самая длинная река мира (6671 км)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628" y="4500570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8·2·125+9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00042"/>
            <a:ext cx="4213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26·76+26·24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800px-Часть_папируса_Ахмес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0"/>
            <a:ext cx="4929190" cy="3643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5214950"/>
            <a:ext cx="3929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 16500:11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928802"/>
            <a:ext cx="3163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25·30·4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Копия 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1500" y="-571500"/>
            <a:ext cx="3571876" cy="4714876"/>
          </a:xfrm>
          <a:prstGeom prst="rect">
            <a:avLst/>
          </a:prstGeom>
        </p:spPr>
      </p:pic>
      <p:pic>
        <p:nvPicPr>
          <p:cNvPr id="8" name="Рисунок 7" descr="0_e2d6_af986084_L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57563"/>
            <a:ext cx="4714876" cy="3500438"/>
          </a:xfrm>
          <a:prstGeom prst="rect">
            <a:avLst/>
          </a:prstGeom>
        </p:spPr>
      </p:pic>
      <p:pic>
        <p:nvPicPr>
          <p:cNvPr id="14" name="Рисунок 13" descr="picture0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72001" y="3357562"/>
            <a:ext cx="4571999" cy="350043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928926" y="571480"/>
            <a:ext cx="6000792" cy="6000792"/>
            <a:chOff x="2928926" y="571480"/>
            <a:chExt cx="6000792" cy="600079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928926" y="571480"/>
              <a:ext cx="6000792" cy="6000792"/>
              <a:chOff x="2786050" y="1193758"/>
              <a:chExt cx="5286412" cy="5504858"/>
            </a:xfrm>
          </p:grpSpPr>
          <p:pic>
            <p:nvPicPr>
              <p:cNvPr id="8" name="Рисунок 7" descr="Копия p12_2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86050" y="1193758"/>
                <a:ext cx="5286412" cy="5504858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5492189" y="2307836"/>
                <a:ext cx="2000264" cy="1778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2000" b="1" u="sng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Время </a:t>
                </a:r>
              </a:p>
              <a:p>
                <a:pPr lvl="0" eaLnBrk="0" hangingPunct="0"/>
                <a:r>
                  <a:rPr lang="ru-RU" sz="2000" b="1" u="sng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(сезон)</a:t>
                </a:r>
              </a:p>
              <a:p>
                <a:pPr lvl="0" eaLnBrk="0" hangingPunct="0"/>
                <a:r>
                  <a:rPr lang="ru-RU" sz="2000" b="1" u="sng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половодья </a:t>
                </a:r>
              </a:p>
              <a:p>
                <a:pPr lvl="0" eaLnBrk="0" hangingPunct="0"/>
                <a:r>
                  <a:rPr lang="ru-RU" sz="2000" b="1" i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(ахет) — с середины июля до середины ноября</a:t>
                </a:r>
                <a:endPara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352451" y="2242302"/>
                <a:ext cx="2126115" cy="1778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eaLnBrk="0" hangingPunct="0"/>
                <a:r>
                  <a:rPr lang="ru-RU" sz="2000" b="1" u="sng" dirty="0" smtClean="0">
                    <a:solidFill>
                      <a:srgbClr val="7030A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Время </a:t>
                </a:r>
              </a:p>
              <a:p>
                <a:pPr lvl="0" algn="r" eaLnBrk="0" hangingPunct="0"/>
                <a:r>
                  <a:rPr lang="ru-RU" sz="2000" b="1" u="sng" dirty="0" smtClean="0">
                    <a:solidFill>
                      <a:srgbClr val="7030A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(сезон) </a:t>
                </a:r>
              </a:p>
              <a:p>
                <a:pPr lvl="0" algn="r" eaLnBrk="0" hangingPunct="0"/>
                <a:r>
                  <a:rPr lang="ru-RU" sz="2000" b="1" u="sng" dirty="0" smtClean="0">
                    <a:solidFill>
                      <a:srgbClr val="7030A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Восходов </a:t>
                </a:r>
              </a:p>
              <a:p>
                <a:pPr lvl="0" algn="r" eaLnBrk="0" hangingPunct="0"/>
                <a:r>
                  <a:rPr lang="ru-RU" sz="2000" b="1" i="1" dirty="0" smtClean="0">
                    <a:solidFill>
                      <a:srgbClr val="7030A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(перет) — с середины ноября до середины марта</a:t>
                </a:r>
                <a:endParaRPr lang="ru-RU" sz="2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730052" y="4273857"/>
                <a:ext cx="3461341" cy="132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ru-RU" sz="2200" b="1" u="sng" dirty="0" smtClean="0">
                    <a:solidFill>
                      <a:srgbClr val="008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Время</a:t>
                </a:r>
              </a:p>
              <a:p>
                <a:pPr lvl="0" algn="ctr" eaLnBrk="0" hangingPunct="0"/>
                <a:r>
                  <a:rPr lang="ru-RU" sz="2200" b="1" u="sng" dirty="0" smtClean="0">
                    <a:solidFill>
                      <a:srgbClr val="008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(сезон) Засухи </a:t>
                </a:r>
                <a:r>
                  <a:rPr lang="ru-RU" sz="2200" b="1" dirty="0" smtClean="0">
                    <a:solidFill>
                      <a:srgbClr val="008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200" b="1" i="1" dirty="0" smtClean="0">
                    <a:solidFill>
                      <a:srgbClr val="008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шему)</a:t>
                </a:r>
              </a:p>
              <a:p>
                <a:pPr lvl="0" algn="ctr" eaLnBrk="0" hangingPunct="0"/>
                <a:r>
                  <a:rPr lang="ru-RU" sz="2200" b="1" i="1" dirty="0" smtClean="0">
                    <a:solidFill>
                      <a:srgbClr val="008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— с середины марта до середины июля</a:t>
                </a:r>
                <a:endParaRPr lang="ru-RU" sz="2200" b="1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714744" y="3571876"/>
              <a:ext cx="4336891" cy="2350960"/>
              <a:chOff x="3714744" y="3571876"/>
              <a:chExt cx="4336891" cy="23509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500826" y="3643314"/>
                <a:ext cx="15508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C0000"/>
                    </a:solidFill>
                  </a:rPr>
                  <a:t>«разлив» - </a:t>
                </a:r>
              </a:p>
              <a:p>
                <a:r>
                  <a:rPr lang="ru-RU" b="1" dirty="0" smtClean="0">
                    <a:solidFill>
                      <a:srgbClr val="CC0000"/>
                    </a:solidFill>
                  </a:rPr>
                  <a:t>           </a:t>
                </a:r>
                <a:r>
                  <a:rPr lang="ru-RU" b="1" u="sng" dirty="0" smtClean="0">
                    <a:solidFill>
                      <a:srgbClr val="CC0000"/>
                    </a:solidFill>
                  </a:rPr>
                  <a:t>весна</a:t>
                </a:r>
                <a:endParaRPr lang="ru-RU" b="1" u="sng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14744" y="3571876"/>
                <a:ext cx="22106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</a:rPr>
                  <a:t>«восхождение из </a:t>
                </a:r>
              </a:p>
              <a:p>
                <a:r>
                  <a:rPr lang="ru-RU" b="1" dirty="0" smtClean="0">
                    <a:solidFill>
                      <a:srgbClr val="7030A0"/>
                    </a:solidFill>
                  </a:rPr>
                  <a:t>воды»- </a:t>
                </a:r>
                <a:r>
                  <a:rPr lang="ru-RU" b="1" u="sng" dirty="0" smtClean="0">
                    <a:solidFill>
                      <a:srgbClr val="7030A0"/>
                    </a:solidFill>
                  </a:rPr>
                  <a:t>зима</a:t>
                </a:r>
                <a:endParaRPr lang="ru-RU" b="1" u="sng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00562" y="5214950"/>
                <a:ext cx="25162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6600"/>
                    </a:solidFill>
                  </a:rPr>
                  <a:t>«нехватка воды» -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6600"/>
                    </a:solidFill>
                  </a:rPr>
                  <a:t> </a:t>
                </a:r>
                <a:r>
                  <a:rPr lang="ru-RU" sz="2000" b="1" u="sng" dirty="0" smtClean="0">
                    <a:solidFill>
                      <a:srgbClr val="006600"/>
                    </a:solidFill>
                  </a:rPr>
                  <a:t>лето</a:t>
                </a:r>
                <a:endParaRPr lang="ru-RU" sz="2000" b="1" u="sng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0" y="0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ДРЕВНЕЕГИПЕТСКИЙ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КАЛЕНДАРЬ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антаз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Фантазия</Template>
  <TotalTime>1552</TotalTime>
  <Words>438</Words>
  <Application>Microsoft Office PowerPoint</Application>
  <PresentationFormat>Экран (4:3)</PresentationFormat>
  <Paragraphs>91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Фантазия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урок.              До новых встреч.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TATA</cp:lastModifiedBy>
  <cp:revision>171</cp:revision>
  <dcterms:created xsi:type="dcterms:W3CDTF">2009-11-09T11:42:03Z</dcterms:created>
  <dcterms:modified xsi:type="dcterms:W3CDTF">2010-06-10T22:08:20Z</dcterms:modified>
</cp:coreProperties>
</file>