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43A2290-2995-4D1B-9239-C8722C78249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4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6CDFB-8710-4FF6-8715-E8FE0AEF3F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1B1F4-27E9-4CFC-A7F0-0F2A91535A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C62EFEAE-402E-4D63-8CDE-3640859A5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46B70CE-B88A-464C-917F-5EEFA391DB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E2F3D-BB47-4EAC-A6A0-92B9B484F8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EA886-B297-42BB-B844-FC1EFAF31B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87CD1-FC22-438D-A66C-CF4F7EF98B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DCD41-3E9F-47CF-9CDD-C8CE143AF5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A642-213B-4202-BF34-7CE97E8F0A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7E977-BBD9-4343-90E1-F5EE29FAE1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C96CE-BE7D-49CA-935B-C9D9FD832B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67FBE-DCC4-411D-94EE-E951AE0BA1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741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741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1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741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1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741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B61E7F4-A739-4197-9A6B-11ABBD89B6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Модуль 1. Введение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927350"/>
            <a:ext cx="6781800" cy="1873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План:</a:t>
            </a:r>
          </a:p>
          <a:p>
            <a:pPr>
              <a:lnSpc>
                <a:spcPct val="80000"/>
              </a:lnSpc>
            </a:pPr>
            <a:r>
              <a:rPr lang="ru-RU" sz="2000"/>
              <a:t>Что такое физика и о чем этот учебник?</a:t>
            </a:r>
          </a:p>
          <a:p>
            <a:pPr>
              <a:lnSpc>
                <a:spcPct val="80000"/>
              </a:lnSpc>
            </a:pPr>
            <a:r>
              <a:rPr lang="ru-RU" sz="2000"/>
              <a:t>Физические величины и их единицы измерения.</a:t>
            </a:r>
          </a:p>
          <a:p>
            <a:pPr>
              <a:lnSpc>
                <a:spcPct val="80000"/>
              </a:lnSpc>
            </a:pPr>
            <a:r>
              <a:rPr lang="ru-RU" sz="2000"/>
              <a:t>Формулы.</a:t>
            </a:r>
          </a:p>
          <a:p>
            <a:pPr>
              <a:lnSpc>
                <a:spcPct val="80000"/>
              </a:lnSpc>
            </a:pPr>
            <a:r>
              <a:rPr lang="ru-RU" sz="2000"/>
              <a:t>Повторение основных понятий</a:t>
            </a:r>
          </a:p>
          <a:p>
            <a:pPr>
              <a:lnSpc>
                <a:spcPct val="80000"/>
              </a:lnSpc>
            </a:pPr>
            <a:r>
              <a:rPr lang="ru-RU" sz="2000"/>
              <a:t>Самоконтроль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Таблица приставок к названиям единиц</a:t>
            </a:r>
          </a:p>
        </p:txBody>
      </p:sp>
      <p:graphicFrame>
        <p:nvGraphicFramePr>
          <p:cNvPr id="29720" name="Group 24"/>
          <p:cNvGraphicFramePr>
            <a:graphicFrameLocks noGrp="1"/>
          </p:cNvGraphicFramePr>
          <p:nvPr>
            <p:ph idx="1"/>
          </p:nvPr>
        </p:nvGraphicFramePr>
        <p:xfrm>
          <a:off x="1066800" y="2514600"/>
          <a:ext cx="7693025" cy="4210051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приставки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Обозначение приставки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Множитель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гекто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деци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санти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милли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1 000 000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pPr algn="ctr"/>
            <a:r>
              <a:rPr lang="ru-RU"/>
              <a:t>Измерительные приборы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524000" y="2743200"/>
            <a:ext cx="2438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Цифровые приборы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105400" y="2743200"/>
            <a:ext cx="2438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Шкальные приборы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219200" y="4419600"/>
            <a:ext cx="30480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Электронные часы</a:t>
            </a:r>
          </a:p>
          <a:p>
            <a:pPr algn="ctr"/>
            <a:r>
              <a:rPr lang="ru-RU"/>
              <a:t>Счетчик электроэнергии</a:t>
            </a:r>
          </a:p>
          <a:p>
            <a:pPr algn="ctr"/>
            <a:r>
              <a:rPr lang="ru-RU"/>
              <a:t>Счетчик пройденных</a:t>
            </a:r>
          </a:p>
          <a:p>
            <a:pPr algn="ctr"/>
            <a:r>
              <a:rPr lang="ru-RU"/>
              <a:t> километров на </a:t>
            </a:r>
          </a:p>
          <a:p>
            <a:pPr algn="ctr"/>
            <a:r>
              <a:rPr lang="ru-RU"/>
              <a:t>спидометре автомобиля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181600" y="4495800"/>
            <a:ext cx="3048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Линейка</a:t>
            </a:r>
          </a:p>
          <a:p>
            <a:pPr algn="ctr"/>
            <a:r>
              <a:rPr lang="ru-RU"/>
              <a:t>Транспортир</a:t>
            </a:r>
          </a:p>
          <a:p>
            <a:pPr algn="ctr"/>
            <a:r>
              <a:rPr lang="ru-RU"/>
              <a:t>Термометр</a:t>
            </a:r>
          </a:p>
          <a:p>
            <a:pPr algn="ctr"/>
            <a:r>
              <a:rPr lang="ru-RU"/>
              <a:t>Стрелочные часы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5908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6248400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1756" name="Picture 12" descr="Ампермет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191000"/>
            <a:ext cx="34290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51" grpId="0" animBg="1"/>
      <p:bldP spid="31752" grpId="0" animBg="1"/>
      <p:bldP spid="31753" grpId="0" animBg="1"/>
      <p:bldP spid="31754" grpId="0" animBg="1"/>
      <p:bldP spid="317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pPr algn="ctr"/>
            <a:r>
              <a:rPr lang="ru-RU"/>
              <a:t>Шкала и деление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5715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/>
              <a:t>Шкала </a:t>
            </a:r>
            <a:r>
              <a:rPr lang="ru-RU" sz="2000"/>
              <a:t>– это метка с цифрами на приборе, вдоль которых перемещается указатель </a:t>
            </a:r>
          </a:p>
          <a:p>
            <a:pPr>
              <a:lnSpc>
                <a:spcPct val="90000"/>
              </a:lnSpc>
            </a:pPr>
            <a:r>
              <a:rPr lang="ru-RU" sz="2000" b="1"/>
              <a:t>Деление –</a:t>
            </a:r>
            <a:r>
              <a:rPr lang="ru-RU" sz="2000"/>
              <a:t> это не штрих, это промежуток между штрихами. </a:t>
            </a:r>
          </a:p>
          <a:p>
            <a:pPr>
              <a:lnSpc>
                <a:spcPct val="90000"/>
              </a:lnSpc>
            </a:pPr>
            <a:r>
              <a:rPr lang="ru-RU" sz="2000"/>
              <a:t>Чтобы правильно измерить, необходимо определить </a:t>
            </a:r>
            <a:r>
              <a:rPr lang="ru-RU" sz="2000" b="1"/>
              <a:t>цену деления шкалы прибора</a:t>
            </a:r>
            <a:r>
              <a:rPr lang="ru-RU" sz="2000"/>
              <a:t>. Для этого нужно: </a:t>
            </a:r>
            <a:r>
              <a:rPr lang="ru-RU" sz="2000" i="1"/>
              <a:t>1) выбрать на шкале два ближайших оцифрованных штриха; 2) сосчитать, сколько делений между ними; 3) разделить разность чисел около штрихов на количество делений. </a:t>
            </a:r>
            <a:r>
              <a:rPr lang="ru-RU" sz="2000"/>
              <a:t>Сокращенно обозначим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/>
              <a:t>    Ц. д.</a:t>
            </a:r>
            <a:r>
              <a:rPr lang="ru-RU" sz="2000"/>
              <a:t> </a:t>
            </a:r>
          </a:p>
        </p:txBody>
      </p:sp>
      <p:pic>
        <p:nvPicPr>
          <p:cNvPr id="32773" name="Picture 5" descr="Ампермет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362200"/>
            <a:ext cx="2895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pPr algn="ctr"/>
            <a:r>
              <a:rPr lang="ru-RU"/>
              <a:t>Формула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 b="1"/>
              <a:t>Формула </a:t>
            </a:r>
            <a:r>
              <a:rPr lang="ru-RU" sz="2400"/>
              <a:t>– это правило вычисления одной физической величины через другие. </a:t>
            </a:r>
          </a:p>
        </p:txBody>
      </p:sp>
      <p:graphicFrame>
        <p:nvGraphicFramePr>
          <p:cNvPr id="33820" name="Group 28"/>
          <p:cNvGraphicFramePr>
            <a:graphicFrameLocks noGrp="1"/>
          </p:cNvGraphicFramePr>
          <p:nvPr>
            <p:ph sz="half" idx="2"/>
          </p:nvPr>
        </p:nvGraphicFramePr>
        <p:xfrm>
          <a:off x="4760913" y="2362200"/>
          <a:ext cx="4002087" cy="4126548"/>
        </p:xfrm>
        <a:graphic>
          <a:graphicData uri="http://schemas.openxmlformats.org/drawingml/2006/table">
            <a:tbl>
              <a:tblPr/>
              <a:tblGrid>
                <a:gridCol w="2001837"/>
                <a:gridCol w="2000250"/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 вычислить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Площадь  прямоугольника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Площадь круга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параллелепипеда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цилиндра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Длину окружности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= lb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=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= 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pPr algn="ctr"/>
            <a:r>
              <a:rPr lang="ru-RU"/>
              <a:t>Повторение основных понятий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sz="1400" b="1"/>
              <a:t>Физические термины</a:t>
            </a:r>
            <a:r>
              <a:rPr lang="ru-RU" sz="1400"/>
              <a:t> – специальные слова, обозначающие физические понятия.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Физическое тело</a:t>
            </a:r>
            <a:r>
              <a:rPr lang="ru-RU" sz="1400"/>
              <a:t> – любое окружающее нас тело.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Вещество</a:t>
            </a:r>
            <a:r>
              <a:rPr lang="ru-RU" sz="1400"/>
              <a:t> – то, из чего состоят физические тела.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Материя</a:t>
            </a:r>
            <a:r>
              <a:rPr lang="ru-RU" sz="1400"/>
              <a:t> – Это все то, что существует во Вселенной независимо от нашего сознания (небесные тела, растения, животные и др.).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Физическая величина</a:t>
            </a:r>
            <a:r>
              <a:rPr lang="ru-RU" sz="1400"/>
              <a:t> – измеряемое свойство тела или явления. Каждая физическая величина имеет название, буквенное обозначение, способ измерения, числовое значение и единицы измерения.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/>
              <a:t>Для измерения физических величин служат </a:t>
            </a:r>
            <a:r>
              <a:rPr lang="ru-RU" sz="1400" b="1"/>
              <a:t>измерительные приборы</a:t>
            </a:r>
            <a:r>
              <a:rPr lang="ru-RU" sz="1400"/>
              <a:t>. Встречаются цифровые и шкальные измерительные приборы.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Шкала измерительного прибора</a:t>
            </a:r>
            <a:r>
              <a:rPr lang="ru-RU" sz="1400"/>
              <a:t> – штрихи с цифрами на приборе. Деление шкалы – промежуток между двумя ближайшими штрихами.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Цена делений шкалы измерительного прибора</a:t>
            </a:r>
            <a:r>
              <a:rPr lang="ru-RU" sz="1400"/>
              <a:t> – физическая величина, показывающая, какое значение измеряемой величины соответствует одному делению шкалы.</a:t>
            </a:r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Алгоритм нахождения цены деления измерительного прибора</a:t>
            </a:r>
            <a:r>
              <a:rPr lang="ru-RU" sz="1400"/>
              <a:t>: 1) Найти два ближайших штриха шкалы, возле которых написаны значения величины.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>            2) Вычесть из большего значения меньшее и полученное число разделить на число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>             делений, находящихся между ними.</a:t>
            </a:r>
            <a:endParaRPr lang="ru-RU" sz="1400" b="1"/>
          </a:p>
          <a:p>
            <a:pPr marL="533400" indent="-533400">
              <a:lnSpc>
                <a:spcPct val="80000"/>
              </a:lnSpc>
            </a:pPr>
            <a:r>
              <a:rPr lang="ru-RU" sz="1400" b="1"/>
              <a:t>Формула </a:t>
            </a:r>
            <a:r>
              <a:rPr lang="ru-RU" sz="1400"/>
              <a:t>– это правило вычисления одной физической величины через другие. Она выражает связь между этими физическими величинами. Формулы можно преобразовывать по правилам математики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pPr algn="ctr"/>
            <a:r>
              <a:rPr lang="ru-RU"/>
              <a:t>Задания для самоконтроля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8077200" cy="4343400"/>
          </a:xfrm>
        </p:spPr>
        <p:txBody>
          <a:bodyPr/>
          <a:lstStyle/>
          <a:p>
            <a:pPr marL="533400" indent="-533400"/>
            <a:r>
              <a:rPr lang="ru-RU" sz="2400"/>
              <a:t>Физика – наука о … </a:t>
            </a:r>
          </a:p>
          <a:p>
            <a:pPr marL="533400" indent="-533400"/>
            <a:r>
              <a:rPr lang="ru-RU" sz="2400"/>
              <a:t>С какими новыми терминами вы познакомились?</a:t>
            </a:r>
          </a:p>
          <a:p>
            <a:pPr marL="533400" indent="-533400"/>
            <a:r>
              <a:rPr lang="ru-RU" sz="2400"/>
              <a:t>Что такое физическая величина?</a:t>
            </a:r>
          </a:p>
          <a:p>
            <a:pPr marL="533400" indent="-533400"/>
            <a:r>
              <a:rPr lang="ru-RU" sz="2400"/>
              <a:t>Назови физические величины, которые известны тебе из курса математики 1-6 классов?</a:t>
            </a:r>
          </a:p>
          <a:p>
            <a:pPr marL="533400" indent="-533400"/>
            <a:r>
              <a:rPr lang="ru-RU" sz="2400"/>
              <a:t>Назови физические приборы, о которых шла речь на уроке?</a:t>
            </a:r>
          </a:p>
          <a:p>
            <a:pPr marL="533400" indent="-533400"/>
            <a:r>
              <a:rPr lang="ru-RU" sz="2400"/>
              <a:t>Шкала измерительного прибора – это…</a:t>
            </a:r>
          </a:p>
          <a:p>
            <a:pPr marL="533400" indent="-533400"/>
            <a:r>
              <a:rPr lang="ru-RU" sz="2400"/>
              <a:t>Что такое деление шкалы?</a:t>
            </a:r>
          </a:p>
          <a:p>
            <a:pPr marL="533400" indent="-533400"/>
            <a:r>
              <a:rPr lang="ru-RU" sz="2400"/>
              <a:t>Формула – это…</a:t>
            </a:r>
          </a:p>
          <a:p>
            <a:pPr marL="533400" indent="-533400"/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Цель: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Сформировать представление о новой науке – физике, используя жизненный опыт, знания по другим предметам.</a:t>
            </a:r>
          </a:p>
          <a:p>
            <a:r>
              <a:rPr lang="ru-RU"/>
              <a:t>Рассмотреть понятия о физических объектах и явлениях.</a:t>
            </a:r>
          </a:p>
          <a:p>
            <a:r>
              <a:rPr lang="ru-RU"/>
              <a:t>Пробудить интерес к изучению физики.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pPr algn="ctr"/>
            <a:r>
              <a:rPr lang="ru-RU"/>
              <a:t>Физика – наука о природе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2438400"/>
            <a:ext cx="5105400" cy="4419600"/>
          </a:xfrm>
        </p:spPr>
        <p:txBody>
          <a:bodyPr/>
          <a:lstStyle/>
          <a:p>
            <a:r>
              <a:rPr lang="ru-RU" sz="2000" b="1" i="1"/>
              <a:t>Аристотель.</a:t>
            </a:r>
            <a:r>
              <a:rPr lang="ru-RU" sz="2000"/>
              <a:t> В сочинениях древнегреческого ученого Аристотеля впервые появилось слово физика («фюзис» - природа).</a:t>
            </a:r>
          </a:p>
          <a:p>
            <a:r>
              <a:rPr lang="ru-RU" sz="2000" i="1"/>
              <a:t>АРИСТОТЕЛЬ</a:t>
            </a:r>
            <a:r>
              <a:rPr lang="ru-RU" sz="2000"/>
              <a:t> (лат. Aristotle)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(384 до н. э., Стагира, полуостров Халкидика, Северная Греция — 322 до н. э., Халкис, остров Эвбея, Средняя Греция), древнегреческий ученый, философ, основатель Ликея, учитель Александра Македонского</a:t>
            </a:r>
          </a:p>
          <a:p>
            <a:endParaRPr lang="ru-RU" sz="200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2895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pPr algn="ctr"/>
            <a:r>
              <a:rPr lang="ru-RU"/>
              <a:t>Физика – наука о природе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286000"/>
            <a:ext cx="6248400" cy="4572000"/>
          </a:xfrm>
        </p:spPr>
        <p:txBody>
          <a:bodyPr/>
          <a:lstStyle/>
          <a:p>
            <a:r>
              <a:rPr lang="ru-RU" sz="1600" b="1" i="1"/>
              <a:t>М. В. Ломоносов</a:t>
            </a:r>
            <a:r>
              <a:rPr lang="ru-RU" sz="1600"/>
              <a:t>. В русский язык это слово ввел в 18 веке М. В. Ломоносов, когда в переводе с немецкого он издал первый учебник физики.</a:t>
            </a:r>
          </a:p>
          <a:p>
            <a:r>
              <a:rPr lang="ru-RU" sz="1600"/>
              <a:t>ЛОМОНОСОВ Михаил Васильевич (1711-65), первый русский ученый-естествоиспытатель мирового значения, поэт, заложивший основы современного русского литературного языка, художник, историк, поборник развития отечественного просвещения, науки и экономики.</a:t>
            </a:r>
          </a:p>
          <a:p>
            <a:r>
              <a:rPr lang="ru-RU" sz="1600"/>
              <a:t>Родился 8(19) ноября в д. Денисовка (ныне с. Ломоносово) в семье помора. В 19 лет ушел учиться (с 1731 в Славяно-греко-латинской академии в Москве, с 1735 в Академическом университете в Санкт-Петербурге, в 1736-41 в Германии). С 1742 адъюнкт, с 1745 академик Петербургской АН. В 1748 основал при АН первую в России химическую лабораторию. По инициативе Ломоносова основан Московский университет (1755).</a:t>
            </a:r>
          </a:p>
          <a:p>
            <a:endParaRPr lang="ru-RU" sz="1600"/>
          </a:p>
        </p:txBody>
      </p:sp>
      <p:pic>
        <p:nvPicPr>
          <p:cNvPr id="21508" name="Picture 4" descr="Ломонос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90800"/>
            <a:ext cx="2590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762000"/>
          </a:xfrm>
        </p:spPr>
        <p:txBody>
          <a:bodyPr/>
          <a:lstStyle/>
          <a:p>
            <a:pPr algn="ctr"/>
            <a:r>
              <a:rPr lang="ru-RU"/>
              <a:t>Что изучает наука физика?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962400" y="25146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Физика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038600" y="35814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Наука о природе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143000" y="35052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Изучает </a:t>
            </a:r>
          </a:p>
          <a:p>
            <a:pPr algn="ctr"/>
            <a:r>
              <a:rPr lang="ru-RU"/>
              <a:t>явления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038600" y="45720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Использует </a:t>
            </a:r>
          </a:p>
          <a:p>
            <a:pPr algn="ctr"/>
            <a:r>
              <a:rPr lang="ru-RU"/>
              <a:t>понятия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934200" y="35814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Использует</a:t>
            </a:r>
          </a:p>
          <a:p>
            <a:pPr algn="ctr"/>
            <a:r>
              <a:rPr lang="ru-RU"/>
              <a:t> методы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219200" y="4648200"/>
            <a:ext cx="19050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Механические</a:t>
            </a:r>
          </a:p>
          <a:p>
            <a:pPr algn="ctr"/>
            <a:r>
              <a:rPr lang="ru-RU"/>
              <a:t>Тепловые</a:t>
            </a:r>
          </a:p>
          <a:p>
            <a:pPr algn="ctr"/>
            <a:r>
              <a:rPr lang="ru-RU"/>
              <a:t>Световые</a:t>
            </a:r>
          </a:p>
          <a:p>
            <a:pPr algn="ctr"/>
            <a:r>
              <a:rPr lang="ru-RU"/>
              <a:t>Магнитные</a:t>
            </a:r>
          </a:p>
          <a:p>
            <a:pPr algn="ctr"/>
            <a:r>
              <a:rPr lang="ru-RU"/>
              <a:t>Электрические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038600" y="5562600"/>
            <a:ext cx="2209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Тело</a:t>
            </a:r>
          </a:p>
          <a:p>
            <a:pPr algn="ctr"/>
            <a:r>
              <a:rPr lang="ru-RU"/>
              <a:t>Вещество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858000" y="4572000"/>
            <a:ext cx="1981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Наблюдение.</a:t>
            </a:r>
          </a:p>
          <a:p>
            <a:pPr algn="ctr"/>
            <a:r>
              <a:rPr lang="ru-RU"/>
              <a:t>Опыты.</a:t>
            </a:r>
          </a:p>
          <a:p>
            <a:pPr algn="ctr"/>
            <a:r>
              <a:rPr lang="ru-RU"/>
              <a:t>Математический</a:t>
            </a:r>
          </a:p>
          <a:p>
            <a:pPr algn="ctr"/>
            <a:r>
              <a:rPr lang="ru-RU"/>
              <a:t> расчет и вывод.</a:t>
            </a:r>
          </a:p>
          <a:p>
            <a:pPr algn="ctr"/>
            <a:r>
              <a:rPr lang="ru-RU"/>
              <a:t>Формулирует</a:t>
            </a:r>
          </a:p>
          <a:p>
            <a:pPr algn="ctr"/>
            <a:r>
              <a:rPr lang="ru-RU"/>
              <a:t> законы природы.</a:t>
            </a:r>
          </a:p>
          <a:p>
            <a:pPr algn="ctr"/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5029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31242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2484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50292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981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5029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78486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6" grpId="0" animBg="1"/>
      <p:bldP spid="225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pPr algn="ctr"/>
            <a:r>
              <a:rPr lang="ru-RU"/>
              <a:t>Методы получения знаний.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066800" y="2895600"/>
            <a:ext cx="3429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Экспериментальный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029200" y="2895600"/>
            <a:ext cx="3429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Теоретический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495800"/>
            <a:ext cx="3429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Наблюдения</a:t>
            </a:r>
          </a:p>
          <a:p>
            <a:pPr algn="ctr"/>
            <a:r>
              <a:rPr lang="ru-RU"/>
              <a:t>Опыты</a:t>
            </a:r>
          </a:p>
          <a:p>
            <a:pPr algn="ctr"/>
            <a:r>
              <a:rPr lang="ru-RU"/>
              <a:t>Измерения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105400" y="4495800"/>
            <a:ext cx="3429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Гипотезы</a:t>
            </a:r>
          </a:p>
          <a:p>
            <a:pPr algn="ctr"/>
            <a:r>
              <a:rPr lang="ru-RU"/>
              <a:t>Идеи</a:t>
            </a:r>
          </a:p>
          <a:p>
            <a:pPr algn="ctr"/>
            <a:r>
              <a:rPr lang="ru-RU"/>
              <a:t>Моделирование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2667000" y="17526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715000" y="175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181600" y="16764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5908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705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  <p:bldP spid="23562" grpId="0" animBg="1"/>
      <p:bldP spid="23566" grpId="0" animBg="1"/>
      <p:bldP spid="235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/>
          <a:lstStyle/>
          <a:p>
            <a:pPr algn="ctr"/>
            <a:r>
              <a:rPr lang="ru-RU"/>
              <a:t>Главная задача физики.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algn="ctr"/>
            <a:r>
              <a:rPr lang="ru-RU"/>
              <a:t>Изучать явления, т.е. выяснять закономерности их протекания</a:t>
            </a:r>
          </a:p>
          <a:p>
            <a:pPr algn="ctr"/>
            <a:r>
              <a:rPr lang="ru-RU"/>
              <a:t>Как можно устанавливать эти закономерности?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371600" y="4495800"/>
            <a:ext cx="3276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Качественный уровень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53000" y="4495800"/>
            <a:ext cx="3276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Количественный уровень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371600" y="5257800"/>
            <a:ext cx="3200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Словесное </a:t>
            </a:r>
          </a:p>
          <a:p>
            <a:pPr algn="ctr"/>
            <a:r>
              <a:rPr lang="ru-RU"/>
              <a:t>описание протекания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953000" y="5257800"/>
            <a:ext cx="3200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Математическое </a:t>
            </a:r>
          </a:p>
          <a:p>
            <a:pPr algn="ctr"/>
            <a:r>
              <a:rPr lang="ru-RU"/>
              <a:t>описание протекания.</a:t>
            </a:r>
          </a:p>
          <a:p>
            <a:pPr algn="ctr"/>
            <a:r>
              <a:rPr lang="ru-RU"/>
              <a:t>При помощи формул,</a:t>
            </a:r>
          </a:p>
          <a:p>
            <a:pPr algn="ctr"/>
            <a:r>
              <a:rPr lang="ru-RU"/>
              <a:t> графиков, таблиц.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2743200" y="4191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791200" y="4191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8194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3" grpId="0" animBg="1"/>
      <p:bldP spid="24584" grpId="0" animBg="1"/>
      <p:bldP spid="24585" grpId="0" animBg="1"/>
      <p:bldP spid="24587" grpId="0" animBg="1"/>
      <p:bldP spid="24588" grpId="0" animBg="1"/>
      <p:bldP spid="245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pPr algn="ctr"/>
            <a:r>
              <a:rPr lang="ru-RU"/>
              <a:t>Количественный уровень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marL="533400" indent="-533400"/>
            <a:endParaRPr lang="ru-RU"/>
          </a:p>
          <a:p>
            <a:pPr marL="533400" indent="-533400"/>
            <a:r>
              <a:rPr lang="ru-RU"/>
              <a:t>Чтобы изучать явления с количественной стороны, используют особые термины – физические величины. </a:t>
            </a:r>
            <a:r>
              <a:rPr lang="ru-RU" b="1" i="1"/>
              <a:t>Физическими величинами называют измеряемые свойства тел или явлений.</a:t>
            </a:r>
            <a:r>
              <a:rPr lang="ru-RU" i="1"/>
              <a:t> </a:t>
            </a:r>
            <a:r>
              <a:rPr lang="ru-RU"/>
              <a:t>Другими словами, физическая величина это то, что можно измерить.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pPr algn="ctr"/>
            <a:r>
              <a:rPr lang="ru-RU"/>
              <a:t>Таблица физических величин</a:t>
            </a:r>
          </a:p>
        </p:txBody>
      </p:sp>
      <p:graphicFrame>
        <p:nvGraphicFramePr>
          <p:cNvPr id="26681" name="Group 57"/>
          <p:cNvGraphicFramePr>
            <a:graphicFrameLocks noGrp="1"/>
          </p:cNvGraphicFramePr>
          <p:nvPr>
            <p:ph idx="1"/>
          </p:nvPr>
        </p:nvGraphicFramePr>
        <p:xfrm>
          <a:off x="1066800" y="2667000"/>
          <a:ext cx="7543800" cy="3476625"/>
        </p:xfrm>
        <a:graphic>
          <a:graphicData uri="http://schemas.openxmlformats.org/drawingml/2006/table">
            <a:tbl>
              <a:tblPr/>
              <a:tblGrid>
                <a:gridCol w="1616075"/>
                <a:gridCol w="1463675"/>
                <a:gridCol w="1385888"/>
                <a:gridCol w="3078162"/>
              </a:tblGrid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физической величины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Буквенное обозначение величины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Основная 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Другие единицы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Длина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Ширина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Площадь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Скорость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м/с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мм, см, дм, км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мм, см, дм, км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мм, см, дм, км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мм2, см2, дм2, км2, а, 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мм3, см3, дм3, км3, л, мл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мг, г, ц, 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мин, ч, сут, год, 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км/ч, дм/с, см/мин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223</TotalTime>
  <Words>948</Words>
  <Application>Microsoft PowerPoint</Application>
  <PresentationFormat>Экран (4:3)</PresentationFormat>
  <Paragraphs>178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Wingdings</vt:lpstr>
      <vt:lpstr>Times New Roman</vt:lpstr>
      <vt:lpstr>Капсулы</vt:lpstr>
      <vt:lpstr>Модуль 1. Введение</vt:lpstr>
      <vt:lpstr>Цель:</vt:lpstr>
      <vt:lpstr>Физика – наука о природе</vt:lpstr>
      <vt:lpstr>Физика – наука о природе</vt:lpstr>
      <vt:lpstr>Что изучает наука физика?</vt:lpstr>
      <vt:lpstr>Методы получения знаний.</vt:lpstr>
      <vt:lpstr>Главная задача физики.</vt:lpstr>
      <vt:lpstr>Количественный уровень</vt:lpstr>
      <vt:lpstr>Таблица физических величин</vt:lpstr>
      <vt:lpstr>Таблица приставок к названиям единиц</vt:lpstr>
      <vt:lpstr>Измерительные приборы</vt:lpstr>
      <vt:lpstr>Шкала и деление</vt:lpstr>
      <vt:lpstr>Формула</vt:lpstr>
      <vt:lpstr>Повторение основных понятий</vt:lpstr>
      <vt:lpstr>Задания для самоконтроля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5</cp:revision>
  <cp:lastPrinted>1601-01-01T00:00:00Z</cp:lastPrinted>
  <dcterms:created xsi:type="dcterms:W3CDTF">1601-01-01T00:00:00Z</dcterms:created>
  <dcterms:modified xsi:type="dcterms:W3CDTF">2010-01-28T14:02:41Z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