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66" r:id="rId2"/>
    <p:sldId id="256" r:id="rId3"/>
    <p:sldId id="268" r:id="rId4"/>
    <p:sldId id="267" r:id="rId5"/>
    <p:sldId id="269" r:id="rId6"/>
    <p:sldId id="272" r:id="rId7"/>
    <p:sldId id="273" r:id="rId8"/>
    <p:sldId id="270" r:id="rId9"/>
    <p:sldId id="271" r:id="rId10"/>
    <p:sldId id="274" r:id="rId11"/>
    <p:sldId id="275" r:id="rId12"/>
    <p:sldId id="276" r:id="rId13"/>
    <p:sldId id="277" r:id="rId14"/>
    <p:sldId id="258" r:id="rId15"/>
    <p:sldId id="259" r:id="rId16"/>
    <p:sldId id="264" r:id="rId17"/>
    <p:sldId id="260" r:id="rId18"/>
    <p:sldId id="261" r:id="rId19"/>
    <p:sldId id="262" r:id="rId20"/>
    <p:sldId id="280" r:id="rId21"/>
    <p:sldId id="281" r:id="rId22"/>
    <p:sldId id="282" r:id="rId23"/>
    <p:sldId id="283" r:id="rId24"/>
    <p:sldId id="284" r:id="rId25"/>
    <p:sldId id="286" r:id="rId26"/>
    <p:sldId id="285" r:id="rId27"/>
    <p:sldId id="265" r:id="rId28"/>
    <p:sldId id="263" r:id="rId29"/>
    <p:sldId id="287" r:id="rId30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E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75382F-63BB-4FEE-9F1D-C8F4ACC89E93}" type="datetimeFigureOut">
              <a:rPr lang="ru-RU" smtClean="0"/>
              <a:pPr/>
              <a:t>25.01.2010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E6F7B-E152-426E-B4C8-68D954EA97B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E6F7B-E152-426E-B4C8-68D954EA97B2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1/25/2010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1/25/2010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ega-math.narod.ru/Landau/Dau2003.htm" TargetMode="Externa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533400" y="273050"/>
            <a:ext cx="2932113" cy="71755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Лев Ландау</a:t>
            </a:r>
            <a:endParaRPr lang="ru-RU" sz="2800" dirty="0"/>
          </a:p>
        </p:txBody>
      </p:sp>
      <p:sp>
        <p:nvSpPr>
          <p:cNvPr id="8" name="Текст 7"/>
          <p:cNvSpPr>
            <a:spLocks noGrp="1"/>
          </p:cNvSpPr>
          <p:nvPr>
            <p:ph type="body" sz="half" idx="2"/>
          </p:nvPr>
        </p:nvSpPr>
        <p:spPr>
          <a:xfrm>
            <a:off x="457200" y="1905000"/>
            <a:ext cx="3008313" cy="3306763"/>
          </a:xfrm>
        </p:spPr>
        <p:txBody>
          <a:bodyPr/>
          <a:lstStyle/>
          <a:p>
            <a:r>
              <a:rPr lang="ru-RU" sz="3600" b="1" i="1" dirty="0" smtClean="0">
                <a:solidFill>
                  <a:srgbClr val="FF0000"/>
                </a:solidFill>
              </a:rPr>
              <a:t>Главное — научиться радоваться жизни.</a:t>
            </a:r>
            <a:r>
              <a:rPr lang="ru-RU" sz="3600" dirty="0" smtClean="0">
                <a:solidFill>
                  <a:srgbClr val="FF0000"/>
                </a:solidFill>
              </a:rPr>
              <a:t> </a:t>
            </a:r>
          </a:p>
          <a:p>
            <a:endParaRPr lang="ru-RU" dirty="0"/>
          </a:p>
        </p:txBody>
      </p:sp>
      <p:pic>
        <p:nvPicPr>
          <p:cNvPr id="11266" name="Рисунок 45" descr="http://ega-math.narod.ru/Landau/IMG/Dau1971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62400" y="0"/>
            <a:ext cx="457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Рисунок 6" descr="http://ega-math.narod.ru/Landau/IMG/Dau_4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4600" y="-101601"/>
            <a:ext cx="4495800" cy="69934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Рисунок 5" descr="http://ega-math.narod.ru/Landau/IMG/Dau_3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62200" y="0"/>
            <a:ext cx="4572000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>
          <a:xfrm>
            <a:off x="2133600" y="5715000"/>
            <a:ext cx="5257800" cy="1143000"/>
          </a:xfrm>
        </p:spPr>
        <p:txBody>
          <a:bodyPr>
            <a:normAutofit fontScale="77500" lnSpcReduction="20000"/>
          </a:bodyPr>
          <a:lstStyle/>
          <a:p>
            <a:endParaRPr lang="ru-RU" sz="2400" dirty="0" smtClean="0"/>
          </a:p>
          <a:p>
            <a:r>
              <a:rPr lang="ru-RU" sz="2800" dirty="0" smtClean="0"/>
              <a:t>Л.Д. Ландау в тюрьме. Из следственного дела № 18846, стр. 1. 1938 г.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Рисунок 7" descr="http://ega-math.narod.ru/Landau/IMG/Dau_50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57150"/>
            <a:ext cx="8763000" cy="664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Рисунок 9" descr="http://ega-math.narod.ru/Landau/IMG/Dau_5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257175"/>
            <a:ext cx="60960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Заголовок 2"/>
          <p:cNvSpPr>
            <a:spLocks noGrp="1"/>
          </p:cNvSpPr>
          <p:nvPr>
            <p:ph type="body" sz="half" idx="2"/>
          </p:nvPr>
        </p:nvSpPr>
        <p:spPr>
          <a:xfrm>
            <a:off x="1600200" y="5638800"/>
            <a:ext cx="6096000" cy="1066800"/>
          </a:xfrm>
        </p:spPr>
        <p:txBody>
          <a:bodyPr>
            <a:noAutofit/>
          </a:bodyPr>
          <a:lstStyle/>
          <a:p>
            <a:r>
              <a:rPr lang="ru-RU" sz="2400" dirty="0" smtClean="0"/>
              <a:t>«Главное — делайте всё с увлечением, это страшно украшает жизнь», — писал </a:t>
            </a:r>
            <a:r>
              <a:rPr lang="ru-RU" sz="2400" dirty="0" err="1" smtClean="0"/>
              <a:t>Дау</a:t>
            </a:r>
            <a:r>
              <a:rPr lang="ru-RU" sz="2400" dirty="0" smtClean="0"/>
              <a:t> в одном из писем. 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Кора- </a:t>
            </a:r>
            <a:r>
              <a:rPr lang="ru-RU" dirty="0" err="1" smtClean="0"/>
              <a:t>Дробцева</a:t>
            </a:r>
            <a:r>
              <a:rPr lang="ru-RU" dirty="0" smtClean="0"/>
              <a:t> – жена </a:t>
            </a:r>
            <a:r>
              <a:rPr lang="ru-RU" dirty="0" smtClean="0"/>
              <a:t>Ландау</a:t>
            </a:r>
            <a:endParaRPr lang="ru-RU" dirty="0"/>
          </a:p>
        </p:txBody>
      </p:sp>
      <p:pic>
        <p:nvPicPr>
          <p:cNvPr id="3074" name="Picture 2" descr="C:\Users\Саня\Documents\Кора-Дробцева жен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71801" y="849087"/>
            <a:ext cx="3537994" cy="57041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Саня\Documents\Кора - жена лондауу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62200" y="61266"/>
            <a:ext cx="4267199" cy="65681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Саня\Documents\сын О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1" y="847344"/>
            <a:ext cx="7341918" cy="5629656"/>
          </a:xfrm>
          <a:prstGeom prst="rect">
            <a:avLst/>
          </a:prstGeom>
          <a:noFill/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Сын </a:t>
            </a:r>
            <a:r>
              <a:rPr lang="ru-RU" dirty="0" err="1" smtClean="0"/>
              <a:t>Ладау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Саня\Documents\Игорь ландау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4601" y="1116304"/>
            <a:ext cx="4362202" cy="4903496"/>
          </a:xfrm>
          <a:prstGeom prst="rect">
            <a:avLst/>
          </a:prstGeom>
          <a:noFill/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Игорь </a:t>
            </a:r>
            <a:r>
              <a:rPr lang="ru-RU" dirty="0" smtClean="0"/>
              <a:t>Львович Ландау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Ландау </a:t>
            </a:r>
            <a:r>
              <a:rPr lang="ru-RU" dirty="0" smtClean="0"/>
              <a:t>и Капица</a:t>
            </a:r>
            <a:endParaRPr lang="ru-RU" dirty="0"/>
          </a:p>
        </p:txBody>
      </p:sp>
      <p:pic>
        <p:nvPicPr>
          <p:cNvPr id="6146" name="Picture 2" descr="C:\Users\Саня\Documents\Лондау и Капиц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990600"/>
            <a:ext cx="8763000" cy="563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Ландау </a:t>
            </a:r>
            <a:r>
              <a:rPr lang="ru-RU" dirty="0" smtClean="0"/>
              <a:t>и Лифшиц</a:t>
            </a:r>
            <a:endParaRPr lang="ru-RU" dirty="0"/>
          </a:p>
        </p:txBody>
      </p:sp>
      <p:pic>
        <p:nvPicPr>
          <p:cNvPr id="7170" name="Picture 2" descr="C:\Users\Саня\Documents\Лондау и Лифшиц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838200"/>
            <a:ext cx="9144000" cy="5867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3050"/>
            <a:ext cx="4419600" cy="488950"/>
          </a:xfrm>
        </p:spPr>
        <p:txBody>
          <a:bodyPr>
            <a:noAutofit/>
          </a:bodyPr>
          <a:lstStyle/>
          <a:p>
            <a:r>
              <a:rPr lang="ru-RU" sz="2800" dirty="0" smtClean="0"/>
              <a:t>В дошкольном возрасте</a:t>
            </a:r>
            <a:endParaRPr lang="ru-RU" sz="2800" dirty="0"/>
          </a:p>
        </p:txBody>
      </p:sp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>
          <a:xfrm>
            <a:off x="228600" y="762000"/>
            <a:ext cx="5029200" cy="5867400"/>
          </a:xfrm>
        </p:spPr>
        <p:txBody>
          <a:bodyPr>
            <a:normAutofit lnSpcReduction="10000"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«Я родился 22 января, в один день с лордом Байроном, на сто двадцать лет позже великого английского поэта». </a:t>
            </a:r>
          </a:p>
          <a:p>
            <a:r>
              <a:rPr lang="ru-RU" sz="3200" dirty="0" smtClean="0"/>
              <a:t>Он родился в 1908 году в Баку, в семье преуспевающего инженера-нефтяника Давида Львовича Ландау и его жены Любови Вениаминовны.</a:t>
            </a:r>
            <a:endParaRPr lang="ru-RU" sz="3200" dirty="0" smtClean="0">
              <a:solidFill>
                <a:srgbClr val="FF0000"/>
              </a:solidFill>
            </a:endParaRPr>
          </a:p>
          <a:p>
            <a:endParaRPr lang="ru-RU" sz="3200" dirty="0"/>
          </a:p>
        </p:txBody>
      </p:sp>
      <p:pic>
        <p:nvPicPr>
          <p:cNvPr id="1026" name="Picture 2" descr="C:\Users\Саня\Documents\в дошкольном возрасте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86400" y="0"/>
            <a:ext cx="2640450" cy="6858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4800" y="304801"/>
            <a:ext cx="8458200" cy="5970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30480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483D8B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ФОРМУЛА СЧАСТЬЯ</a:t>
            </a:r>
          </a:p>
          <a:p>
            <a:pPr algn="r"/>
            <a:r>
              <a:rPr lang="ru-RU" sz="2400" dirty="0" smtClean="0"/>
              <a:t>                                                                                 Человек должен   активно стремиться к              </a:t>
            </a:r>
          </a:p>
          <a:p>
            <a:pPr algn="r"/>
            <a:r>
              <a:rPr lang="ru-RU" sz="2400" dirty="0" smtClean="0"/>
              <a:t>       счастью, </a:t>
            </a:r>
          </a:p>
          <a:p>
            <a:pPr algn="r"/>
            <a:r>
              <a:rPr lang="ru-RU" sz="2400" dirty="0" smtClean="0"/>
              <a:t>                              любить жизнь и</a:t>
            </a:r>
          </a:p>
          <a:p>
            <a:pPr algn="r"/>
            <a:r>
              <a:rPr lang="ru-RU" sz="2400" dirty="0" smtClean="0"/>
              <a:t> всегда наслаждаться ею. </a:t>
            </a:r>
          </a:p>
          <a:p>
            <a:pPr algn="r"/>
            <a:r>
              <a:rPr lang="ru-RU" sz="2400" i="1" dirty="0" smtClean="0"/>
              <a:t>Лев Ландау</a:t>
            </a:r>
            <a:endParaRPr lang="ru-RU" sz="2400" dirty="0" smtClean="0"/>
          </a:p>
          <a:p>
            <a:pPr algn="r"/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indent="304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Лев Ландау вывел формулу счастья,</a:t>
            </a:r>
          </a:p>
          <a:p>
            <a:pPr lvl="0" indent="304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гениально простую формулу. </a:t>
            </a:r>
            <a:endParaRPr lang="ru-RU" sz="3200" b="1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lvl="0" indent="304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Для </a:t>
            </a:r>
            <a:r>
              <a:rPr lang="ru-RU" sz="3200" dirty="0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счастья</a:t>
            </a:r>
            <a:r>
              <a:rPr lang="ru-RU" sz="32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необходимы: </a:t>
            </a:r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pPr lvl="0" indent="3048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3200" dirty="0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работа, </a:t>
            </a:r>
            <a:endParaRPr lang="ru-RU" sz="3200" dirty="0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lvl="0" indent="3048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3200" dirty="0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любовь, </a:t>
            </a:r>
            <a:endParaRPr lang="ru-RU" sz="3200" dirty="0" smtClean="0">
              <a:solidFill>
                <a:srgbClr val="C00000"/>
              </a:solidFill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lvl="0" indent="3048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3200" dirty="0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общение с людьми</a:t>
            </a:r>
            <a:r>
              <a:rPr lang="ru-RU" sz="32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. </a:t>
            </a:r>
            <a:endParaRPr lang="ru-RU" sz="32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0" y="0"/>
            <a:ext cx="9144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048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Работа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Надо подчеркнуть, что автор формулы 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счастья поставил работу на первое место.</a:t>
            </a:r>
          </a:p>
          <a:p>
            <a:pPr marL="0" marR="0" lvl="0" indent="3048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Труд — главное в жизни человека, это настолько очевидно, </a:t>
            </a:r>
          </a:p>
          <a:p>
            <a:pPr marL="0" marR="0" lvl="0" indent="3048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что не требует доказательств.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1600200"/>
            <a:ext cx="9144000" cy="5201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048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Любовь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«Любовь — поэзия и солнце жизни!» — эти слова Белинского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приводили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Дау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в восторг. Его идеал мужчины восходил к отважному рыцарю, покорителю дамских сердец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который треть жизни отдаёт 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любовным похождениям.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Дау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и сам понимал, что это книжный образ, но это была его слабость. Надо, однако, отметить, что к любви он относился очень серьёзно. </a:t>
            </a:r>
          </a:p>
          <a:p>
            <a:pPr lvl="0" indent="30480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Общение с людьми.</a:t>
            </a:r>
            <a:r>
              <a:rPr lang="ru-RU" sz="2400" dirty="0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Вот это удалось Льву Ландау в полной мере. Он не мог жить без постоянного общения с коллегами, со студентами и друзьями. Знакомых у него было великое множество, кроме того, общение включало и семинар, и беседы с учениками, и письма многочисленным корреспондентам.</a:t>
            </a:r>
            <a:endParaRPr lang="ru-RU" sz="2400" dirty="0" smtClean="0">
              <a:solidFill>
                <a:srgbClr val="000000"/>
              </a:solidFill>
              <a:latin typeface="Arial" pitchFamily="34" charset="0"/>
              <a:cs typeface="Times New Roman" pitchFamily="18" charset="0"/>
            </a:endParaRPr>
          </a:p>
          <a:p>
            <a:pPr marL="0" marR="0" lvl="0" indent="3048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7" name="Рисунок 17" descr="http://ega-math.narod.ru/Landau/IMG/MSU_6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91000" y="-20516"/>
            <a:ext cx="4724400" cy="68785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sz="3600" dirty="0" smtClean="0"/>
              <a:t>«Праздник Архимеда» в МГУ. Май 1960 г.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Рисунок 20" descr="http://ega-math.narod.ru/Landau/IMG/Bohr_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20995" y="222068"/>
            <a:ext cx="5916827" cy="6254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011" name="Rectangle 3"/>
          <p:cNvSpPr>
            <a:spLocks noChangeArrowheads="1"/>
          </p:cNvSpPr>
          <p:nvPr/>
        </p:nvSpPr>
        <p:spPr bwMode="auto">
          <a:xfrm>
            <a:off x="0" y="152400"/>
            <a:ext cx="2819400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Нильс Бор и Лев Ландау. Май 1961 г.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>
            <a:spLocks noChangeArrowheads="1"/>
          </p:cNvSpPr>
          <p:nvPr/>
        </p:nvSpPr>
        <p:spPr bwMode="auto">
          <a:xfrm>
            <a:off x="0" y="0"/>
            <a:ext cx="4162614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048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3048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3048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«Я — физик-теоретик.</a:t>
            </a:r>
          </a:p>
          <a:p>
            <a:pPr marL="0" marR="0" lvl="0" indent="3048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По-настоящему меня </a:t>
            </a:r>
          </a:p>
          <a:p>
            <a:pPr marL="0" marR="0" lvl="0" indent="3048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интересуют только </a:t>
            </a:r>
          </a:p>
          <a:p>
            <a:pPr marL="0" marR="0" lvl="0" indent="3048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неразгаданные явления. </a:t>
            </a:r>
          </a:p>
          <a:p>
            <a:pPr marL="0" marR="0" lvl="0" indent="3048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В этом и состоит</a:t>
            </a:r>
          </a:p>
          <a:p>
            <a:pPr marL="0" marR="0" lvl="0" indent="3048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моя работа».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3048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Дау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умел расслабляться </a:t>
            </a:r>
          </a:p>
          <a:p>
            <a:pPr marL="0" marR="0" lvl="0" indent="3048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после многочасовой</a:t>
            </a:r>
          </a:p>
          <a:p>
            <a:pPr marL="0" marR="0" lvl="0" indent="3048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работы, </a:t>
            </a:r>
          </a:p>
          <a:p>
            <a:pPr marL="0" marR="0" lvl="0" indent="3048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отключался от серьёзных</a:t>
            </a:r>
          </a:p>
          <a:p>
            <a:pPr marL="0" marR="0" lvl="0" indent="3048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мыслей и переходил</a:t>
            </a:r>
          </a:p>
          <a:p>
            <a:pPr marL="0" marR="0" lvl="0" indent="3048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к стихам, частушкам,</a:t>
            </a:r>
          </a:p>
          <a:p>
            <a:pPr marL="0" marR="0" lvl="0" indent="3048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дурачился.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Users\Саня\Documents\Лондау 1958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495800" y="50333"/>
            <a:ext cx="4114800" cy="619341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2" name="Рисунок 22" descr="http://ega-math.narod.ru/Landau/IMG/Dau_6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00" y="762000"/>
            <a:ext cx="5943600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083" name="Rectangle 3"/>
          <p:cNvSpPr>
            <a:spLocks noChangeArrowheads="1"/>
          </p:cNvSpPr>
          <p:nvPr/>
        </p:nvSpPr>
        <p:spPr bwMode="auto">
          <a:xfrm>
            <a:off x="0" y="0"/>
            <a:ext cx="9144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День рождения Л. Д.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Ландау.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. К.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Кикоин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, Л. Д. Ландау, М. Я.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Бессараб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, К. Т. Ландау. 22 января 1968 г.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Рисунок 21" descr="http://ega-math.narod.ru/Landau/IMG/Nobel_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19400" y="762000"/>
            <a:ext cx="3962400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1219200" y="0"/>
            <a:ext cx="7239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Л. Д. Ландау и его жена во время вручения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Нобелевской премии.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7400" y="1447800"/>
            <a:ext cx="51054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2-х рублевая монета. </a:t>
            </a:r>
            <a:r>
              <a:rPr lang="ru-RU" dirty="0" smtClean="0"/>
              <a:t>Выпущена </a:t>
            </a:r>
            <a:r>
              <a:rPr lang="ru-RU" dirty="0" smtClean="0"/>
              <a:t>в 2008 году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Памятник  на </a:t>
            </a:r>
            <a:r>
              <a:rPr lang="ru-RU" dirty="0" err="1" smtClean="0"/>
              <a:t>Новодевечьем</a:t>
            </a:r>
            <a:r>
              <a:rPr lang="ru-RU" dirty="0" smtClean="0"/>
              <a:t> кладбище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>
          <a:xfrm>
            <a:off x="152400" y="1435100"/>
            <a:ext cx="3313113" cy="5270500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Вы как будто с другой планеты</a:t>
            </a:r>
            <a:br>
              <a:rPr lang="ru-RU" sz="2000" dirty="0" smtClean="0"/>
            </a:br>
            <a:r>
              <a:rPr lang="ru-RU" sz="2000" dirty="0" smtClean="0"/>
              <a:t>Прилетевший крылатый дух...</a:t>
            </a:r>
            <a:br>
              <a:rPr lang="ru-RU" sz="2000" dirty="0" smtClean="0"/>
            </a:br>
            <a:r>
              <a:rPr lang="ru-RU" sz="2000" dirty="0" smtClean="0"/>
              <a:t>Все приметы и все предметы</a:t>
            </a:r>
            <a:br>
              <a:rPr lang="ru-RU" sz="2000" dirty="0" smtClean="0"/>
            </a:br>
            <a:r>
              <a:rPr lang="ru-RU" sz="2000" dirty="0" smtClean="0"/>
              <a:t>Осветились лучом вокруг.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Вы же сами того сиянья</a:t>
            </a:r>
            <a:br>
              <a:rPr lang="ru-RU" sz="2000" dirty="0" smtClean="0"/>
            </a:br>
            <a:r>
              <a:rPr lang="ru-RU" sz="2000" dirty="0" smtClean="0"/>
              <a:t>Луч, подобный вселенской стреле,</a:t>
            </a:r>
            <a:br>
              <a:rPr lang="ru-RU" sz="2000" dirty="0" smtClean="0"/>
            </a:br>
            <a:r>
              <a:rPr lang="ru-RU" sz="2000" dirty="0" smtClean="0"/>
              <a:t>Сотни лет пролетев расстоянья</a:t>
            </a:r>
            <a:br>
              <a:rPr lang="ru-RU" sz="2000" dirty="0" smtClean="0"/>
            </a:br>
            <a:r>
              <a:rPr lang="ru-RU" sz="2000" dirty="0" smtClean="0"/>
              <a:t>Очутились опять на земле.</a:t>
            </a:r>
          </a:p>
          <a:p>
            <a:r>
              <a:rPr lang="ru-RU" sz="2000" i="1" dirty="0" smtClean="0"/>
              <a:t>Николай Асеев</a:t>
            </a:r>
            <a:r>
              <a:rPr lang="ru-RU" sz="2000" dirty="0" smtClean="0"/>
              <a:t>.</a:t>
            </a:r>
            <a:br>
              <a:rPr lang="ru-RU" sz="2000" dirty="0" smtClean="0"/>
            </a:br>
            <a:r>
              <a:rPr lang="ru-RU" sz="2000" dirty="0" smtClean="0"/>
              <a:t>«Льву Ландау»</a:t>
            </a:r>
          </a:p>
          <a:p>
            <a:endParaRPr lang="ru-RU" dirty="0"/>
          </a:p>
        </p:txBody>
      </p:sp>
      <p:pic>
        <p:nvPicPr>
          <p:cNvPr id="8195" name="Picture 3" descr="C:\Users\Саня\Documents\Памятник на Новодевичьем кладбище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33800" y="0"/>
            <a:ext cx="48768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990600" y="1295400"/>
          <a:ext cx="7010400" cy="4338019"/>
        </p:xfrm>
        <a:graphic>
          <a:graphicData uri="http://schemas.openxmlformats.org/drawingml/2006/table">
            <a:tbl>
              <a:tblPr/>
              <a:tblGrid>
                <a:gridCol w="7010400"/>
              </a:tblGrid>
              <a:tr h="762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4464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Между нами жило чудо</a:t>
                      </a:r>
                      <a:r>
                        <a:rPr lang="ru-RU" sz="4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4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 мы это знали. </a:t>
                      </a:r>
                      <a:endParaRPr lang="ru-RU" sz="4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4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Академик М. Миронов</a:t>
                      </a:r>
                      <a:r>
                        <a:rPr lang="ru-RU" sz="4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br>
                        <a:rPr lang="ru-RU" sz="4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4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Надгробное слово</a:t>
                      </a:r>
                      <a:endParaRPr lang="ru-RU" sz="4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E0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Рисунок 3" descr="http://ega-math.narod.ru/Landau/IMG/Dau_2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24400" y="152400"/>
            <a:ext cx="4038600" cy="655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>
          <a:xfrm>
            <a:off x="457200" y="685800"/>
            <a:ext cx="3008313" cy="5440363"/>
          </a:xfrm>
        </p:spPr>
        <p:txBody>
          <a:bodyPr/>
          <a:lstStyle/>
          <a:p>
            <a:r>
              <a:rPr lang="ru-RU" sz="3600" dirty="0" smtClean="0"/>
              <a:t>Лев Ландау накануне поступления в Бакинский университет. Август 1922 г.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381000" y="609600"/>
            <a:ext cx="388620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048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Карен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Тер-Мартиросян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, один из любимейших учеников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Дау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,</a:t>
            </a:r>
          </a:p>
          <a:p>
            <a:pPr marL="0" marR="0" lvl="0" indent="3048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однажды сказал: «Да, он умел держать себя в узде. </a:t>
            </a:r>
          </a:p>
          <a:p>
            <a:pPr marL="0" marR="0" lvl="0" indent="3048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Ни в чём не давал спуску. И он сумел сделать себя </a:t>
            </a:r>
          </a:p>
          <a:p>
            <a:pPr marL="0" marR="0" lvl="0" indent="3048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счастливым, это несомненно».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2" descr="C:\Users\Саня\Documents\Лондау молодой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95800" y="762001"/>
            <a:ext cx="3657600" cy="41147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http://ega-math.narod.ru/Landau/IMG/Dau_29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152400"/>
            <a:ext cx="4419600" cy="655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Текст 7"/>
          <p:cNvSpPr>
            <a:spLocks noGrp="1"/>
          </p:cNvSpPr>
          <p:nvPr>
            <p:ph type="body" sz="half" idx="2"/>
          </p:nvPr>
        </p:nvSpPr>
        <p:spPr>
          <a:xfrm>
            <a:off x="457200" y="228600"/>
            <a:ext cx="3008313" cy="5897563"/>
          </a:xfrm>
        </p:spPr>
        <p:txBody>
          <a:bodyPr>
            <a:noAutofit/>
          </a:bodyPr>
          <a:lstStyle/>
          <a:p>
            <a:r>
              <a:rPr lang="ru-RU" sz="3200" dirty="0" smtClean="0"/>
              <a:t>в 1930 году опубликовал работу, сразу обратившую на себя внимание — «Диамагнетизм металлов». Он приобрёл известность в научных кругах, он стал знаменит. </a:t>
            </a:r>
          </a:p>
          <a:p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Рисунок 18" descr="http://ega-math.narod.ru/Landau/IMG/Bohr_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228600"/>
            <a:ext cx="72390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Текст 7"/>
          <p:cNvSpPr>
            <a:spLocks noGrp="1"/>
          </p:cNvSpPr>
          <p:nvPr>
            <p:ph type="body" sz="half" idx="2"/>
          </p:nvPr>
        </p:nvSpPr>
        <p:spPr>
          <a:xfrm>
            <a:off x="838200" y="5867400"/>
            <a:ext cx="7696200" cy="685800"/>
          </a:xfrm>
        </p:spPr>
        <p:txBody>
          <a:bodyPr>
            <a:normAutofit fontScale="40000" lnSpcReduction="20000"/>
          </a:bodyPr>
          <a:lstStyle/>
          <a:p>
            <a:r>
              <a:rPr lang="ru-RU" sz="5900" dirty="0" smtClean="0"/>
              <a:t>Н. Бор и его жена Маргарет в гостях у Ландау и Коры. Начало мая 1961 г.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Рисунок 19" descr="http://ega-math.narod.ru/Landau/IMG/Cartoon5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838200"/>
            <a:ext cx="31242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Текст 7"/>
          <p:cNvSpPr>
            <a:spLocks noGrp="1"/>
          </p:cNvSpPr>
          <p:nvPr>
            <p:ph type="body" sz="half" idx="2"/>
          </p:nvPr>
        </p:nvSpPr>
        <p:spPr>
          <a:xfrm>
            <a:off x="0" y="5367338"/>
            <a:ext cx="9144000" cy="1262062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Дружеский шарж Георгия </a:t>
            </a:r>
            <a:r>
              <a:rPr lang="ru-RU" sz="2400" dirty="0" err="1" smtClean="0"/>
              <a:t>Гамова</a:t>
            </a:r>
            <a:r>
              <a:rPr lang="ru-RU" sz="2400" dirty="0" smtClean="0"/>
              <a:t> на </a:t>
            </a:r>
            <a:r>
              <a:rPr lang="ru-RU" sz="2400" dirty="0" err="1" smtClean="0"/>
              <a:t>Дау</a:t>
            </a:r>
            <a:r>
              <a:rPr lang="ru-RU" sz="2400" dirty="0" smtClean="0"/>
              <a:t> и Бора, спорящих по поводу совместной работы Ландау и </a:t>
            </a:r>
            <a:r>
              <a:rPr lang="ru-RU" sz="2400" dirty="0" err="1" smtClean="0"/>
              <a:t>Пайерлса</a:t>
            </a:r>
            <a:r>
              <a:rPr lang="ru-RU" sz="2400" dirty="0" smtClean="0"/>
              <a:t> 1930 года.</a:t>
            </a:r>
            <a:endParaRPr lang="ru-RU" sz="24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267200" y="1524001"/>
            <a:ext cx="4495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Бор: </a:t>
            </a:r>
            <a:r>
              <a:rPr lang="ru-RU" sz="3200" dirty="0" smtClean="0">
                <a:solidFill>
                  <a:srgbClr val="C00000"/>
                </a:solidFill>
              </a:rPr>
              <a:t>«Погодите, Ландау, дайте мне хоть слово сказать...»</a:t>
            </a:r>
            <a:endParaRPr lang="ru-RU" sz="3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3008313" cy="596900"/>
          </a:xfrm>
        </p:spPr>
        <p:txBody>
          <a:bodyPr>
            <a:noAutofit/>
          </a:bodyPr>
          <a:lstStyle/>
          <a:p>
            <a:r>
              <a:rPr lang="ru-RU" sz="1800" dirty="0" smtClean="0"/>
              <a:t>Только в физике — соль,</a:t>
            </a:r>
            <a:br>
              <a:rPr lang="ru-RU" sz="1800" dirty="0" smtClean="0"/>
            </a:br>
            <a:r>
              <a:rPr lang="ru-RU" sz="1800" dirty="0" smtClean="0"/>
              <a:t>Остальное всё — ноль... </a:t>
            </a:r>
            <a:br>
              <a:rPr lang="ru-RU" sz="1800" dirty="0" smtClean="0"/>
            </a:br>
            <a:r>
              <a:rPr lang="ru-RU" sz="1800" i="1" dirty="0" smtClean="0"/>
              <a:t>Из гимна студентов</a:t>
            </a:r>
            <a:br>
              <a:rPr lang="ru-RU" sz="1800" i="1" dirty="0" smtClean="0"/>
            </a:br>
            <a:r>
              <a:rPr lang="ru-RU" sz="1800" i="1" dirty="0" smtClean="0"/>
              <a:t>физфака МГУ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143000"/>
            <a:ext cx="3581400" cy="5333999"/>
          </a:xfrm>
        </p:spPr>
        <p:txBody>
          <a:bodyPr>
            <a:noAutofit/>
          </a:bodyPr>
          <a:lstStyle/>
          <a:p>
            <a:r>
              <a:rPr lang="ru-RU" sz="2400" dirty="0" smtClean="0"/>
              <a:t>-   Жрец науки — это тот, кто </a:t>
            </a:r>
            <a:r>
              <a:rPr lang="ru-RU" sz="2400" dirty="0" err="1" smtClean="0"/>
              <a:t>жрёт</a:t>
            </a:r>
            <a:r>
              <a:rPr lang="ru-RU" sz="2400" dirty="0" smtClean="0"/>
              <a:t> за счёт науки, —</a:t>
            </a:r>
          </a:p>
          <a:p>
            <a:r>
              <a:rPr lang="ru-RU" sz="2400" dirty="0" smtClean="0"/>
              <a:t>— Как бы было хорошо, если бы можно было работать часов двадцать в день. А то ведь мы используем свой мозг процентов на десять! </a:t>
            </a:r>
          </a:p>
          <a:p>
            <a:endParaRPr lang="ru-RU" sz="2400" dirty="0" smtClean="0"/>
          </a:p>
          <a:p>
            <a:r>
              <a:rPr lang="ru-RU" sz="2400" dirty="0" smtClean="0"/>
              <a:t>Когда что-то мешало Льву Давидовичу заниматься физикой, он просто заболевал от огорчения.</a:t>
            </a:r>
            <a:endParaRPr lang="ru-RU" sz="2400" dirty="0"/>
          </a:p>
        </p:txBody>
      </p:sp>
      <p:pic>
        <p:nvPicPr>
          <p:cNvPr id="26626" name="Picture 2" descr="C:\Users\Саня\Documents\молодой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191000" y="381001"/>
            <a:ext cx="5562600" cy="58316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Рисунок 8" descr="http://ega-math.narod.ru/Landau/IMG/Seminar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90800" y="228600"/>
            <a:ext cx="39624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Текст 7"/>
          <p:cNvSpPr>
            <a:spLocks noGrp="1"/>
          </p:cNvSpPr>
          <p:nvPr>
            <p:ph type="body" sz="half" idx="2"/>
          </p:nvPr>
        </p:nvSpPr>
        <p:spPr>
          <a:xfrm>
            <a:off x="1792288" y="5715000"/>
            <a:ext cx="5486400" cy="91440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Теоретический семинар.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363</TotalTime>
  <Words>614</Words>
  <PresentationFormat>Экран (4:3)</PresentationFormat>
  <Paragraphs>76</Paragraphs>
  <Slides>29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Office Theme</vt:lpstr>
      <vt:lpstr>Лев Ландау</vt:lpstr>
      <vt:lpstr>В дошкольном возрасте</vt:lpstr>
      <vt:lpstr> </vt:lpstr>
      <vt:lpstr>Слайд 4</vt:lpstr>
      <vt:lpstr>Слайд 5</vt:lpstr>
      <vt:lpstr>Слайд 6</vt:lpstr>
      <vt:lpstr>Слайд 7</vt:lpstr>
      <vt:lpstr>Только в физике — соль, Остальное всё — ноль...  Из гимна студентов физфака МГУ </vt:lpstr>
      <vt:lpstr>Слайд 9</vt:lpstr>
      <vt:lpstr>Слайд 10</vt:lpstr>
      <vt:lpstr>Слайд 11</vt:lpstr>
      <vt:lpstr>Слайд 12</vt:lpstr>
      <vt:lpstr>Слайд 13</vt:lpstr>
      <vt:lpstr>Кора- Дробцева – жена Ландау</vt:lpstr>
      <vt:lpstr>Слайд 15</vt:lpstr>
      <vt:lpstr>Сын Ладау</vt:lpstr>
      <vt:lpstr>Игорь Львович Ландау</vt:lpstr>
      <vt:lpstr>Ландау и Капица</vt:lpstr>
      <vt:lpstr>Ландау и Лифшиц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2-х рублевая монета. Выпущена в 2008 году</vt:lpstr>
      <vt:lpstr>Памятник  на Новодевечьем кладбище</vt:lpstr>
      <vt:lpstr>Слайд 29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 дошкольном возрасте</dc:title>
  <dc:creator>Саня</dc:creator>
  <cp:lastModifiedBy>Саня</cp:lastModifiedBy>
  <cp:revision>25</cp:revision>
  <dcterms:created xsi:type="dcterms:W3CDTF">2009-01-16T16:14:09Z</dcterms:created>
  <dcterms:modified xsi:type="dcterms:W3CDTF">2010-01-25T12:02:07Z</dcterms:modified>
</cp:coreProperties>
</file>