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66" r:id="rId3"/>
    <p:sldId id="267" r:id="rId4"/>
    <p:sldId id="268" r:id="rId5"/>
    <p:sldId id="269" r:id="rId6"/>
    <p:sldId id="270" r:id="rId7"/>
    <p:sldId id="271" r:id="rId8"/>
    <p:sldId id="272" r:id="rId9"/>
    <p:sldId id="275" r:id="rId10"/>
    <p:sldId id="273" r:id="rId11"/>
    <p:sldId id="258" r:id="rId12"/>
    <p:sldId id="260" r:id="rId13"/>
    <p:sldId id="265" r:id="rId14"/>
    <p:sldId id="264" r:id="rId15"/>
    <p:sldId id="263" r:id="rId16"/>
    <p:sldId id="262" r:id="rId17"/>
    <p:sldId id="261" r:id="rId18"/>
    <p:sldId id="259" r:id="rId19"/>
    <p:sldId id="277"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fld id="{347A644D-A9B5-44CF-9969-A6825FEBDCE2}" type="datetimeFigureOut">
              <a:rPr lang="ru-RU"/>
              <a:pPr>
                <a:defRPr/>
              </a:pPr>
              <a:t>16.06.2010</a:t>
            </a:fld>
            <a:endParaRPr lang="ru-RU" dirty="0"/>
          </a:p>
        </p:txBody>
      </p:sp>
      <p:sp>
        <p:nvSpPr>
          <p:cNvPr id="8" name="Номер слайда 15"/>
          <p:cNvSpPr>
            <a:spLocks noGrp="1"/>
          </p:cNvSpPr>
          <p:nvPr>
            <p:ph type="sldNum" sz="quarter" idx="11"/>
          </p:nvPr>
        </p:nvSpPr>
        <p:spPr/>
        <p:txBody>
          <a:bodyPr/>
          <a:lstStyle>
            <a:lvl1pPr>
              <a:defRPr/>
            </a:lvl1pPr>
          </a:lstStyle>
          <a:p>
            <a:pPr>
              <a:defRPr/>
            </a:pPr>
            <a:fld id="{753DEC4B-8AEB-4B79-8C66-5027EF238D00}" type="slidenum">
              <a:rPr lang="ru-RU"/>
              <a:pPr>
                <a:defRPr/>
              </a:pPr>
              <a:t>‹#›</a:t>
            </a:fld>
            <a:endParaRPr lang="ru-RU" dirty="0"/>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C8EFB437-26CC-47CC-9F3E-28CEE610CE48}" type="datetimeFigureOut">
              <a:rPr lang="ru-RU"/>
              <a:pPr>
                <a:defRPr/>
              </a:pPr>
              <a:t>16.06.2010</a:t>
            </a:fld>
            <a:endParaRPr lang="ru-RU" dirty="0"/>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8EEB2D0A-F9DE-4D24-8F56-F4B0254FDD4E}"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950566CE-19EC-4C9A-B2D3-03F82A1E1892}" type="datetimeFigureOut">
              <a:rPr lang="ru-RU"/>
              <a:pPr>
                <a:defRPr/>
              </a:pPr>
              <a:t>16.06.2010</a:t>
            </a:fld>
            <a:endParaRPr lang="ru-RU" dirty="0"/>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075FDF94-0085-447C-8E61-ABD3AAB080C8}"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fld id="{F7C45C99-0F2F-4990-84C1-BDEE1B47A88A}" type="datetimeFigureOut">
              <a:rPr lang="ru-RU"/>
              <a:pPr>
                <a:defRPr/>
              </a:pPr>
              <a:t>16.06.2010</a:t>
            </a:fld>
            <a:endParaRPr lang="ru-RU" dirty="0"/>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402F2E5A-3A99-45FD-9F9A-4CCAA5B097A7}"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D890A55-D0D2-401B-BCC4-C49EAE32F9FB}" type="datetimeFigureOut">
              <a:rPr lang="ru-RU"/>
              <a:pPr>
                <a:defRPr/>
              </a:pPr>
              <a:t>16.06.2010</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C6439A1-DBB6-4ED4-9263-2015684AD0EA}"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11FB8C6D-F16A-46E6-ACD5-F15D566E6859}" type="datetimeFigureOut">
              <a:rPr lang="ru-RU"/>
              <a:pPr>
                <a:defRPr/>
              </a:pPr>
              <a:t>16.06.2010</a:t>
            </a:fld>
            <a:endParaRPr lang="ru-RU" dirty="0"/>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83F4C37D-1731-41A5-AF55-43B19B0B1D82}"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0F8BFE68-AA72-4E87-A454-18A1B8224072}" type="slidenum">
              <a:rPr lang="ru-RU"/>
              <a:pPr>
                <a:defRPr/>
              </a:pPr>
              <a:t>‹#›</a:t>
            </a:fld>
            <a:endParaRPr lang="ru-RU" dirty="0"/>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fld id="{EB2FECC2-941F-4B82-BCF8-B742356F48B8}" type="datetimeFigureOut">
              <a:rPr lang="ru-RU"/>
              <a:pPr>
                <a:defRPr/>
              </a:pPr>
              <a:t>16.06.2010</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D92CDE38-8526-4CD9-8693-3DCB31E82C6E}" type="datetimeFigureOut">
              <a:rPr lang="ru-RU"/>
              <a:pPr>
                <a:defRPr/>
              </a:pPr>
              <a:t>16.06.2010</a:t>
            </a:fld>
            <a:endParaRPr lang="ru-RU" dirty="0"/>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2DE7CB31-0860-440C-A48E-9CD51569871F}"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fld id="{8C611298-62EE-4627-ACD2-B55E30EEC976}" type="datetimeFigureOut">
              <a:rPr lang="ru-RU"/>
              <a:pPr>
                <a:defRPr/>
              </a:pPr>
              <a:t>16.06.2010</a:t>
            </a:fld>
            <a:endParaRPr lang="ru-RU" dirty="0"/>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3EC24AA9-5917-4ACA-8EC1-C11F4F6D2968}"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7"/>
          <p:cNvSpPr>
            <a:spLocks noGrp="1"/>
          </p:cNvSpPr>
          <p:nvPr>
            <p:ph type="dt" sz="half" idx="10"/>
          </p:nvPr>
        </p:nvSpPr>
        <p:spPr/>
        <p:txBody>
          <a:bodyPr/>
          <a:lstStyle>
            <a:lvl1pPr>
              <a:defRPr/>
            </a:lvl1pPr>
          </a:lstStyle>
          <a:p>
            <a:pPr>
              <a:defRPr/>
            </a:pPr>
            <a:fld id="{77A2FEE0-A6C5-4CE4-8FF6-B074D07EF27B}" type="datetimeFigureOut">
              <a:rPr lang="ru-RU"/>
              <a:pPr>
                <a:defRPr/>
              </a:pPr>
              <a:t>16.06.2010</a:t>
            </a:fld>
            <a:endParaRPr lang="ru-RU" dirty="0"/>
          </a:p>
        </p:txBody>
      </p:sp>
      <p:sp>
        <p:nvSpPr>
          <p:cNvPr id="6" name="Номер слайда 8"/>
          <p:cNvSpPr>
            <a:spLocks noGrp="1"/>
          </p:cNvSpPr>
          <p:nvPr>
            <p:ph type="sldNum" sz="quarter" idx="11"/>
          </p:nvPr>
        </p:nvSpPr>
        <p:spPr/>
        <p:txBody>
          <a:bodyPr/>
          <a:lstStyle>
            <a:lvl1pPr>
              <a:defRPr/>
            </a:lvl1pPr>
          </a:lstStyle>
          <a:p>
            <a:pPr>
              <a:defRPr/>
            </a:pPr>
            <a:fld id="{C13FD6D4-6365-4751-932E-B629266FB62A}" type="slidenum">
              <a:rPr lang="ru-RU"/>
              <a:pPr>
                <a:defRPr/>
              </a:pPr>
              <a:t>‹#›</a:t>
            </a:fld>
            <a:endParaRPr lang="ru-RU" dirty="0"/>
          </a:p>
        </p:txBody>
      </p:sp>
      <p:sp>
        <p:nvSpPr>
          <p:cNvPr id="7" name="Нижний колонтитул 9"/>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dirty="0" smtClean="0"/>
              <a:t>Вставка рисунка</a:t>
            </a:r>
            <a:endParaRPr lang="en-US" noProof="0" dirty="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7"/>
          <p:cNvSpPr>
            <a:spLocks noGrp="1"/>
          </p:cNvSpPr>
          <p:nvPr>
            <p:ph type="dt" sz="half" idx="10"/>
          </p:nvPr>
        </p:nvSpPr>
        <p:spPr/>
        <p:txBody>
          <a:bodyPr/>
          <a:lstStyle>
            <a:lvl1pPr>
              <a:defRPr/>
            </a:lvl1pPr>
          </a:lstStyle>
          <a:p>
            <a:pPr>
              <a:defRPr/>
            </a:pPr>
            <a:fld id="{FF0DA21B-9B91-4559-983B-660599021DF8}" type="datetimeFigureOut">
              <a:rPr lang="ru-RU"/>
              <a:pPr>
                <a:defRPr/>
              </a:pPr>
              <a:t>16.06.2010</a:t>
            </a:fld>
            <a:endParaRPr lang="ru-RU" dirty="0"/>
          </a:p>
        </p:txBody>
      </p:sp>
      <p:sp>
        <p:nvSpPr>
          <p:cNvPr id="6" name="Номер слайда 8"/>
          <p:cNvSpPr>
            <a:spLocks noGrp="1"/>
          </p:cNvSpPr>
          <p:nvPr>
            <p:ph type="sldNum" sz="quarter" idx="11"/>
          </p:nvPr>
        </p:nvSpPr>
        <p:spPr/>
        <p:txBody>
          <a:bodyPr/>
          <a:lstStyle>
            <a:lvl1pPr>
              <a:defRPr/>
            </a:lvl1pPr>
          </a:lstStyle>
          <a:p>
            <a:pPr>
              <a:defRPr/>
            </a:pPr>
            <a:fld id="{0F5184E4-A3CD-4746-BF4D-D011919005F6}" type="slidenum">
              <a:rPr lang="ru-RU"/>
              <a:pPr>
                <a:defRPr/>
              </a:pPr>
              <a:t>‹#›</a:t>
            </a:fld>
            <a:endParaRPr lang="ru-RU" dirty="0"/>
          </a:p>
        </p:txBody>
      </p:sp>
      <p:sp>
        <p:nvSpPr>
          <p:cNvPr id="7" name="Нижний колонтитул 9"/>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defRPr>
            </a:lvl1pPr>
          </a:lstStyle>
          <a:p>
            <a:pPr>
              <a:defRPr/>
            </a:pPr>
            <a:fld id="{FD77F525-E1EA-4C04-A0E4-6225F1AF5F46}" type="datetimeFigureOut">
              <a:rPr lang="ru-RU"/>
              <a:pPr>
                <a:defRPr/>
              </a:pPr>
              <a:t>16.06.2010</a:t>
            </a:fld>
            <a:endParaRPr lang="ru-RU" dirty="0"/>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dirty="0">
                <a:solidFill>
                  <a:schemeClr val="tx2"/>
                </a:solidFill>
                <a:latin typeface="+mn-lt"/>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smtClean="0">
                <a:solidFill>
                  <a:schemeClr val="tx2"/>
                </a:solidFill>
                <a:latin typeface="+mn-lt"/>
              </a:defRPr>
            </a:lvl1pPr>
          </a:lstStyle>
          <a:p>
            <a:pPr>
              <a:defRPr/>
            </a:pPr>
            <a:fld id="{D568B430-5410-4FB1-B610-64F0366B0E54}" type="slidenum">
              <a:rPr lang="ru-RU"/>
              <a:pPr>
                <a:defRPr/>
              </a:pPr>
              <a:t>‹#›</a:t>
            </a:fld>
            <a:endParaRPr lang="ru-RU" dirty="0"/>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3840" r:id="rId1"/>
    <p:sldLayoutId id="2147483834" r:id="rId2"/>
    <p:sldLayoutId id="2147483841" r:id="rId3"/>
    <p:sldLayoutId id="2147483835" r:id="rId4"/>
    <p:sldLayoutId id="2147483842" r:id="rId5"/>
    <p:sldLayoutId id="2147483836" r:id="rId6"/>
    <p:sldLayoutId id="2147483837" r:id="rId7"/>
    <p:sldLayoutId id="2147483843" r:id="rId8"/>
    <p:sldLayoutId id="2147483844" r:id="rId9"/>
    <p:sldLayoutId id="2147483838" r:id="rId10"/>
    <p:sldLayoutId id="2147483839" r:id="rId11"/>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0825" y="2798763"/>
            <a:ext cx="8713788" cy="3078162"/>
          </a:xfrm>
        </p:spPr>
        <p:txBody>
          <a:bodyPr/>
          <a:lstStyle/>
          <a:p>
            <a:r>
              <a:rPr lang="ru-RU" sz="2400" smtClean="0">
                <a:solidFill>
                  <a:srgbClr val="F5E4A9"/>
                </a:solidFill>
              </a:rPr>
              <a:t>Сегодня в номере:</a:t>
            </a:r>
          </a:p>
          <a:p>
            <a:endParaRPr lang="ru-RU" sz="2400" smtClean="0">
              <a:solidFill>
                <a:srgbClr val="F5E4A9"/>
              </a:solidFill>
            </a:endParaRPr>
          </a:p>
          <a:p>
            <a:r>
              <a:rPr lang="ru-RU" sz="2800" smtClean="0">
                <a:solidFill>
                  <a:srgbClr val="F5E4A9"/>
                </a:solidFill>
              </a:rPr>
              <a:t>Мужской западноевропейский костюм</a:t>
            </a:r>
          </a:p>
          <a:p>
            <a:r>
              <a:rPr lang="ru-RU" sz="2800" smtClean="0">
                <a:solidFill>
                  <a:srgbClr val="F5E4A9"/>
                </a:solidFill>
              </a:rPr>
              <a:t>Женские платья</a:t>
            </a:r>
          </a:p>
          <a:p>
            <a:pPr>
              <a:spcBef>
                <a:spcPct val="0"/>
              </a:spcBef>
            </a:pPr>
            <a:r>
              <a:rPr lang="ru-RU" sz="2800" smtClean="0">
                <a:solidFill>
                  <a:srgbClr val="F5E4A9"/>
                </a:solidFill>
              </a:rPr>
              <a:t>Причёски и головные уборы </a:t>
            </a:r>
          </a:p>
          <a:p>
            <a:pPr>
              <a:spcBef>
                <a:spcPct val="0"/>
              </a:spcBef>
            </a:pPr>
            <a:r>
              <a:rPr lang="ru-RU" sz="2800" smtClean="0">
                <a:solidFill>
                  <a:srgbClr val="F5E4A9"/>
                </a:solidFill>
              </a:rPr>
              <a:t>периода бургундских мод</a:t>
            </a:r>
            <a:endParaRPr lang="ru-RU" sz="2800" smtClean="0">
              <a:solidFill>
                <a:srgbClr val="F5E4A9"/>
              </a:solidFill>
              <a:cs typeface="Arial" charset="0"/>
            </a:endParaRPr>
          </a:p>
          <a:p>
            <a:endParaRPr lang="ru-RU" sz="2400" smtClean="0">
              <a:solidFill>
                <a:srgbClr val="FDF69C"/>
              </a:solidFill>
              <a:latin typeface="Script MT Bold" pitchFamily="66" charset="0"/>
            </a:endParaRPr>
          </a:p>
        </p:txBody>
      </p:sp>
      <p:sp>
        <p:nvSpPr>
          <p:cNvPr id="13316" name="Text Box 4"/>
          <p:cNvSpPr txBox="1">
            <a:spLocks noChangeArrowheads="1"/>
          </p:cNvSpPr>
          <p:nvPr/>
        </p:nvSpPr>
        <p:spPr bwMode="auto">
          <a:xfrm>
            <a:off x="250825" y="333375"/>
            <a:ext cx="8713788" cy="1830388"/>
          </a:xfrm>
          <a:prstGeom prst="rect">
            <a:avLst/>
          </a:prstGeom>
          <a:noFill/>
          <a:ln w="9525">
            <a:noFill/>
            <a:miter lim="800000"/>
            <a:headEnd/>
            <a:tailEnd/>
          </a:ln>
          <a:effectLst/>
        </p:spPr>
        <p:txBody>
          <a:bodyPr>
            <a:spAutoFit/>
          </a:bodyPr>
          <a:lstStyle/>
          <a:p>
            <a:pPr algn="ctr"/>
            <a:r>
              <a:rPr lang="ru-RU">
                <a:latin typeface="Constantia" pitchFamily="18" charset="0"/>
              </a:rPr>
              <a:t>ЖУРНАЛ СРЕДНЕВЕКОВОЙ МОДЫ</a:t>
            </a:r>
          </a:p>
          <a:p>
            <a:pPr algn="ctr"/>
            <a:r>
              <a:rPr lang="ru-RU" sz="9600">
                <a:latin typeface="Constantia" pitchFamily="18" charset="0"/>
              </a:rPr>
              <a:t>«СЕРЕДИНА»</a:t>
            </a:r>
          </a:p>
        </p:txBody>
      </p:sp>
      <p:sp>
        <p:nvSpPr>
          <p:cNvPr id="13321" name="Text Box 9"/>
          <p:cNvSpPr txBox="1">
            <a:spLocks noChangeArrowheads="1"/>
          </p:cNvSpPr>
          <p:nvPr/>
        </p:nvSpPr>
        <p:spPr bwMode="auto">
          <a:xfrm>
            <a:off x="323850" y="5373688"/>
            <a:ext cx="8713788" cy="1311275"/>
          </a:xfrm>
          <a:prstGeom prst="rect">
            <a:avLst/>
          </a:prstGeom>
          <a:noFill/>
          <a:ln w="9525">
            <a:noFill/>
            <a:miter lim="800000"/>
            <a:headEnd/>
            <a:tailEnd/>
          </a:ln>
          <a:effectLst/>
        </p:spPr>
        <p:txBody>
          <a:bodyPr>
            <a:spAutoFit/>
          </a:bodyPr>
          <a:lstStyle/>
          <a:p>
            <a:pPr algn="ctr"/>
            <a:r>
              <a:rPr lang="ru-RU">
                <a:latin typeface="Constantia" pitchFamily="18" charset="0"/>
              </a:rPr>
              <a:t>РЕДАКТОР: СТУДЕНТКА </a:t>
            </a:r>
            <a:r>
              <a:rPr lang="ru-RU" sz="4800">
                <a:latin typeface="Constantia" pitchFamily="18" charset="0"/>
              </a:rPr>
              <a:t>2</a:t>
            </a:r>
            <a:r>
              <a:rPr lang="ru-RU">
                <a:latin typeface="Constantia" pitchFamily="18" charset="0"/>
              </a:rPr>
              <a:t> Д ГРУППЫ </a:t>
            </a:r>
          </a:p>
          <a:p>
            <a:pPr algn="ctr"/>
            <a:r>
              <a:rPr lang="ru-RU" sz="3200">
                <a:latin typeface="Constantia" pitchFamily="18" charset="0"/>
              </a:rPr>
              <a:t>ЕВГЕНИЯ ФЕДЯЕВА</a:t>
            </a:r>
            <a:r>
              <a:rPr lang="ru-RU">
                <a:latin typeface="Constantia" pitchFamily="18" charset="0"/>
              </a:rPr>
              <a:t> </a:t>
            </a:r>
            <a:endParaRPr lang="ru-RU" sz="9600">
              <a:latin typeface="Constant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C:\Users\Федяевы\Desktop\116.jpg"/>
          <p:cNvPicPr>
            <a:picLocks noChangeAspect="1" noChangeArrowheads="1"/>
          </p:cNvPicPr>
          <p:nvPr/>
        </p:nvPicPr>
        <p:blipFill>
          <a:blip r:embed="rId2" cstate="email"/>
          <a:srcRect/>
          <a:stretch>
            <a:fillRect/>
          </a:stretch>
        </p:blipFill>
        <p:spPr bwMode="auto">
          <a:xfrm>
            <a:off x="2786050" y="1000108"/>
            <a:ext cx="3571900" cy="4071966"/>
          </a:xfrm>
          <a:prstGeom prst="rect">
            <a:avLst/>
          </a:prstGeom>
          <a:noFill/>
          <a:effectLst>
            <a:outerShdw blurRad="152400" dist="317500" dir="5400000" sx="90000" sy="-19000" rotWithShape="0">
              <a:prstClr val="black">
                <a:alpha val="15000"/>
              </a:prstClr>
            </a:outerShdw>
            <a:softEdge rad="63500"/>
          </a:effectLst>
        </p:spPr>
      </p:pic>
      <p:pic>
        <p:nvPicPr>
          <p:cNvPr id="26626" name="Picture 2" descr="C:\Users\Федяевы\Desktop\090817103557_small.jpg"/>
          <p:cNvPicPr>
            <a:picLocks noChangeAspect="1" noChangeArrowheads="1"/>
          </p:cNvPicPr>
          <p:nvPr/>
        </p:nvPicPr>
        <p:blipFill>
          <a:blip r:embed="rId3" cstate="email"/>
          <a:srcRect/>
          <a:stretch>
            <a:fillRect/>
          </a:stretch>
        </p:blipFill>
        <p:spPr bwMode="auto">
          <a:xfrm>
            <a:off x="285720" y="2357430"/>
            <a:ext cx="2643206" cy="3524274"/>
          </a:xfrm>
          <a:prstGeom prst="rect">
            <a:avLst/>
          </a:prstGeom>
          <a:noFill/>
          <a:effectLst>
            <a:outerShdw blurRad="152400" dist="317500" dir="5400000" sx="90000" sy="-19000" rotWithShape="0">
              <a:prstClr val="black">
                <a:alpha val="15000"/>
              </a:prstClr>
            </a:outerShdw>
            <a:softEdge rad="31750"/>
          </a:effectLst>
        </p:spPr>
      </p:pic>
      <p:pic>
        <p:nvPicPr>
          <p:cNvPr id="2" name="Picture 6" descr="C:\Users\Федяевы\Desktop\i.jpeg"/>
          <p:cNvPicPr>
            <a:picLocks noChangeAspect="1" noChangeArrowheads="1"/>
          </p:cNvPicPr>
          <p:nvPr/>
        </p:nvPicPr>
        <p:blipFill>
          <a:blip r:embed="rId4"/>
          <a:srcRect/>
          <a:stretch>
            <a:fillRect/>
          </a:stretch>
        </p:blipFill>
        <p:spPr bwMode="auto">
          <a:xfrm>
            <a:off x="6143636" y="428604"/>
            <a:ext cx="2560338" cy="3000396"/>
          </a:xfrm>
          <a:prstGeom prst="rect">
            <a:avLst/>
          </a:prstGeom>
          <a:noFill/>
          <a:effectLst>
            <a:outerShdw blurRad="152400" dist="317500" dir="5400000" sx="90000" sy="-19000" rotWithShape="0">
              <a:prstClr val="black">
                <a:alpha val="15000"/>
              </a:prstClr>
            </a:outerShdw>
            <a:softEdge rad="3175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33324082_new20for20halloween20200820104.jpg"/>
          <p:cNvPicPr>
            <a:picLocks noGrp="1" noChangeAspect="1"/>
          </p:cNvPicPr>
          <p:nvPr>
            <p:ph idx="1"/>
          </p:nvPr>
        </p:nvPicPr>
        <p:blipFill>
          <a:blip r:embed="rId2"/>
          <a:stretch>
            <a:fillRect/>
          </a:stretch>
        </p:blipFill>
        <p:spPr>
          <a:xfrm>
            <a:off x="785786" y="1357298"/>
            <a:ext cx="3429000" cy="4572000"/>
          </a:xfrm>
          <a:effectLst>
            <a:outerShdw blurRad="723900" dist="38100" dir="5400000" sx="105000" sy="105000" algn="t" rotWithShape="0">
              <a:prstClr val="black">
                <a:alpha val="30000"/>
              </a:prstClr>
            </a:outerShdw>
            <a:softEdge rad="31750"/>
          </a:effectLst>
        </p:spPr>
      </p:pic>
      <p:sp>
        <p:nvSpPr>
          <p:cNvPr id="2" name="Заголовок 1"/>
          <p:cNvSpPr>
            <a:spLocks noGrp="1"/>
          </p:cNvSpPr>
          <p:nvPr>
            <p:ph type="title"/>
          </p:nvPr>
        </p:nvSpPr>
        <p:spPr>
          <a:xfrm>
            <a:off x="2428860" y="285728"/>
            <a:ext cx="4572032" cy="647696"/>
          </a:xfrm>
          <a:effectLst>
            <a:outerShdw blurRad="50800" dist="38100" dir="16200000" rotWithShape="0">
              <a:prstClr val="black">
                <a:alpha val="40000"/>
              </a:prstClr>
            </a:outerShdw>
            <a:reflection blurRad="6350" stA="50000" endA="300" endPos="55000" dir="5400000" sy="-100000" algn="bl" rotWithShape="0"/>
          </a:effectLst>
        </p:spPr>
        <p:txBody>
          <a:bodyPr/>
          <a:lstStyle/>
          <a:p>
            <a:pPr fontAlgn="auto">
              <a:spcAft>
                <a:spcPts val="0"/>
              </a:spcAft>
              <a:defRPr/>
            </a:pPr>
            <a:r>
              <a:rPr lang="ru-RU" sz="3600" smtClean="0"/>
              <a:t>ЖЕНСКИЕ  ПЛАТЬЯ</a:t>
            </a:r>
            <a:endParaRPr lang="ru-RU" sz="3600"/>
          </a:p>
        </p:txBody>
      </p:sp>
      <p:pic>
        <p:nvPicPr>
          <p:cNvPr id="6" name="Рисунок 5" descr="33324133_Ebay20002.jpg"/>
          <p:cNvPicPr>
            <a:picLocks noChangeAspect="1"/>
          </p:cNvPicPr>
          <p:nvPr/>
        </p:nvPicPr>
        <p:blipFill>
          <a:blip r:embed="rId3"/>
          <a:stretch>
            <a:fillRect/>
          </a:stretch>
        </p:blipFill>
        <p:spPr>
          <a:xfrm>
            <a:off x="5072066" y="1357298"/>
            <a:ext cx="3375446" cy="4572032"/>
          </a:xfrm>
          <a:prstGeom prst="rect">
            <a:avLst/>
          </a:prstGeom>
          <a:effectLst>
            <a:outerShdw blurRad="419100" dist="38100" dir="5400000" sx="110000" sy="110000" algn="t" rotWithShape="0">
              <a:prstClr val="black">
                <a:alpha val="21000"/>
              </a:prstClr>
            </a:outerShdw>
            <a:softEdge rad="3175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33324096_new20colours20July20200720070.jpg"/>
          <p:cNvPicPr>
            <a:picLocks noGrp="1" noChangeAspect="1"/>
          </p:cNvPicPr>
          <p:nvPr>
            <p:ph idx="4294967295"/>
          </p:nvPr>
        </p:nvPicPr>
        <p:blipFill>
          <a:blip r:embed="rId2"/>
          <a:stretch>
            <a:fillRect/>
          </a:stretch>
        </p:blipFill>
        <p:spPr>
          <a:xfrm>
            <a:off x="642910" y="928670"/>
            <a:ext cx="3643338" cy="4857784"/>
          </a:xfrm>
          <a:effectLst>
            <a:outerShdw blurRad="533400" dist="38100" dir="5400000" sx="113000" sy="113000" algn="t" rotWithShape="0">
              <a:prstClr val="black">
                <a:alpha val="39000"/>
              </a:prstClr>
            </a:outerShdw>
            <a:softEdge rad="31750"/>
          </a:effectLst>
        </p:spPr>
      </p:pic>
      <p:sp>
        <p:nvSpPr>
          <p:cNvPr id="24578" name="Прямоугольник 4"/>
          <p:cNvSpPr>
            <a:spLocks noChangeArrowheads="1"/>
          </p:cNvSpPr>
          <p:nvPr/>
        </p:nvSpPr>
        <p:spPr bwMode="auto">
          <a:xfrm>
            <a:off x="4429125" y="857250"/>
            <a:ext cx="4429125" cy="4894263"/>
          </a:xfrm>
          <a:prstGeom prst="rect">
            <a:avLst/>
          </a:prstGeom>
          <a:noFill/>
          <a:ln w="9525">
            <a:noFill/>
            <a:miter lim="800000"/>
            <a:headEnd/>
            <a:tailEnd/>
          </a:ln>
        </p:spPr>
        <p:txBody>
          <a:bodyPr>
            <a:spAutoFit/>
          </a:bodyPr>
          <a:lstStyle/>
          <a:p>
            <a:pPr algn="just"/>
            <a:endParaRPr lang="ru-RU" sz="1200">
              <a:latin typeface="Constantia" pitchFamily="18" charset="0"/>
            </a:endParaRPr>
          </a:p>
          <a:p>
            <a:pPr algn="just"/>
            <a:r>
              <a:rPr lang="ru-RU" sz="1200">
                <a:latin typeface="Constantia" pitchFamily="18" charset="0"/>
              </a:rPr>
              <a:t>В женском костюме происходят те же изменения формы прямой широкой рубахи, что и в мужском костюме. </a:t>
            </a:r>
          </a:p>
          <a:p>
            <a:pPr algn="just"/>
            <a:r>
              <a:rPr lang="ru-RU" sz="1200">
                <a:latin typeface="Constantia" pitchFamily="18" charset="0"/>
              </a:rPr>
              <a:t>В ранние периоды женщины носили одновременно две туники: нижнюю, длинную и широкую, с длинными узкими рукавами, и верхнюю, более короткую, с короткими широкими рукавами. Цветные полосы отделки, вышивки располагались по горловине, низу изделия и низу рукавов. </a:t>
            </a:r>
          </a:p>
          <a:p>
            <a:pPr algn="just"/>
            <a:r>
              <a:rPr lang="ru-RU" sz="1200">
                <a:latin typeface="Constantia" pitchFamily="18" charset="0"/>
              </a:rPr>
              <a:t>В Х-XII вв. начинается создание одежды облегающих форм. В стремлении подчеркнуть фигуру в костюме появляется узкий короткий жилет, который поддерживает грудь и играет большую декоративную роль: его отделывают по краям галуном, вышивкой. Пояс, украшенный металлическими пластинками, располагают на бедрах, концы его свисают спереди до низа. </a:t>
            </a:r>
          </a:p>
          <a:p>
            <a:pPr algn="just"/>
            <a:r>
              <a:rPr lang="ru-RU" sz="1200">
                <a:latin typeface="Constantia" pitchFamily="18" charset="0"/>
              </a:rPr>
              <a:t>Женское блио отличается от мужского своей длиной до пола. Боковые овальные разрезы шнуровались лентами для облегания груди и талии. Верхней одеждой служит плащ-мантия на меховой (горностай, бобер) или тканой подкладке. </a:t>
            </a:r>
          </a:p>
          <a:p>
            <a:pPr algn="just"/>
            <a:r>
              <a:rPr lang="ru-RU" sz="1200">
                <a:latin typeface="Constantia" pitchFamily="18" charset="0"/>
              </a:rPr>
              <a:t>Покрывала, распространенные в одежде ранних веков как головные уборы, исчезают. Женщины начинают носить длинные распущенные волосы или косы, перевитые парчовыми лентами, обручи, венки с повязкой под подбородком. </a:t>
            </a:r>
          </a:p>
          <a:p>
            <a:pPr algn="just"/>
            <a:r>
              <a:rPr lang="ru-RU" sz="1200">
                <a:latin typeface="Constantia" pitchFamily="18" charset="0"/>
              </a:rPr>
              <a:t>Обувь по форме и материалу напоминает мужскую.</a:t>
            </a:r>
          </a:p>
        </p:txBody>
      </p:sp>
      <p:sp>
        <p:nvSpPr>
          <p:cNvPr id="24579" name="Прямоугольник 5"/>
          <p:cNvSpPr>
            <a:spLocks noChangeArrowheads="1"/>
          </p:cNvSpPr>
          <p:nvPr/>
        </p:nvSpPr>
        <p:spPr bwMode="auto">
          <a:xfrm>
            <a:off x="2571750" y="285750"/>
            <a:ext cx="4000500" cy="400050"/>
          </a:xfrm>
          <a:prstGeom prst="rect">
            <a:avLst/>
          </a:prstGeom>
          <a:noFill/>
          <a:ln w="9525">
            <a:noFill/>
            <a:miter lim="800000"/>
            <a:headEnd/>
            <a:tailEnd/>
          </a:ln>
        </p:spPr>
        <p:txBody>
          <a:bodyPr>
            <a:spAutoFit/>
          </a:bodyPr>
          <a:lstStyle/>
          <a:p>
            <a:pPr algn="just"/>
            <a:r>
              <a:rPr lang="ru-RU" sz="2000">
                <a:latin typeface="Constantia" pitchFamily="18" charset="0"/>
              </a:rPr>
              <a:t>Период раннего средневековья</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33324107_black20dress.jpg"/>
          <p:cNvPicPr>
            <a:picLocks noGrp="1" noChangeAspect="1"/>
          </p:cNvPicPr>
          <p:nvPr>
            <p:ph idx="4294967295"/>
          </p:nvPr>
        </p:nvPicPr>
        <p:blipFill>
          <a:blip r:embed="rId2"/>
          <a:stretch>
            <a:fillRect/>
          </a:stretch>
        </p:blipFill>
        <p:spPr>
          <a:xfrm>
            <a:off x="500034" y="714356"/>
            <a:ext cx="3929063" cy="5238750"/>
          </a:xfrm>
          <a:effectLst>
            <a:outerShdw blurRad="635000" sx="106000" sy="106000" algn="t" rotWithShape="0">
              <a:prstClr val="black">
                <a:alpha val="45000"/>
              </a:prstClr>
            </a:outerShdw>
            <a:softEdge rad="31750"/>
          </a:effectLst>
        </p:spPr>
      </p:pic>
      <p:pic>
        <p:nvPicPr>
          <p:cNvPr id="5" name="Рисунок 4" descr="33324148_new20colours20July20200720001.jpg"/>
          <p:cNvPicPr>
            <a:picLocks noChangeAspect="1"/>
          </p:cNvPicPr>
          <p:nvPr/>
        </p:nvPicPr>
        <p:blipFill>
          <a:blip r:embed="rId3"/>
          <a:stretch>
            <a:fillRect/>
          </a:stretch>
        </p:blipFill>
        <p:spPr>
          <a:xfrm>
            <a:off x="4714876" y="714356"/>
            <a:ext cx="3911231" cy="5214974"/>
          </a:xfrm>
          <a:prstGeom prst="rect">
            <a:avLst/>
          </a:prstGeom>
          <a:effectLst>
            <a:outerShdw blurRad="520700" dist="63500" dir="10860000" sx="106000" sy="106000" algn="t" rotWithShape="0">
              <a:prstClr val="black">
                <a:alpha val="39000"/>
              </a:prstClr>
            </a:outerShdw>
            <a:softEdge rad="3175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33324163_new20colours20July20200720076.jpg"/>
          <p:cNvPicPr>
            <a:picLocks noGrp="1" noChangeAspect="1"/>
          </p:cNvPicPr>
          <p:nvPr>
            <p:ph idx="4294967295"/>
          </p:nvPr>
        </p:nvPicPr>
        <p:blipFill>
          <a:blip r:embed="rId2" cstate="email"/>
          <a:stretch>
            <a:fillRect/>
          </a:stretch>
        </p:blipFill>
        <p:spPr>
          <a:xfrm>
            <a:off x="500063" y="428625"/>
            <a:ext cx="1928812" cy="2571750"/>
          </a:xfrm>
          <a:effectLst>
            <a:outerShdw blurRad="304800" dist="38100" dir="8280000" sx="104000" sy="104000" algn="t" rotWithShape="0">
              <a:prstClr val="black">
                <a:alpha val="39000"/>
              </a:prstClr>
            </a:outerShdw>
          </a:effectLst>
        </p:spPr>
      </p:pic>
      <p:pic>
        <p:nvPicPr>
          <p:cNvPr id="5" name="Рисунок 4" descr="33324172_Picture20297.jpg"/>
          <p:cNvPicPr>
            <a:picLocks noChangeAspect="1"/>
          </p:cNvPicPr>
          <p:nvPr/>
        </p:nvPicPr>
        <p:blipFill>
          <a:blip r:embed="rId3" cstate="email"/>
          <a:stretch>
            <a:fillRect/>
          </a:stretch>
        </p:blipFill>
        <p:spPr>
          <a:xfrm>
            <a:off x="500063" y="3571875"/>
            <a:ext cx="1928812" cy="2740025"/>
          </a:xfrm>
          <a:prstGeom prst="rect">
            <a:avLst/>
          </a:prstGeom>
          <a:effectLst>
            <a:outerShdw blurRad="215900" dist="38100" dir="5400000" sx="104000" sy="104000" algn="t" rotWithShape="0">
              <a:prstClr val="black">
                <a:alpha val="30000"/>
              </a:prstClr>
            </a:outerShdw>
          </a:effectLst>
        </p:spPr>
      </p:pic>
      <p:pic>
        <p:nvPicPr>
          <p:cNvPr id="6" name="Рисунок 5" descr="33324184_Picture20724.jpg"/>
          <p:cNvPicPr>
            <a:picLocks noChangeAspect="1"/>
          </p:cNvPicPr>
          <p:nvPr/>
        </p:nvPicPr>
        <p:blipFill>
          <a:blip r:embed="rId4" cstate="email"/>
          <a:stretch>
            <a:fillRect/>
          </a:stretch>
        </p:blipFill>
        <p:spPr>
          <a:xfrm>
            <a:off x="6643688" y="500063"/>
            <a:ext cx="1928812" cy="2571750"/>
          </a:xfrm>
          <a:prstGeom prst="rect">
            <a:avLst/>
          </a:prstGeom>
          <a:effectLst>
            <a:outerShdw blurRad="406400" dist="38100" dir="5400000" sx="106000" sy="106000" algn="t" rotWithShape="0">
              <a:prstClr val="black">
                <a:alpha val="26000"/>
              </a:prstClr>
            </a:outerShdw>
          </a:effectLst>
        </p:spPr>
      </p:pic>
      <p:pic>
        <p:nvPicPr>
          <p:cNvPr id="7" name="Рисунок 6" descr="33324216_red20dress20006.jpg"/>
          <p:cNvPicPr>
            <a:picLocks noChangeAspect="1"/>
          </p:cNvPicPr>
          <p:nvPr/>
        </p:nvPicPr>
        <p:blipFill>
          <a:blip r:embed="rId5"/>
          <a:stretch>
            <a:fillRect/>
          </a:stretch>
        </p:blipFill>
        <p:spPr>
          <a:xfrm>
            <a:off x="2714612" y="785794"/>
            <a:ext cx="3643338" cy="5214974"/>
          </a:xfrm>
          <a:prstGeom prst="rect">
            <a:avLst/>
          </a:prstGeom>
          <a:effectLst>
            <a:outerShdw blurRad="355600" dir="5400000" sx="107000" sy="107000" algn="t" rotWithShape="0">
              <a:prstClr val="black">
                <a:alpha val="29000"/>
              </a:prstClr>
            </a:outerShdw>
            <a:softEdge rad="12700"/>
          </a:effectLst>
        </p:spPr>
      </p:pic>
      <p:pic>
        <p:nvPicPr>
          <p:cNvPr id="8" name="Рисунок 7" descr="33324225_strappy20dresses20019.jpg"/>
          <p:cNvPicPr>
            <a:picLocks noChangeAspect="1"/>
          </p:cNvPicPr>
          <p:nvPr/>
        </p:nvPicPr>
        <p:blipFill>
          <a:blip r:embed="rId6" cstate="email"/>
          <a:stretch>
            <a:fillRect/>
          </a:stretch>
        </p:blipFill>
        <p:spPr>
          <a:xfrm>
            <a:off x="6643688" y="3643313"/>
            <a:ext cx="1928812" cy="2714625"/>
          </a:xfrm>
          <a:prstGeom prst="rect">
            <a:avLst/>
          </a:prstGeom>
          <a:effectLst>
            <a:outerShdw blurRad="3429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33324290_wedding20dresses20031.jpg"/>
          <p:cNvPicPr>
            <a:picLocks noGrp="1" noChangeAspect="1"/>
          </p:cNvPicPr>
          <p:nvPr>
            <p:ph idx="4294967295"/>
          </p:nvPr>
        </p:nvPicPr>
        <p:blipFill>
          <a:blip r:embed="rId2"/>
          <a:stretch>
            <a:fillRect/>
          </a:stretch>
        </p:blipFill>
        <p:spPr>
          <a:xfrm>
            <a:off x="4429125" y="428625"/>
            <a:ext cx="4340225" cy="5786438"/>
          </a:xfrm>
          <a:effectLst>
            <a:outerShdw blurRad="254000" dist="101600" dir="5400000" sx="103000" sy="103000" algn="t" rotWithShape="0">
              <a:prstClr val="black">
                <a:alpha val="40000"/>
              </a:prstClr>
            </a:outerShdw>
          </a:effectLst>
        </p:spPr>
      </p:pic>
      <p:sp>
        <p:nvSpPr>
          <p:cNvPr id="27650" name="Прямоугольник 4"/>
          <p:cNvSpPr>
            <a:spLocks noChangeArrowheads="1"/>
          </p:cNvSpPr>
          <p:nvPr/>
        </p:nvSpPr>
        <p:spPr bwMode="auto">
          <a:xfrm>
            <a:off x="285750" y="285750"/>
            <a:ext cx="4071938" cy="5200650"/>
          </a:xfrm>
          <a:prstGeom prst="rect">
            <a:avLst/>
          </a:prstGeom>
          <a:noFill/>
          <a:ln w="9525">
            <a:noFill/>
            <a:miter lim="800000"/>
            <a:headEnd/>
            <a:tailEnd/>
          </a:ln>
        </p:spPr>
        <p:txBody>
          <a:bodyPr>
            <a:spAutoFit/>
          </a:bodyPr>
          <a:lstStyle/>
          <a:p>
            <a:pPr algn="just"/>
            <a:r>
              <a:rPr lang="ru-RU" sz="2000">
                <a:latin typeface="Constantia" pitchFamily="18" charset="0"/>
              </a:rPr>
              <a:t>Период позднего средневековья</a:t>
            </a:r>
          </a:p>
          <a:p>
            <a:pPr algn="just"/>
            <a:endParaRPr lang="ru-RU" sz="1200">
              <a:latin typeface="Constantia" pitchFamily="18" charset="0"/>
            </a:endParaRPr>
          </a:p>
          <a:p>
            <a:pPr algn="just"/>
            <a:r>
              <a:rPr lang="ru-RU" sz="1200">
                <a:latin typeface="Constantia" pitchFamily="18" charset="0"/>
              </a:rPr>
              <a:t>Удлиненные пропорции, легкие, изящные, уходящие ввысь линии готической архитектуры оказывают влияние на формы костюма позднего средневековья. </a:t>
            </a:r>
          </a:p>
          <a:p>
            <a:pPr algn="just"/>
            <a:endParaRPr lang="ru-RU" sz="1200">
              <a:latin typeface="Constantia" pitchFamily="18" charset="0"/>
            </a:endParaRPr>
          </a:p>
          <a:p>
            <a:pPr algn="just"/>
            <a:r>
              <a:rPr lang="ru-RU" sz="1200">
                <a:latin typeface="Constantia" pitchFamily="18" charset="0"/>
              </a:rPr>
              <a:t>Два силуэта, на основе которых решался мужской костюм, характеризуют и женскую одежду. Но если прилегающий силуэт в мужской одежде подчеркивал ширину плеч и груди, сильные стройные ноги, то в женской, наоборот,— покатые узкие плечи, хрупкость, красоту молодой девушки. От талии книзу силуэт расширялся, длина и ширина нижней части одежды значительно увеличивались за счет юбки клеш. В этот период в одежде знати увеличивается количество одновременно надеваемых одежд: туника, котт, сюрко, плащ. Женское сюрко в начале периода ХIII в. решалось в прямом широком силуэте, имело огромные овальные вырезы проймы. В противоположность сюрко котт было узкого, прилегающего по линиям груди и талии силуэта, с длинными узкими рукавами. Положение линии талии в котт резко занижено, грудь затянута полотняным корсетом. Цветовое решение такого ансамбля яркое, контрастное: золотисто-желтое котт, красное, затканное золотом сюрко, ярко-синий на меховой подкладке плащ, жемчужные украшения. </a:t>
            </a:r>
          </a:p>
          <a:p>
            <a:pPr algn="just"/>
            <a:endParaRPr lang="ru-RU" sz="1200">
              <a:latin typeface="Constantia"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33324246_tail20coat2020all20black20dress20024.jpg"/>
          <p:cNvPicPr>
            <a:picLocks noGrp="1" noChangeAspect="1"/>
          </p:cNvPicPr>
          <p:nvPr>
            <p:ph idx="4294967295"/>
          </p:nvPr>
        </p:nvPicPr>
        <p:blipFill>
          <a:blip r:embed="rId2"/>
          <a:stretch>
            <a:fillRect/>
          </a:stretch>
        </p:blipFill>
        <p:spPr>
          <a:xfrm>
            <a:off x="428625" y="785813"/>
            <a:ext cx="2857500" cy="4786312"/>
          </a:xfrm>
          <a:effectLst>
            <a:outerShdw blurRad="444500" dist="38100" dir="5400000" sx="113000" sy="113000" algn="t" rotWithShape="0">
              <a:prstClr val="black">
                <a:alpha val="40000"/>
              </a:prstClr>
            </a:outerShdw>
          </a:effectLst>
        </p:spPr>
      </p:pic>
      <p:pic>
        <p:nvPicPr>
          <p:cNvPr id="5" name="Рисунок 4" descr="33324262_wedding20dresses20025.jpg"/>
          <p:cNvPicPr>
            <a:picLocks noChangeAspect="1"/>
          </p:cNvPicPr>
          <p:nvPr/>
        </p:nvPicPr>
        <p:blipFill>
          <a:blip r:embed="rId3"/>
          <a:stretch>
            <a:fillRect/>
          </a:stretch>
        </p:blipFill>
        <p:spPr>
          <a:xfrm>
            <a:off x="5857875" y="785813"/>
            <a:ext cx="2857500" cy="4786312"/>
          </a:xfrm>
          <a:prstGeom prst="rect">
            <a:avLst/>
          </a:prstGeom>
          <a:effectLst>
            <a:outerShdw blurRad="584200" dist="190500" dir="17640000" sx="118000" sy="118000" algn="t" rotWithShape="0">
              <a:prstClr val="black">
                <a:alpha val="40000"/>
              </a:prstClr>
            </a:outerShdw>
          </a:effectLst>
        </p:spPr>
      </p:pic>
      <p:sp>
        <p:nvSpPr>
          <p:cNvPr id="28675" name="Прямоугольник 5"/>
          <p:cNvSpPr>
            <a:spLocks noChangeArrowheads="1"/>
          </p:cNvSpPr>
          <p:nvPr/>
        </p:nvSpPr>
        <p:spPr bwMode="auto">
          <a:xfrm>
            <a:off x="3429000" y="571500"/>
            <a:ext cx="2357438" cy="5632450"/>
          </a:xfrm>
          <a:prstGeom prst="rect">
            <a:avLst/>
          </a:prstGeom>
          <a:noFill/>
          <a:ln w="9525">
            <a:noFill/>
            <a:miter lim="800000"/>
            <a:headEnd/>
            <a:tailEnd/>
          </a:ln>
        </p:spPr>
        <p:txBody>
          <a:bodyPr>
            <a:spAutoFit/>
          </a:bodyPr>
          <a:lstStyle/>
          <a:p>
            <a:pPr algn="just"/>
            <a:r>
              <a:rPr lang="ru-RU" sz="1200">
                <a:latin typeface="Constantia" pitchFamily="18" charset="0"/>
              </a:rPr>
              <a:t>В XV в. пропорции женского прилегающего костюма меняются. Линия талии в сюрко переносится под грудь. Юбка сзади удлиняется шлейфом, который достигает нескольких метров длины. Спереди сюрко укорочено, как бы вздернуто в центре на талии. Это позволяет видеть украшенный подол котт и создает определенную постановку фигуры— животом вперед, что соответствовало представлениям о красоте женщины. Остроугольное декольте отделывают воротником шалевидной формы, сильно расширенным к плечам. Этот вырез часто закрывают вставкой из прозрачного шелка с вышивкой. Широкий пояс обильно украшен золотыми и серебряными пластинками. Костюм дополнен конусообразным головным убором с вуалью, высота которого достигала 70 см. </a:t>
            </a:r>
          </a:p>
          <a:p>
            <a:pPr algn="just"/>
            <a:endParaRPr lang="ru-RU" sz="1200">
              <a:latin typeface="Constant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33324294_wedding20dresses20077.jpg"/>
          <p:cNvPicPr>
            <a:picLocks noGrp="1" noChangeAspect="1"/>
          </p:cNvPicPr>
          <p:nvPr>
            <p:ph idx="4294967295"/>
          </p:nvPr>
        </p:nvPicPr>
        <p:blipFill>
          <a:blip r:embed="rId2"/>
          <a:stretch>
            <a:fillRect/>
          </a:stretch>
        </p:blipFill>
        <p:spPr>
          <a:xfrm>
            <a:off x="428625" y="857250"/>
            <a:ext cx="3429000" cy="4572000"/>
          </a:xfrm>
          <a:effectLst>
            <a:outerShdw blurRad="419100" dist="190500" dir="5400000" sx="110000" sy="110000" algn="t" rotWithShape="0">
              <a:prstClr val="black">
                <a:alpha val="25000"/>
              </a:prstClr>
            </a:outerShdw>
          </a:effectLst>
        </p:spPr>
      </p:pic>
      <p:sp>
        <p:nvSpPr>
          <p:cNvPr id="29698" name="Прямоугольник 4"/>
          <p:cNvSpPr>
            <a:spLocks noChangeArrowheads="1"/>
          </p:cNvSpPr>
          <p:nvPr/>
        </p:nvSpPr>
        <p:spPr bwMode="auto">
          <a:xfrm>
            <a:off x="3929063" y="301625"/>
            <a:ext cx="4857750" cy="6556375"/>
          </a:xfrm>
          <a:prstGeom prst="rect">
            <a:avLst/>
          </a:prstGeom>
          <a:noFill/>
          <a:ln w="9525">
            <a:noFill/>
            <a:miter lim="800000"/>
            <a:headEnd/>
            <a:tailEnd/>
          </a:ln>
        </p:spPr>
        <p:txBody>
          <a:bodyPr>
            <a:spAutoFit/>
          </a:bodyPr>
          <a:lstStyle/>
          <a:p>
            <a:pPr algn="just"/>
            <a:r>
              <a:rPr lang="ru-RU" sz="1200">
                <a:latin typeface="Constantia" pitchFamily="18" charset="0"/>
              </a:rPr>
              <a:t>Динамичные треугольные формы, повторяясь в головном уборе, лифе, юбке, рукавах, составляют основу выразительности костюма. Длина лифа относится к длине юбки как 1:5, голова (с головным убором) к росту— 1:4,5. </a:t>
            </a:r>
          </a:p>
          <a:p>
            <a:pPr algn="just"/>
            <a:endParaRPr lang="ru-RU" sz="1200">
              <a:latin typeface="Constantia" pitchFamily="18" charset="0"/>
            </a:endParaRPr>
          </a:p>
          <a:p>
            <a:pPr algn="just"/>
            <a:r>
              <a:rPr lang="ru-RU" sz="1200">
                <a:latin typeface="Constantia" pitchFamily="18" charset="0"/>
              </a:rPr>
              <a:t>Как мужскому, так и женскому готическому костюму присуща искусственная вытянутость форм, в линиях сказывается общая стилевая особенность «готической кривой», фигура приобретает г-образный силуэт. Контрастное соотношение короткого узкого лифа и длинной широкой юбки, видимое в фас, достигает в профиль и со спины еще большей выразительности благодаря длинному шлейфу. </a:t>
            </a:r>
          </a:p>
          <a:p>
            <a:pPr algn="just"/>
            <a:endParaRPr lang="ru-RU" sz="1200">
              <a:latin typeface="Constantia" pitchFamily="18" charset="0"/>
            </a:endParaRPr>
          </a:p>
          <a:p>
            <a:pPr algn="just"/>
            <a:r>
              <a:rPr lang="ru-RU" sz="1200">
                <a:latin typeface="Constantia" pitchFamily="18" charset="0"/>
              </a:rPr>
              <a:t>В прямом свободном силуэте решались верхние платья покроя упелянд, появившиеся в ХV в. </a:t>
            </a:r>
          </a:p>
          <a:p>
            <a:pPr algn="just"/>
            <a:endParaRPr lang="ru-RU" sz="1200">
              <a:latin typeface="Constantia" pitchFamily="18" charset="0"/>
            </a:endParaRPr>
          </a:p>
          <a:p>
            <a:pPr algn="just"/>
            <a:r>
              <a:rPr lang="ru-RU" sz="1200">
                <a:latin typeface="Constantia" pitchFamily="18" charset="0"/>
              </a:rPr>
              <a:t>Для живописных портретов Яна Ван Эйка, Роже Ван дер Вейдена, Ганса Гольбейна характерно изображение женщин в платьях этого покроя. Упелянд косого кроя носили чаще с поясом, который подчеркивал высокую линию талии. Складки закладывали лучеобразно от центра талии переда. </a:t>
            </a:r>
          </a:p>
          <a:p>
            <a:pPr algn="just"/>
            <a:endParaRPr lang="ru-RU" sz="1200">
              <a:latin typeface="Constantia" pitchFamily="18" charset="0"/>
            </a:endParaRPr>
          </a:p>
          <a:p>
            <a:pPr algn="just"/>
            <a:r>
              <a:rPr lang="ru-RU" sz="1200">
                <a:latin typeface="Constantia" pitchFamily="18" charset="0"/>
              </a:rPr>
              <a:t>В период готики прическа в женском костюме отступала на второй план, так как основной акцент делался на головной убор— чепцы различной формы, венцы, обручи. </a:t>
            </a:r>
          </a:p>
          <a:p>
            <a:pPr algn="just"/>
            <a:endParaRPr lang="ru-RU" sz="1200">
              <a:latin typeface="Constantia" pitchFamily="18" charset="0"/>
            </a:endParaRPr>
          </a:p>
          <a:p>
            <a:pPr algn="just"/>
            <a:r>
              <a:rPr lang="ru-RU" sz="1200">
                <a:latin typeface="Constantia" pitchFamily="18" charset="0"/>
              </a:rPr>
              <a:t>Огромное внимание уделяется ювелирным украшениям— пояса, цепи, ожерелья, пряжки, бубенчики. Драгоценные безделушки подчеркивают изысканность, изощренность бургундской моды: на пальцах до 20 колец, на груди— массивные цепи, в руке носовой платок с уголком— золотым сердечком. На шее— ожерелье из крошечных золотых сердечек и эмалевых слезок. К поясу прикреплены четки, зеркало, восковой амулет, позолоченный соколиный коготь-зубочистка.</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2643188" y="260350"/>
            <a:ext cx="6105525" cy="6134100"/>
          </a:xfrm>
          <a:prstGeom prst="rect">
            <a:avLst/>
          </a:prstGeom>
          <a:noFill/>
          <a:ln w="9525">
            <a:noFill/>
            <a:miter lim="800000"/>
            <a:headEnd/>
            <a:tailEnd/>
          </a:ln>
        </p:spPr>
        <p:txBody>
          <a:bodyPr anchor="ctr">
            <a:spAutoFit/>
          </a:bodyPr>
          <a:lstStyle/>
          <a:p>
            <a:pPr algn="just" eaLnBrk="0" hangingPunct="0"/>
            <a:r>
              <a:rPr lang="ru-RU">
                <a:latin typeface="Calibri" pitchFamily="34" charset="0"/>
                <a:ea typeface="Calibri" pitchFamily="34" charset="0"/>
                <a:cs typeface="Times New Roman" pitchFamily="18" charset="0"/>
              </a:rPr>
              <a:t>Разнообразие причесок и головных уборов соответствует общему разнообразию моды. В царствование люксембургских императоров (1374-1437) многие носят бороду и усы и даже их закручивают. Но признаком изящества и благородства считается по-прежнему гладко выбритое лицо, обрамленное длинными кудрями, ниспадающими пышными волнами сзади и сбоку.</a:t>
            </a:r>
            <a:endParaRPr lang="ru-RU">
              <a:ea typeface="Calibri" pitchFamily="34" charset="0"/>
              <a:cs typeface="Arial" charset="0"/>
            </a:endParaRPr>
          </a:p>
          <a:p>
            <a:pPr algn="just" eaLnBrk="0" hangingPunct="0"/>
            <a:r>
              <a:rPr lang="ru-RU">
                <a:latin typeface="Calibri" pitchFamily="34" charset="0"/>
                <a:ea typeface="Calibri" pitchFamily="34" charset="0"/>
                <a:cs typeface="Times New Roman" pitchFamily="18" charset="0"/>
              </a:rPr>
              <a:t>Впоследствии молодежь начинает завивать волосы мелкими колечками, которые спускаются до самых плеч.</a:t>
            </a:r>
            <a:endParaRPr lang="ru-RU">
              <a:cs typeface="Arial" charset="0"/>
            </a:endParaRPr>
          </a:p>
          <a:p>
            <a:pPr algn="just" eaLnBrk="0" hangingPunct="0"/>
            <a:r>
              <a:rPr lang="ru-RU">
                <a:latin typeface="Calibri" pitchFamily="34" charset="0"/>
              </a:rPr>
              <a:t>В виде головных уборов носят шляпы-береты, чепцы и шапки, которые делаются из войлока, материи и соломы. Сильно распространен особый головной убор в виде венца или тюрбана с ниспадающими концами, который делается из двух разноцветных материй. В некоторых итальянских провинциях носят широкополую соломенную шляпу, которая впоследствии, в XVIII веке, стала называться пастушеской.</a:t>
            </a:r>
            <a:endParaRPr lang="ru-RU">
              <a:cs typeface="Arial" charset="0"/>
            </a:endParaRPr>
          </a:p>
          <a:p>
            <a:pPr algn="just" eaLnBrk="0" hangingPunct="0"/>
            <a:r>
              <a:rPr lang="ru-RU">
                <a:latin typeface="Calibri" pitchFamily="34" charset="0"/>
              </a:rPr>
              <a:t>Франты носят шляпу с высоким пером. В Германии были очень распространены широкополые серые войлочные шляпы, которые там начали носить чуть ли не с XII столетия, и шапки с отвесными полями, которые можно было в случае холода опускать на уши.</a:t>
            </a:r>
            <a:endParaRPr lang="ru-RU">
              <a:cs typeface="Arial" charset="0"/>
            </a:endParaRPr>
          </a:p>
        </p:txBody>
      </p:sp>
      <p:pic>
        <p:nvPicPr>
          <p:cNvPr id="6" name="Рисунок 5" descr="C:\Users\Федяевы\Desktop\1.jpg"/>
          <p:cNvPicPr>
            <a:picLocks noChangeArrowheads="1"/>
          </p:cNvPicPr>
          <p:nvPr/>
        </p:nvPicPr>
        <p:blipFill>
          <a:blip r:embed="rId2" cstate="email"/>
          <a:srcRect/>
          <a:stretch>
            <a:fillRect/>
          </a:stretch>
        </p:blipFill>
        <p:spPr bwMode="auto">
          <a:xfrm>
            <a:off x="179388" y="331788"/>
            <a:ext cx="2517775" cy="6121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Прямоугольник 1"/>
          <p:cNvSpPr>
            <a:spLocks noChangeArrowheads="1"/>
          </p:cNvSpPr>
          <p:nvPr/>
        </p:nvSpPr>
        <p:spPr bwMode="auto">
          <a:xfrm>
            <a:off x="571500" y="357188"/>
            <a:ext cx="1928813" cy="5632450"/>
          </a:xfrm>
          <a:prstGeom prst="rect">
            <a:avLst/>
          </a:prstGeom>
          <a:noFill/>
          <a:ln w="9525">
            <a:noFill/>
            <a:miter lim="800000"/>
            <a:headEnd/>
            <a:tailEnd/>
          </a:ln>
        </p:spPr>
        <p:txBody>
          <a:bodyPr>
            <a:spAutoFit/>
          </a:bodyPr>
          <a:lstStyle/>
          <a:p>
            <a:r>
              <a:rPr lang="ru-RU" sz="1200">
                <a:latin typeface="Constantia" pitchFamily="18" charset="0"/>
              </a:rPr>
              <a:t>В Бургундии предпочитали так называемый бургундский чепец, род колпака со свешивающимся концом, окруженного плетеной подвязкой из дорогой тафты, и высокую конусообразную шляпу без полей. В большом употреблении был также круглый чепец, облюбованный рыцарями еще в Средние века, напоминающий детский или женский ночной чепчик</a:t>
            </a:r>
            <a:r>
              <a:rPr lang="ru-RU" sz="1100">
                <a:latin typeface="Constantia" pitchFamily="18" charset="0"/>
              </a:rPr>
              <a:t>. </a:t>
            </a:r>
            <a:r>
              <a:rPr lang="ru-RU" sz="1200">
                <a:latin typeface="Constantia" pitchFamily="18" charset="0"/>
              </a:rPr>
              <a:t>У венецианского дожа такой чепец является одной из принадлежностей торжественного облачения; поверх него дож надевает дорогую, вышитую золотом шапочку в виде рога, которая, очевидно, ведет свое происхождение от </a:t>
            </a:r>
          </a:p>
        </p:txBody>
      </p:sp>
      <p:pic>
        <p:nvPicPr>
          <p:cNvPr id="3" name="Рисунок 2" descr="C:\Users\Федяевы\Desktop\2.jpg"/>
          <p:cNvPicPr/>
          <p:nvPr/>
        </p:nvPicPr>
        <p:blipFill>
          <a:blip r:embed="rId2"/>
          <a:stretch>
            <a:fillRect/>
          </a:stretch>
        </p:blipFill>
        <p:spPr bwMode="auto">
          <a:xfrm>
            <a:off x="2500313" y="500063"/>
            <a:ext cx="2000250" cy="2714625"/>
          </a:xfrm>
          <a:prstGeom prst="rect">
            <a:avLst/>
          </a:prstGeom>
          <a:noFill/>
          <a:ln>
            <a:noFill/>
          </a:ln>
          <a:effectLst>
            <a:outerShdw blurRad="939800" dist="279400" dir="2700000" sx="124000" sy="124000" algn="tl" rotWithShape="0">
              <a:prstClr val="black">
                <a:alpha val="53000"/>
              </a:prstClr>
            </a:outerShdw>
          </a:effectLst>
        </p:spPr>
      </p:pic>
      <p:sp>
        <p:nvSpPr>
          <p:cNvPr id="31747" name="Прямоугольник 3"/>
          <p:cNvSpPr>
            <a:spLocks noChangeArrowheads="1"/>
          </p:cNvSpPr>
          <p:nvPr/>
        </p:nvSpPr>
        <p:spPr bwMode="auto">
          <a:xfrm>
            <a:off x="4572000" y="428625"/>
            <a:ext cx="1857375" cy="5816600"/>
          </a:xfrm>
          <a:prstGeom prst="rect">
            <a:avLst/>
          </a:prstGeom>
          <a:noFill/>
          <a:ln w="9525">
            <a:noFill/>
            <a:miter lim="800000"/>
            <a:headEnd/>
            <a:tailEnd/>
          </a:ln>
        </p:spPr>
        <p:txBody>
          <a:bodyPr>
            <a:spAutoFit/>
          </a:bodyPr>
          <a:lstStyle/>
          <a:p>
            <a:r>
              <a:rPr lang="ru-RU" sz="1200">
                <a:latin typeface="Constantia" pitchFamily="18" charset="0"/>
              </a:rPr>
              <a:t>Жена Карла VI Изабелла Баварская первая ввела в моду огромные чепцы, совершенно скрывавшие волосы, и мода эта скоро привилась в Нидерландах, Германии и Англии. При дворе той же Изабеллы возник впоследствии отвратительный обычай брить брови и волосы на лбу, чтобы последний казался выше. Когда со временем французская мода освободилась от влияния бургундской, обычай прятать волосы все же продолжал еще существовать. Длинные волосы встречаются только у Мадонны и у святых на картинах живописцев.</a:t>
            </a:r>
          </a:p>
          <a:p>
            <a:r>
              <a:rPr lang="ru-RU" sz="1200">
                <a:latin typeface="Constantia" pitchFamily="18" charset="0"/>
              </a:rPr>
              <a:t>Некоторые английские чепцы имели вид двух рогов, над которыми развевается парус</a:t>
            </a:r>
          </a:p>
        </p:txBody>
      </p:sp>
      <p:sp>
        <p:nvSpPr>
          <p:cNvPr id="31748" name="Прямоугольник 4"/>
          <p:cNvSpPr>
            <a:spLocks noChangeArrowheads="1"/>
          </p:cNvSpPr>
          <p:nvPr/>
        </p:nvSpPr>
        <p:spPr bwMode="auto">
          <a:xfrm>
            <a:off x="2500313" y="3357563"/>
            <a:ext cx="1714500" cy="1754187"/>
          </a:xfrm>
          <a:prstGeom prst="rect">
            <a:avLst/>
          </a:prstGeom>
          <a:noFill/>
          <a:ln w="9525">
            <a:noFill/>
            <a:miter lim="800000"/>
            <a:headEnd/>
            <a:tailEnd/>
          </a:ln>
        </p:spPr>
        <p:txBody>
          <a:bodyPr>
            <a:spAutoFit/>
          </a:bodyPr>
          <a:lstStyle/>
          <a:p>
            <a:r>
              <a:rPr lang="ru-RU" sz="1200">
                <a:latin typeface="Constantia" pitchFamily="18" charset="0"/>
              </a:rPr>
              <a:t>фригийского колпака. Носили также капюшоны, пришитые к плащам; короткий плащ делался обыкновенно с двумя капюшонами, причем верхний был просторнее нижнего.</a:t>
            </a:r>
          </a:p>
        </p:txBody>
      </p:sp>
      <p:sp>
        <p:nvSpPr>
          <p:cNvPr id="31749" name="Прямоугольник 5"/>
          <p:cNvSpPr>
            <a:spLocks noChangeArrowheads="1"/>
          </p:cNvSpPr>
          <p:nvPr/>
        </p:nvSpPr>
        <p:spPr bwMode="auto">
          <a:xfrm>
            <a:off x="6500813" y="285750"/>
            <a:ext cx="2428875" cy="3046413"/>
          </a:xfrm>
          <a:prstGeom prst="rect">
            <a:avLst/>
          </a:prstGeom>
          <a:noFill/>
          <a:ln w="9525">
            <a:noFill/>
            <a:miter lim="800000"/>
            <a:headEnd/>
            <a:tailEnd/>
          </a:ln>
        </p:spPr>
        <p:txBody>
          <a:bodyPr>
            <a:spAutoFit/>
          </a:bodyPr>
          <a:lstStyle/>
          <a:p>
            <a:r>
              <a:rPr lang="ru-RU" sz="1200">
                <a:latin typeface="Constantia" pitchFamily="18" charset="0"/>
              </a:rPr>
              <a:t>.</a:t>
            </a:r>
          </a:p>
          <a:p>
            <a:r>
              <a:rPr lang="ru-RU" sz="1200">
                <a:latin typeface="Constantia" pitchFamily="18" charset="0"/>
              </a:rPr>
              <a:t>В Бургундии большинство чепцов делалось в форме сахарной головы и втрое, если не вчетверо, длинее лица: поверх такого убора набрасывалось покрывало из тончайшего брабантского полотна. Многие чепцы состояли из двух сахарных голов и тоже украшались развевающимся покрывалом. Чепцы эти были до того тяжелы и непрактичны, что удивляешься, как они могли войти в моду.</a:t>
            </a:r>
          </a:p>
        </p:txBody>
      </p:sp>
      <p:pic>
        <p:nvPicPr>
          <p:cNvPr id="7" name="Рисунок 6" descr="C:\Users\Федяевы\Desktop\3.jpg"/>
          <p:cNvPicPr/>
          <p:nvPr/>
        </p:nvPicPr>
        <p:blipFill>
          <a:blip r:embed="rId3"/>
          <a:srcRect/>
          <a:stretch>
            <a:fillRect/>
          </a:stretch>
        </p:blipFill>
        <p:spPr bwMode="auto">
          <a:xfrm>
            <a:off x="6572264" y="3357562"/>
            <a:ext cx="2000264" cy="2714644"/>
          </a:xfrm>
          <a:prstGeom prst="rect">
            <a:avLst/>
          </a:prstGeom>
          <a:noFill/>
          <a:ln w="9525">
            <a:noFill/>
            <a:miter lim="800000"/>
            <a:headEnd/>
            <a:tailEnd/>
          </a:ln>
          <a:effectLst>
            <a:outerShdw blurRad="444500" dist="393700" dir="13140000" sx="113000" sy="113000" algn="tr" rotWithShape="0">
              <a:prstClr val="black">
                <a:alpha val="58000"/>
              </a:prstClr>
            </a:outerShdw>
            <a:softEdge rad="3175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357158" y="0"/>
            <a:ext cx="8786842" cy="1428759"/>
          </a:xfrm>
        </p:spPr>
        <p:txBody>
          <a:bodyPr>
            <a:normAutofit fontScale="90000"/>
          </a:bodyPr>
          <a:lstStyle/>
          <a:p>
            <a:pPr fontAlgn="auto">
              <a:spcAft>
                <a:spcPts val="0"/>
              </a:spcAft>
              <a:defRPr/>
            </a:pPr>
            <a:r>
              <a:rPr lang="ru-RU" sz="3100" smtClean="0"/>
              <a:t>Мужской западноевропейский костюм Средневековья</a:t>
            </a:r>
            <a:r>
              <a:rPr lang="ru-RU" smtClean="0"/>
              <a:t/>
            </a:r>
            <a:br>
              <a:rPr lang="ru-RU" smtClean="0"/>
            </a:br>
            <a:endParaRPr lang="ru-RU"/>
          </a:p>
        </p:txBody>
      </p:sp>
      <p:sp>
        <p:nvSpPr>
          <p:cNvPr id="6" name="Содержимое 5"/>
          <p:cNvSpPr>
            <a:spLocks noGrp="1"/>
          </p:cNvSpPr>
          <p:nvPr>
            <p:ph idx="4294967295"/>
          </p:nvPr>
        </p:nvSpPr>
        <p:spPr>
          <a:xfrm>
            <a:off x="0" y="928688"/>
            <a:ext cx="6329363" cy="6215062"/>
          </a:xfrm>
        </p:spPr>
        <p:txBody>
          <a:bodyPr>
            <a:normAutofit fontScale="25000" lnSpcReduction="20000"/>
          </a:bodyPr>
          <a:lstStyle/>
          <a:p>
            <a:pPr marL="274320" indent="-274320" algn="just" fontAlgn="auto">
              <a:spcAft>
                <a:spcPts val="0"/>
              </a:spcAft>
              <a:buFont typeface="Wingdings 2"/>
              <a:buNone/>
              <a:defRPr/>
            </a:pPr>
            <a:r>
              <a:rPr lang="ru-RU" sz="4800" dirty="0" smtClean="0"/>
              <a:t>       </a:t>
            </a:r>
            <a:r>
              <a:rPr lang="ru-RU" sz="4400" dirty="0" smtClean="0"/>
              <a:t>В течение V в. по западной территории павшей Римской империи расселялись различные племена варваров-германцев. Они заняли территорию современных Италии, Франции, Испании, Германии, Англии, Нидерландов. </a:t>
            </a:r>
          </a:p>
          <a:p>
            <a:pPr marL="274320" indent="-274320" algn="just" fontAlgn="auto">
              <a:spcAft>
                <a:spcPts val="0"/>
              </a:spcAft>
              <a:buFont typeface="Wingdings 2"/>
              <a:buNone/>
              <a:defRPr/>
            </a:pPr>
            <a:r>
              <a:rPr lang="ru-RU" sz="4400" dirty="0" smtClean="0"/>
              <a:t>       Варварские государства, возникшие на развалинах Римской империи, характеризовались христианской религией, сменившей древние языческие верования варваров, и новой европейской культурой, сформировавшейся в сфере религии. </a:t>
            </a:r>
          </a:p>
          <a:p>
            <a:pPr marL="274320" indent="-274320" algn="just" fontAlgn="auto">
              <a:spcAft>
                <a:spcPts val="0"/>
              </a:spcAft>
              <a:buFont typeface="Wingdings 2"/>
              <a:buNone/>
              <a:defRPr/>
            </a:pPr>
            <a:r>
              <a:rPr lang="ru-RU" sz="4400" dirty="0" smtClean="0"/>
              <a:t>       Характер всего средневекового искусства крайне противоречив. С одной стороны, это пропаганда религиозных идей и аскетизма, с другой — отражение огромного богатства внутренней жизни человека, его душевного состояния, красоты труда. И именно эта вторая сторона средневековой культуры подготовила ее необыкновенный взлет в эпоху Возрождения. </a:t>
            </a:r>
          </a:p>
          <a:p>
            <a:pPr marL="274320" indent="-274320" algn="just" fontAlgn="auto">
              <a:spcAft>
                <a:spcPts val="0"/>
              </a:spcAft>
              <a:buFont typeface="Wingdings 2"/>
              <a:buNone/>
              <a:defRPr/>
            </a:pPr>
            <a:r>
              <a:rPr lang="ru-RU" sz="4400" dirty="0" smtClean="0"/>
              <a:t>       Под глубоким влиянием религии, пронизывавшей все сферы жизни, в период средневековья появляется новый эстетический идеал человека — аскета, отрекшегося от радостей земной жизни. На фресках соборов изображаются непропорциональные бесплотные фигуры с выражением неистовых страданий на лице. Образ мадонны, богоматери, получивший широкое распространение в раннехристианском искусстве, определяет идеал красоты женщины. </a:t>
            </a:r>
          </a:p>
          <a:p>
            <a:pPr marL="274320" indent="-274320" algn="just" fontAlgn="auto">
              <a:spcAft>
                <a:spcPts val="0"/>
              </a:spcAft>
              <a:buFont typeface="Wingdings 2"/>
              <a:buNone/>
              <a:defRPr/>
            </a:pPr>
            <a:r>
              <a:rPr lang="ru-RU" sz="4400" dirty="0" smtClean="0"/>
              <a:t>       Однако религиозное воздействие было не единственным в формировании эстетических представлений средневековья. Не менее важными были идеалы рыцарства и идеалы народа, нашедшие отражение в таких эпических произведениях, как «Песнь о Роланде», «Песнь о Нибелунгах», в поэзии трубадуров. Сила, храбрость, воинская доблесть рыцаря, защитника своей страны, своего короля, определили мужественность его внешнего облика. Это сильный, ловкий, физически выносливый воин с подчеркнуто широкими плечами, сильными стройными ногами, волевым решительным лицом. Впервые в эстетических взглядах европейского общества мужественность как основная черта мужской красоты начинает противопоставляться женственности, воплощающей идеал женской красоты. </a:t>
            </a:r>
          </a:p>
          <a:p>
            <a:pPr marL="274320" indent="-274320" algn="just" fontAlgn="auto">
              <a:spcAft>
                <a:spcPts val="0"/>
              </a:spcAft>
              <a:buFont typeface="Wingdings 2"/>
              <a:buNone/>
              <a:defRPr/>
            </a:pPr>
            <a:r>
              <a:rPr lang="ru-RU" sz="4400" dirty="0" smtClean="0"/>
              <a:t>       По описаниям поэтов XI-ХII вв. у женщины должны быть длинные золотистые вьющиеся волосы, зеленые или голубые глаза, веселые и улыбающиеся, губы, подобные свежему персику. Ее красота, доброта, верность воспеваются на рыцарских турнирах. Мотивы розы — цветка, символизирующего нежность, хрупкость, изящество, широко распространяются в искусстве и в быту. Розами украшают обеденный стол, лепестки роз плавают в чашах с вином, юноши и девушки носят венки из роз. Именно в жестокую и мрачную эпоху средневековья возникает культ «прекрасной дамы», оказавший огромное влияние на отношение к женщине всех последующих поколений.</a:t>
            </a:r>
          </a:p>
          <a:p>
            <a:pPr marL="274320" indent="-274320" algn="just" fontAlgn="auto">
              <a:spcAft>
                <a:spcPts val="0"/>
              </a:spcAft>
              <a:buFont typeface="Wingdings 2"/>
              <a:buChar char=""/>
              <a:defRPr/>
            </a:pPr>
            <a:endParaRPr lang="ru-RU" sz="4400" dirty="0"/>
          </a:p>
        </p:txBody>
      </p:sp>
      <p:pic>
        <p:nvPicPr>
          <p:cNvPr id="7" name="Рисунок 6" descr="C:\Users\Федяевы\Desktop\1.jpg"/>
          <p:cNvPicPr/>
          <p:nvPr/>
        </p:nvPicPr>
        <p:blipFill>
          <a:blip r:embed="rId2" cstate="email"/>
          <a:srcRect/>
          <a:stretch>
            <a:fillRect/>
          </a:stretch>
        </p:blipFill>
        <p:spPr bwMode="auto">
          <a:xfrm>
            <a:off x="6357950" y="928670"/>
            <a:ext cx="2428892" cy="2928958"/>
          </a:xfrm>
          <a:prstGeom prst="rect">
            <a:avLst/>
          </a:prstGeom>
          <a:noFill/>
          <a:ln w="9525">
            <a:noFill/>
            <a:miter lim="800000"/>
            <a:headEnd/>
            <a:tailEnd/>
          </a:ln>
          <a:effectLst>
            <a:outerShdw blurRad="50800" dist="38100" dir="5400000" algn="t" rotWithShape="0">
              <a:prstClr val="black">
                <a:alpha val="40000"/>
              </a:prstClr>
            </a:outerShdw>
            <a:reflection blurRad="6350" stA="50000" endA="300" endPos="90000" dir="5400000" sy="-100000" algn="bl" rotWithShape="0"/>
            <a:softEdge rad="3175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Прямоугольник 1"/>
          <p:cNvSpPr>
            <a:spLocks noChangeArrowheads="1"/>
          </p:cNvSpPr>
          <p:nvPr/>
        </p:nvSpPr>
        <p:spPr bwMode="auto">
          <a:xfrm>
            <a:off x="357188" y="357188"/>
            <a:ext cx="6000750" cy="6186487"/>
          </a:xfrm>
          <a:prstGeom prst="rect">
            <a:avLst/>
          </a:prstGeom>
          <a:noFill/>
          <a:ln w="9525">
            <a:noFill/>
            <a:miter lim="800000"/>
            <a:headEnd/>
            <a:tailEnd/>
          </a:ln>
        </p:spPr>
        <p:txBody>
          <a:bodyPr>
            <a:spAutoFit/>
          </a:bodyPr>
          <a:lstStyle/>
          <a:p>
            <a:pPr algn="just"/>
            <a:r>
              <a:rPr lang="ru-RU" sz="1100">
                <a:latin typeface="Constantia" pitchFamily="18" charset="0"/>
              </a:rPr>
              <a:t>Основными источниками отражения внешнего облика человека и его костюма в изобразительном искусстве являются витражи и скульптура средневековых соборов, книжная миниатюра. </a:t>
            </a:r>
          </a:p>
          <a:p>
            <a:pPr algn="just"/>
            <a:r>
              <a:rPr lang="ru-RU" sz="1100">
                <a:latin typeface="Constantia" pitchFamily="18" charset="0"/>
              </a:rPr>
              <a:t>В литературе описание быта и костюма средневековых варваров имеется ещё у римских историков, в летописях и хрониках более позднего периода и поэтических художественных произведениях. </a:t>
            </a:r>
          </a:p>
          <a:p>
            <a:pPr algn="just"/>
            <a:r>
              <a:rPr lang="ru-RU" sz="1100">
                <a:latin typeface="Constantia" pitchFamily="18" charset="0"/>
              </a:rPr>
              <a:t>Развитие конструирования и моделирования костюма </a:t>
            </a:r>
          </a:p>
          <a:p>
            <a:pPr algn="just"/>
            <a:r>
              <a:rPr lang="ru-RU" sz="1100">
                <a:latin typeface="Constantia" pitchFamily="18" charset="0"/>
              </a:rPr>
              <a:t>Примитивный крой, появившийся в глубокой древности на Востоке, давший основные типы накладной и распашной одежды, бытовал в европейской одежде вплоть до Х-XI вв. Возникшее затем различное понимание мужской и женской красоты потребовало разделения форм мужской и женской одежды, создания облегающих скульптурных ее форм. </a:t>
            </a:r>
          </a:p>
          <a:p>
            <a:pPr algn="just"/>
            <a:r>
              <a:rPr lang="ru-RU" sz="1100">
                <a:latin typeface="Constantia" pitchFamily="18" charset="0"/>
              </a:rPr>
              <a:t>Эта большая и важная реформа европейского костюма осуществляется в средние века не сразу, а на протяжении почти 400 лет (ХII-ХV вв.). В ее осуществлении можно выделить такие наиболее характерные этапы: </a:t>
            </a:r>
          </a:p>
          <a:p>
            <a:pPr algn="just"/>
            <a:r>
              <a:rPr lang="ru-RU" sz="1100">
                <a:latin typeface="Constantia" pitchFamily="18" charset="0"/>
              </a:rPr>
              <a:t>XII — 1-я половина XIV в. Мужская и женская одежда длинная, облегающая. Облегание достигается с помощью кроя: в одежде проектируют 3 шва — боковые и средний шов спинки. Верхнюю часть лифа с помощью этих швов подгоняют по фигуре, нижнюю часть расширяют, вшивая от линии бедер треугольные клинья. По бокам на уровне талии делают овальные вырезы, соединяемые по краям шнуровкой. Пояс не затягивает талию, а только подчеркивает ее и является декоративным украшением. Одежда преимущественно накладная, только плащи драпированные; </a:t>
            </a:r>
          </a:p>
          <a:p>
            <a:pPr algn="just"/>
            <a:r>
              <a:rPr lang="ru-RU" sz="1100">
                <a:latin typeface="Constantia" pitchFamily="18" charset="0"/>
              </a:rPr>
              <a:t>2-я половина XIV — 1-я четверть ХV в. (период готики). Появление короткой мужской одежды и дальнейшее обогащение форм длинной женской одежды. Широкое распространение различных видов распашной одежды. Интенсивное развитие конструирования одежды, что было связано с блестящим развитием архитектуры, оказавшей влияние как на внешние формы костюма, так и на его конструктивное решение. </a:t>
            </a:r>
          </a:p>
          <a:p>
            <a:pPr algn="just"/>
            <a:r>
              <a:rPr lang="ru-RU" sz="1100">
                <a:latin typeface="Constantia" pitchFamily="18" charset="0"/>
              </a:rPr>
              <a:t>Прежде всего был реконструирован костюм рыцаря, который состоял из цельной металлической кольчуги. Ее монолитность и тяжеловесность ограничивали движения воина, были крайне неудобны в походе и в бою, нередко даже служили причиной болезни. Монолитную кольчугу расчленили на отдельные части — латы, соединив их шарнирами, крючками, пряжками на участках движения. Таким образом, были найдены формы плоских деталей, соответствующих объемам отдельных частей фигуры: спинки, переда, рукавов. На ткани эти отдельные части или детали кроя стали располагать с учетом ее пластических свойств (растяжимости долевых и поперечных нитей).</a:t>
            </a:r>
          </a:p>
        </p:txBody>
      </p:sp>
      <p:pic>
        <p:nvPicPr>
          <p:cNvPr id="3" name="Рисунок 2" descr="C:\Users\Федяевы\Desktop\2.jpg"/>
          <p:cNvPicPr/>
          <p:nvPr/>
        </p:nvPicPr>
        <p:blipFill>
          <a:blip r:embed="rId2" cstate="email"/>
          <a:srcRect/>
          <a:stretch>
            <a:fillRect/>
          </a:stretch>
        </p:blipFill>
        <p:spPr bwMode="auto">
          <a:xfrm>
            <a:off x="6429388" y="428604"/>
            <a:ext cx="2428860" cy="2928958"/>
          </a:xfrm>
          <a:prstGeom prst="rect">
            <a:avLst/>
          </a:prstGeom>
          <a:noFill/>
          <a:ln w="9525">
            <a:noFill/>
            <a:miter lim="800000"/>
            <a:headEnd/>
            <a:tailEnd/>
          </a:ln>
          <a:effectLst>
            <a:outerShdw blurRad="50800" dist="38100" dir="5400000" algn="t" rotWithShape="0">
              <a:prstClr val="black">
                <a:alpha val="40000"/>
              </a:prstClr>
            </a:outerShdw>
            <a:reflection blurRad="6350" stA="50000" endA="300" endPos="90000" dir="5400000" sy="-100000" algn="bl" rotWithShape="0"/>
            <a:softEdge rad="3175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Федяевы\Desktop\5.jpg"/>
          <p:cNvPicPr/>
          <p:nvPr/>
        </p:nvPicPr>
        <p:blipFill>
          <a:blip r:embed="rId2"/>
          <a:srcRect/>
          <a:stretch>
            <a:fillRect/>
          </a:stretch>
        </p:blipFill>
        <p:spPr bwMode="auto">
          <a:xfrm>
            <a:off x="571472" y="285728"/>
            <a:ext cx="7929618" cy="1928826"/>
          </a:xfrm>
          <a:prstGeom prst="rect">
            <a:avLst/>
          </a:prstGeom>
          <a:noFill/>
          <a:ln w="9525">
            <a:solidFill>
              <a:schemeClr val="tx2">
                <a:lumMod val="25000"/>
              </a:schemeClr>
            </a:solidFill>
            <a:miter lim="800000"/>
            <a:headEnd/>
            <a:tailEnd/>
          </a:ln>
          <a:effectLst>
            <a:reflection blurRad="6350" stA="50000" endA="300" endPos="90000" dir="5400000" sy="-100000" algn="bl" rotWithShape="0"/>
            <a:softEdge rad="63500"/>
          </a:effectLst>
        </p:spPr>
      </p:pic>
      <p:sp>
        <p:nvSpPr>
          <p:cNvPr id="2052" name="Rectangle 4"/>
          <p:cNvSpPr>
            <a:spLocks noChangeArrowheads="1"/>
          </p:cNvSpPr>
          <p:nvPr/>
        </p:nvSpPr>
        <p:spPr bwMode="auto">
          <a:xfrm>
            <a:off x="571500" y="2451100"/>
            <a:ext cx="8072438" cy="3708400"/>
          </a:xfrm>
          <a:prstGeom prst="rect">
            <a:avLst/>
          </a:prstGeom>
          <a:noFill/>
          <a:ln w="9525">
            <a:noFill/>
            <a:miter lim="800000"/>
            <a:headEnd/>
            <a:tailEnd/>
          </a:ln>
          <a:effectLst/>
        </p:spPr>
        <p:txBody>
          <a:bodyPr anchor="ctr">
            <a:spAutoFit/>
          </a:bodyPr>
          <a:lstStyle/>
          <a:p>
            <a:pPr algn="just"/>
            <a:r>
              <a:rPr lang="ru-RU" sz="1400">
                <a:latin typeface="Calibri" pitchFamily="34" charset="0"/>
                <a:ea typeface="Calibri" pitchFamily="34" charset="0"/>
                <a:cs typeface="Times New Roman" pitchFamily="18" charset="0"/>
              </a:rPr>
              <a:t>Для создания объема делается вытачка, линии проймы и оката рукава подкраиваются овально. Соединение рукава с проймой — непостоянное, с помощью тесьмы, шнуровки. Одежду стали также разрезать в поперечном направлении по линии талии. Это обеспечило максимальное прилегание, позволило избежать заломов и поперечных складок, которые образовывались при шнуровке цельного платья. </a:t>
            </a:r>
            <a:endParaRPr lang="ru-RU" sz="1400">
              <a:ea typeface="Calibri" pitchFamily="34" charset="0"/>
              <a:cs typeface="Arial" charset="0"/>
            </a:endParaRPr>
          </a:p>
          <a:p>
            <a:pPr algn="just" eaLnBrk="0" hangingPunct="0"/>
            <a:r>
              <a:rPr lang="ru-RU" sz="1400">
                <a:latin typeface="Calibri" pitchFamily="34" charset="0"/>
                <a:ea typeface="Calibri" pitchFamily="34" charset="0"/>
                <a:cs typeface="Times New Roman" pitchFamily="18" charset="0"/>
              </a:rPr>
              <a:t>Вместе с тем прекрасно используются пластические возможности косого кроя в верхней одежде типа упелянд. В костюме готики, как и в остальных видах искусства этого периода, есть две противоречивые тенденции: закрыть тело, нивелировать его формы, как того требует христианская мораль, и обтянуть фигуру узким кроеным костюмом, подчеркнуть красоту естественных форм человеческой фигуры. Период готики был временем расцвета конструирования и моделирования одежды, формирования моды, т. е. относительно быстрой смены форм одежды в пределах общего художественного стиля; </a:t>
            </a:r>
            <a:endParaRPr lang="ru-RU" sz="1400">
              <a:cs typeface="Arial" charset="0"/>
            </a:endParaRPr>
          </a:p>
          <a:p>
            <a:pPr algn="just" eaLnBrk="0" hangingPunct="0"/>
            <a:r>
              <a:rPr lang="ru-RU" sz="1400">
                <a:latin typeface="Calibri" pitchFamily="34" charset="0"/>
              </a:rPr>
              <a:t>2-я четверть XV в. — период изысканных форм франко-бургундской моды, которые выразились прежде всего в социально-классовой обособленности костюма феодала: удлиненные одежды, волочившиеся по земле, узкие облегающие формы, сковывающие движение, свисающие рукава, длинные носки туфель, грандиозные головные уборы, г-образная изогнутость силуэта. Чтобы создать такой силуэт, женщины подкладывали на живот небольшие простеганные подушки — босы. Для удлинения шеи женщины брили затылки, для удлинения овала лица — лбы.</a:t>
            </a:r>
            <a:endParaRPr lang="ru-RU" sz="140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Прямоугольник 1"/>
          <p:cNvSpPr>
            <a:spLocks noChangeArrowheads="1"/>
          </p:cNvSpPr>
          <p:nvPr/>
        </p:nvSpPr>
        <p:spPr bwMode="auto">
          <a:xfrm>
            <a:off x="357188" y="1071563"/>
            <a:ext cx="6072187" cy="5508625"/>
          </a:xfrm>
          <a:prstGeom prst="rect">
            <a:avLst/>
          </a:prstGeom>
          <a:noFill/>
          <a:ln w="9525">
            <a:noFill/>
            <a:miter lim="800000"/>
            <a:headEnd/>
            <a:tailEnd/>
          </a:ln>
        </p:spPr>
        <p:txBody>
          <a:bodyPr>
            <a:spAutoFit/>
          </a:bodyPr>
          <a:lstStyle/>
          <a:p>
            <a:pPr algn="just"/>
            <a:r>
              <a:rPr lang="ru-RU" sz="1100">
                <a:latin typeface="Constantia" pitchFamily="18" charset="0"/>
              </a:rPr>
              <a:t>1) отделку горловины, низа изделия, низа рукавов и линии соединения проймы с рукавом вышивкой, мережкой, бейками (из дорогой отделочной ткани), фестонами, мехом горностая, куницы; </a:t>
            </a:r>
          </a:p>
          <a:p>
            <a:pPr algn="just"/>
            <a:r>
              <a:rPr lang="ru-RU" sz="1100">
                <a:latin typeface="Constantia" pitchFamily="18" charset="0"/>
              </a:rPr>
              <a:t>2) использование в одежде ярких, контрастных сочетаний цветов (зеленых, красных, синих, желтых); </a:t>
            </a:r>
          </a:p>
          <a:p>
            <a:pPr algn="just"/>
            <a:r>
              <a:rPr lang="ru-RU" sz="1100">
                <a:latin typeface="Constantia" pitchFamily="18" charset="0"/>
              </a:rPr>
              <a:t>3) появление в отделке костюма объемной орнаментации — лент, бахромы, кистей; </a:t>
            </a:r>
          </a:p>
          <a:p>
            <a:pPr algn="just"/>
            <a:r>
              <a:rPr lang="ru-RU" sz="1100">
                <a:latin typeface="Constantia" pitchFamily="18" charset="0"/>
              </a:rPr>
              <a:t>4) украшение ткани золотыми и серебряными бубенчиками (в хронике того времени рассказывается, что на одном из турниров на рыцаре звучало сразу 500 бубенцов, прикрепленных к одежде, обуви, шляпе); </a:t>
            </a:r>
          </a:p>
          <a:p>
            <a:pPr algn="just"/>
            <a:r>
              <a:rPr lang="ru-RU" sz="1100">
                <a:latin typeface="Constantia" pitchFamily="18" charset="0"/>
              </a:rPr>
              <a:t>5) появление перчаток, украшенных драгоценными камнями и золотом; </a:t>
            </a:r>
          </a:p>
          <a:p>
            <a:pPr algn="just"/>
            <a:r>
              <a:rPr lang="ru-RU" sz="1100">
                <a:latin typeface="Constantia" pitchFamily="18" charset="0"/>
              </a:rPr>
              <a:t>6) подчеркивание отделкой (в общей композиции костюма) значения детали, узла (например, шнуровка с лентами). </a:t>
            </a:r>
          </a:p>
          <a:p>
            <a:pPr algn="just"/>
            <a:r>
              <a:rPr lang="ru-RU" sz="1100">
                <a:latin typeface="Constantia" pitchFamily="18" charset="0"/>
              </a:rPr>
              <a:t>В период раннего средневековья наиболее распространенными материалами были лен, домотканый холст, сукно, мех, кожа, восточный и византийский шелка. Расцвет ремесленного производства в городах в готический период привел к развитию ткачества, расширению ассортимента и повышению качества тканей, разнообразию их орнаментации. Получают распространение шелк, парча, бархат, эластичные сукна. </a:t>
            </a:r>
          </a:p>
          <a:p>
            <a:pPr algn="just"/>
            <a:r>
              <a:rPr lang="ru-RU" sz="1100">
                <a:latin typeface="Constantia" pitchFamily="18" charset="0"/>
              </a:rPr>
              <a:t>Великолепную шерстяную ткань — шарлах — преимущественно красного цвета изготовляли в Англии, Нидерландах. Бархат — ткань с льняной основой и хлопковым утком — в Германии. Лучшим сортом шелка был пурпур, изготовляемый в Венеции. </a:t>
            </a:r>
          </a:p>
          <a:p>
            <a:pPr algn="just"/>
            <a:r>
              <a:rPr lang="ru-RU" sz="1100">
                <a:latin typeface="Constantia" pitchFamily="18" charset="0"/>
              </a:rPr>
              <a:t>Цветовая гамма яркая, чистая: огненно-красный, карминовый, небесно-голубой, травянисто-зеленый. В период поздней готики в костюм проникают своеобразные темные и приглушенные цвета. Например, цвет фов — рыжевато-бурый. </a:t>
            </a:r>
          </a:p>
          <a:p>
            <a:pPr algn="just"/>
            <a:r>
              <a:rPr lang="ru-RU" sz="1100">
                <a:latin typeface="Constantia" pitchFamily="18" charset="0"/>
              </a:rPr>
              <a:t>Ткани были преимущественно гладкие. Затем становятся модными набивные и тканые узоры с эффектами тиснения, украшенные золотой и серебряной нитью. Рисунок — изображение в круге или ромбе точек, крестов, геральдических животных, птиц с серебряными крыльями и золотыми зубами. С XV в. модны растительные узоры: плоды граната, тюльпаны, гвоздики, розы. Готическая роза — символ молчания и любви — состояла из семи лепестков с толстыми стеблями и зубчатыми листьями, которые переплетались в узоре с гранатами (также символ любви), ананасами и другими пышными растениями. Фон и орнамент всегда резко контрастировали по цвету. Горизонтальная кайма византийского типа вытесняется узором по всей поверхности ткани.</a:t>
            </a:r>
          </a:p>
        </p:txBody>
      </p:sp>
      <p:sp>
        <p:nvSpPr>
          <p:cNvPr id="17410" name="Прямоугольник 2"/>
          <p:cNvSpPr>
            <a:spLocks noChangeArrowheads="1"/>
          </p:cNvSpPr>
          <p:nvPr/>
        </p:nvSpPr>
        <p:spPr bwMode="auto">
          <a:xfrm>
            <a:off x="357188" y="214313"/>
            <a:ext cx="8786812" cy="830262"/>
          </a:xfrm>
          <a:prstGeom prst="rect">
            <a:avLst/>
          </a:prstGeom>
          <a:noFill/>
          <a:ln w="9525">
            <a:noFill/>
            <a:miter lim="800000"/>
            <a:headEnd/>
            <a:tailEnd/>
          </a:ln>
        </p:spPr>
        <p:txBody>
          <a:bodyPr>
            <a:spAutoFit/>
          </a:bodyPr>
          <a:lstStyle/>
          <a:p>
            <a:r>
              <a:rPr lang="ru-RU" sz="2400">
                <a:latin typeface="Constantia" pitchFamily="18" charset="0"/>
              </a:rPr>
              <a:t>Из наиболее общих принципов декоративного оформления одежды эпохи средневековья можно выделить следующие: </a:t>
            </a:r>
          </a:p>
        </p:txBody>
      </p:sp>
      <p:pic>
        <p:nvPicPr>
          <p:cNvPr id="4" name="Рисунок 3" descr="C:\Users\Федяевы\Desktop\4.jpg"/>
          <p:cNvPicPr/>
          <p:nvPr/>
        </p:nvPicPr>
        <p:blipFill>
          <a:blip r:embed="rId2" cstate="email"/>
          <a:srcRect/>
          <a:stretch>
            <a:fillRect/>
          </a:stretch>
        </p:blipFill>
        <p:spPr bwMode="auto">
          <a:xfrm>
            <a:off x="6500826" y="1214422"/>
            <a:ext cx="2219325" cy="2809875"/>
          </a:xfrm>
          <a:prstGeom prst="rect">
            <a:avLst/>
          </a:prstGeom>
          <a:noFill/>
          <a:ln w="9525">
            <a:noFill/>
            <a:miter lim="800000"/>
            <a:headEnd/>
            <a:tailEnd/>
          </a:ln>
          <a:effectLst>
            <a:outerShdw blurRad="50800" dist="38100" dir="5400000" algn="t" rotWithShape="0">
              <a:prstClr val="black">
                <a:alpha val="40000"/>
              </a:prstClr>
            </a:outerShdw>
            <a:reflection blurRad="6350" stA="50000" endA="300" endPos="55000" dir="5400000" sy="-100000" algn="bl" rotWithShape="0"/>
            <a:softEdge rad="3175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Прямоугольник 1"/>
          <p:cNvSpPr>
            <a:spLocks noChangeArrowheads="1"/>
          </p:cNvSpPr>
          <p:nvPr/>
        </p:nvSpPr>
        <p:spPr bwMode="auto">
          <a:xfrm>
            <a:off x="500063" y="928688"/>
            <a:ext cx="8001000" cy="5170487"/>
          </a:xfrm>
          <a:prstGeom prst="rect">
            <a:avLst/>
          </a:prstGeom>
          <a:noFill/>
          <a:ln w="9525">
            <a:noFill/>
            <a:miter lim="800000"/>
            <a:headEnd/>
            <a:tailEnd/>
          </a:ln>
        </p:spPr>
        <p:txBody>
          <a:bodyPr>
            <a:spAutoFit/>
          </a:bodyPr>
          <a:lstStyle/>
          <a:p>
            <a:pPr algn="just"/>
            <a:r>
              <a:rPr lang="ru-RU" sz="1100">
                <a:latin typeface="Constantia" pitchFamily="18" charset="0"/>
              </a:rPr>
              <a:t>Период раннего средневековья (VI-XII вв.). Изображения костюма варваров имеются на известном триумфальном сооружении Древнего Рима — колонне Траяна. Костюм состоял из короткой туники с рукавами, подпоясанной на талии, коротких штанов, чулок из ткани, кожаных башмаков и шерстяной накидки, застегнутой на правом плече. На голову надета небольшая конусообразная шапка. </a:t>
            </a:r>
          </a:p>
          <a:p>
            <a:pPr algn="just"/>
            <a:r>
              <a:rPr lang="ru-RU" sz="1100">
                <a:latin typeface="Constantia" pitchFamily="18" charset="0"/>
              </a:rPr>
              <a:t>Такой костюм оставался у знати в империи Карла Великого (VIII в.). Наряду с ним появляются узкие длинные штаны из двух половинок, длинные широкие туники, надеваемые одна на другую. Такой костюм мы видим на миниатюре Х в., изображающей императора Оттона II. На нем светлая туника с широким золотым кантом внизу, по низу рукавов, плечу .и боковому разрезу, из-под которого видна белая нижняя туника. Сверху наброшен пурпурный плащ, застегнутый на плече дорогим украшением. Формы костюма, манера ношения, отделка напоминают византийские. Начиная с XI в. (романский период) форма мужского костюма находится под влиянием формы рыцарских доспехов. Одежда становится более короткой и разнообразной формы. </a:t>
            </a:r>
          </a:p>
          <a:p>
            <a:pPr algn="just"/>
            <a:r>
              <a:rPr lang="ru-RU" sz="1100">
                <a:latin typeface="Constantia" pitchFamily="18" charset="0"/>
              </a:rPr>
              <a:t>Блио — глухая накладная одежда с низкой отрезной линией талии. Верхняя часть прилегает по линии плеч, груди, талии, расширяется к линии бедер. Нижняя часть выкроена в виде двух полукружий, пришитых к талии спинки и полочек. Общая длина достигает линии коленей — середины икр. Рукава блио цельнокроеные узкие с воронкообразным расширением низков. Через боковые разрезы нижней части просматривается длинная нижняя туника яркая и контрастная по цвету. </a:t>
            </a:r>
          </a:p>
          <a:p>
            <a:pPr algn="just"/>
            <a:r>
              <a:rPr lang="ru-RU" sz="1100">
                <a:latin typeface="Constantia" pitchFamily="18" charset="0"/>
              </a:rPr>
              <a:t>Шоссы — узкие облегающие штаны-чулки из эластичного сукна. Вверху они прикреплялись шнурком к поясу плечевой одежды. До ХV в. штанины не сшивались между собой, позднее их соединили с помощью переднего и заднего клиньев. </a:t>
            </a:r>
          </a:p>
          <a:p>
            <a:pPr algn="just"/>
            <a:r>
              <a:rPr lang="ru-RU" sz="1100">
                <a:latin typeface="Constantia" pitchFamily="18" charset="0"/>
              </a:rPr>
              <a:t>Нарамник лежит в основе многих видов средневековой одежды, мужской и женской. Это прямоугольный или овальный кусок ткани, перегнутый по линии плеч, с разрезом для головы, не сшитый по бокам. Различная длина и манера ношения разнообразят этот вид одежды. </a:t>
            </a:r>
          </a:p>
          <a:p>
            <a:pPr algn="just"/>
            <a:r>
              <a:rPr lang="ru-RU" sz="1100">
                <a:latin typeface="Constantia" pitchFamily="18" charset="0"/>
              </a:rPr>
              <a:t>Мода мипарти распространяется в одежде знатных феодалов в ХIII в. и связана с использованием цветов и знаков феодального герба. Рукава, половинки переда, штанины, обувь окрашиваются в разные цвета, украшаются гербовыми знаками. </a:t>
            </a:r>
          </a:p>
          <a:p>
            <a:pPr algn="just"/>
            <a:r>
              <a:rPr lang="ru-RU" sz="1100">
                <a:latin typeface="Constantia" pitchFamily="18" charset="0"/>
              </a:rPr>
              <a:t>В ХIII в. появляется сюрко, сшитое по бокам, с глубокими проймами. Сюрко носится поверх котт, откуда произошел и сам термин (от франц. surcot — поверх котт). Котт вытесняет в ХIII в. блио. Это не только конкретный вид одежды, но и понятие, близкое по смыслу к русскому «платье». Именно с этого времени оно прочно войдет в терминологию костюма. </a:t>
            </a:r>
          </a:p>
          <a:p>
            <a:pPr algn="just"/>
            <a:r>
              <a:rPr lang="ru-RU" sz="1100">
                <a:latin typeface="Constantia" pitchFamily="18" charset="0"/>
              </a:rPr>
              <a:t>Период позднего средневековья (XIV-ХV вв.). Развитие кроя приводит к тому, что в одежде, в ее силуэтных и конструктивно-декоративных линиях появляется разнообразие. </a:t>
            </a:r>
          </a:p>
        </p:txBody>
      </p:sp>
      <p:sp>
        <p:nvSpPr>
          <p:cNvPr id="3" name="Прямоугольник 2"/>
          <p:cNvSpPr/>
          <p:nvPr/>
        </p:nvSpPr>
        <p:spPr>
          <a:xfrm>
            <a:off x="3286125" y="285750"/>
            <a:ext cx="2692400" cy="461963"/>
          </a:xfrm>
          <a:prstGeom prst="rect">
            <a:avLst/>
          </a:prstGeom>
          <a:effectLst>
            <a:outerShdw blurRad="50800" dist="38100" dir="5400000" algn="t" rotWithShape="0">
              <a:prstClr val="black">
                <a:alpha val="40000"/>
              </a:prstClr>
            </a:outerShdw>
          </a:effectLst>
        </p:spPr>
        <p:txBody>
          <a:bodyPr wrap="none">
            <a:spAutoFit/>
          </a:bodyPr>
          <a:lstStyle/>
          <a:p>
            <a:pPr fontAlgn="auto">
              <a:spcBef>
                <a:spcPts val="0"/>
              </a:spcBef>
              <a:spcAft>
                <a:spcPts val="0"/>
              </a:spcAft>
              <a:defRPr/>
            </a:pPr>
            <a:r>
              <a:rPr lang="ru-RU" sz="2400" dirty="0">
                <a:latin typeface="+mn-lt"/>
              </a:rPr>
              <a:t>Мужской костюм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Прямоугольник 1"/>
          <p:cNvSpPr>
            <a:spLocks noChangeArrowheads="1"/>
          </p:cNvSpPr>
          <p:nvPr/>
        </p:nvSpPr>
        <p:spPr bwMode="auto">
          <a:xfrm>
            <a:off x="357188" y="500063"/>
            <a:ext cx="6215062" cy="5894387"/>
          </a:xfrm>
          <a:prstGeom prst="rect">
            <a:avLst/>
          </a:prstGeom>
          <a:noFill/>
          <a:ln w="9525">
            <a:noFill/>
            <a:miter lim="800000"/>
            <a:headEnd/>
            <a:tailEnd/>
          </a:ln>
        </p:spPr>
        <p:txBody>
          <a:bodyPr>
            <a:spAutoFit/>
          </a:bodyPr>
          <a:lstStyle/>
          <a:p>
            <a:pPr algn="just"/>
            <a:r>
              <a:rPr lang="ru-RU" sz="1300">
                <a:latin typeface="Constantia" pitchFamily="18" charset="0"/>
              </a:rPr>
              <a:t>Мужской костюм развивается на основе двух силуэтов: прилегающего и свободного, расширенного книзу. Прилегающий силуэт отличается от силуэта романского периода прежде всего расширенной линией плеча, что конструктивно достигалось за счет присборенного оката рукава и специального ватного валика — прокладки. Конструктивные и декоративные линии подчеркивали грудь и тонкую, несколько заниженную талию, оформленную поясом. </a:t>
            </a:r>
          </a:p>
          <a:p>
            <a:pPr algn="just"/>
            <a:r>
              <a:rPr lang="ru-RU" sz="1300">
                <a:latin typeface="Constantia" pitchFamily="18" charset="0"/>
              </a:rPr>
              <a:t>Длина одежды прилегающего силуэта не заходила за линию бедер. Историк костюма М. Н. Мерцалова так характеризует мужской костюм этого периода: «Пропорции нового мужского костюма в сочетании с остроносой обувью и высоким головным убором слегка конусообразной формы... как бы вытягивали фигуру, она казалась не только более высокой, но и подчеркнуто гибкой и ловкой». </a:t>
            </a:r>
          </a:p>
          <a:p>
            <a:pPr algn="just"/>
            <a:r>
              <a:rPr lang="ru-RU" sz="1300">
                <a:latin typeface="Constantia" pitchFamily="18" charset="0"/>
              </a:rPr>
              <a:t>Для одежды прилегающего силуэта характерна короткая облегающая куртка — котарди с застежкой спереди на пуговицы и декоративным поясом по бедрам. Щедро украшенной частью котарди были рукава. Узкие вверху, они расширялись книзу колоколообразно и отделывались зубцами либо к низкам пришивались полосы ткани длиной до 1,5 м, шириной до 10 см. </a:t>
            </a:r>
          </a:p>
          <a:p>
            <a:pPr algn="just"/>
            <a:r>
              <a:rPr lang="ru-RU" sz="1300">
                <a:latin typeface="Constantia" pitchFamily="18" charset="0"/>
              </a:rPr>
              <a:t>В XIV в. котарди вытесняется жакетом — короткой одеждой, туго стянутой на талии и расходящейся веером складок на бедрах. Рукава жакета имели высоко поднятый, присборенный окат, что создавало прямую и высокую линию плеча — характерный признак франко-бургундской моды. </a:t>
            </a:r>
          </a:p>
          <a:p>
            <a:pPr algn="just"/>
            <a:r>
              <a:rPr lang="ru-RU" sz="1300">
                <a:latin typeface="Constantia" pitchFamily="18" charset="0"/>
              </a:rPr>
              <a:t>Таперт также туго стягивался на талии и имел складчатую или присборенную нижнюю часть. Он был длиннее жакета (до коленей), богато украшался по всем краям зубцами, фестонами. К поясу, воротнику, рукавам, плечевым и рукавным швам прикреплялись бубенчики. Разрез для головы мог быть как спереди, так и сзади. В конце периода в костюме такого типа использовались ватные прокладки в области груди и валки на плечах — для хорошей посадки и подчеркивания мужественности облика.</a:t>
            </a:r>
          </a:p>
        </p:txBody>
      </p:sp>
      <p:pic>
        <p:nvPicPr>
          <p:cNvPr id="3" name="Рисунок 2" descr="C:\Users\Федяевы\Desktop\3.jpg"/>
          <p:cNvPicPr/>
          <p:nvPr/>
        </p:nvPicPr>
        <p:blipFill>
          <a:blip r:embed="rId2" cstate="email"/>
          <a:srcRect/>
          <a:stretch>
            <a:fillRect/>
          </a:stretch>
        </p:blipFill>
        <p:spPr bwMode="auto">
          <a:xfrm>
            <a:off x="6572264" y="571480"/>
            <a:ext cx="2286000" cy="3771900"/>
          </a:xfrm>
          <a:prstGeom prst="rect">
            <a:avLst/>
          </a:prstGeom>
          <a:noFill/>
          <a:ln w="9525">
            <a:noFill/>
            <a:miter lim="800000"/>
            <a:headEnd/>
            <a:tailEnd/>
          </a:ln>
          <a:effectLst>
            <a:outerShdw blurRad="50800" dist="38100" dir="5400000" algn="t" rotWithShape="0">
              <a:prstClr val="black">
                <a:alpha val="40000"/>
              </a:prstClr>
            </a:outerShdw>
            <a:reflection blurRad="6350" stA="52000" endA="300" endPos="35000" dir="5400000" sy="-100000" algn="bl" rotWithShape="0"/>
            <a:softEdge rad="3175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Прямоугольник 1"/>
          <p:cNvSpPr>
            <a:spLocks noChangeArrowheads="1"/>
          </p:cNvSpPr>
          <p:nvPr/>
        </p:nvSpPr>
        <p:spPr bwMode="auto">
          <a:xfrm>
            <a:off x="428625" y="428625"/>
            <a:ext cx="5143500" cy="6124575"/>
          </a:xfrm>
          <a:prstGeom prst="rect">
            <a:avLst/>
          </a:prstGeom>
          <a:noFill/>
          <a:ln w="9525">
            <a:noFill/>
            <a:miter lim="800000"/>
            <a:headEnd/>
            <a:tailEnd/>
          </a:ln>
        </p:spPr>
        <p:txBody>
          <a:bodyPr>
            <a:spAutoFit/>
          </a:bodyPr>
          <a:lstStyle/>
          <a:p>
            <a:pPr algn="just"/>
            <a:r>
              <a:rPr lang="ru-RU" sz="1400">
                <a:latin typeface="Constantia" pitchFamily="18" charset="0"/>
              </a:rPr>
              <a:t>Облегающие короткие куртки носили с шоссами и с остроносой обувью пигаш, носочная часть которой с XIV в. становится очень длинной (до 70 см), что зависит от общественного положения ее владельца. Цвет обуви тщательно подбирали к нарядной одежде: белый, пурпурный, из золоченой кожи с драгоценностями. По форме обувь была одинаковой для правой и левой ноги. Узкий костюм, подчеркивающий стройность, вытянутость фигуры, дополнялся верхней одеждой — длинной или короткой, очень широкой внизу и по низу рукавов, ниспадающей ровными фалдами. В контрасте двух разных силуэтов эстетические качества мужской фигуры были еще более выразительны. </a:t>
            </a:r>
          </a:p>
          <a:p>
            <a:pPr algn="just"/>
            <a:r>
              <a:rPr lang="ru-RU" sz="1400">
                <a:latin typeface="Constantia" pitchFamily="18" charset="0"/>
              </a:rPr>
              <a:t>В конце XIV — начале XV в. сюрко вытесняется упеляндом — верхней накладной и распашной одеждой разной длины, которую носили с поясом и без него. </a:t>
            </a:r>
          </a:p>
          <a:p>
            <a:pPr algn="just"/>
            <a:r>
              <a:rPr lang="ru-RU" sz="1400">
                <a:latin typeface="Constantia" pitchFamily="18" charset="0"/>
              </a:rPr>
              <a:t>Длинный упелянд характеризовался большой шириной низа, доходившей до 7 м, и шириной рукавов внизу до 3 м. </a:t>
            </a:r>
          </a:p>
          <a:p>
            <a:pPr algn="just"/>
            <a:r>
              <a:rPr lang="ru-RU" sz="1400">
                <a:latin typeface="Constantia" pitchFamily="18" charset="0"/>
              </a:rPr>
              <a:t>Из всех предметов мужской одежды знати только нижнюю тунику шили из тонкого льняного полотна, остальные — из шерсти, шелка, парчи, бархата, который становится самой модной тканью. </a:t>
            </a:r>
          </a:p>
          <a:p>
            <a:pPr algn="just"/>
            <a:r>
              <a:rPr lang="ru-RU" sz="1400">
                <a:latin typeface="Constantia" pitchFamily="18" charset="0"/>
              </a:rPr>
              <a:t>Большое разнообразие представляли головные уборы этого периода: капюшон, шаперон — драпированный головной убор с длинными спускающимися концами, суконные и фетровые шляпы с конусообразной тульей, с полями и без полей. Прически — длинные с локонами и короткие с челкой на лбу.</a:t>
            </a:r>
          </a:p>
        </p:txBody>
      </p:sp>
      <p:pic>
        <p:nvPicPr>
          <p:cNvPr id="3" name="Рисунок 2" descr="C:\Users\Федяевы\Desktop\6.jpg"/>
          <p:cNvPicPr/>
          <p:nvPr/>
        </p:nvPicPr>
        <p:blipFill>
          <a:blip r:embed="rId2" cstate="email"/>
          <a:srcRect/>
          <a:stretch>
            <a:fillRect/>
          </a:stretch>
        </p:blipFill>
        <p:spPr bwMode="auto">
          <a:xfrm>
            <a:off x="5715008" y="571480"/>
            <a:ext cx="3047998" cy="3429024"/>
          </a:xfrm>
          <a:prstGeom prst="rect">
            <a:avLst/>
          </a:prstGeom>
          <a:noFill/>
          <a:ln w="9525">
            <a:noFill/>
            <a:miter lim="800000"/>
            <a:headEnd/>
            <a:tailEnd/>
          </a:ln>
          <a:effectLst>
            <a:outerShdw blurRad="50800" dist="38100" dir="5400000" algn="t" rotWithShape="0">
              <a:prstClr val="black">
                <a:alpha val="40000"/>
              </a:prstClr>
            </a:outerShdw>
            <a:reflection blurRad="6350" stA="50000" endA="300" endPos="55500" dist="50800" dir="5400000" sy="-100000" algn="bl" rotWithShape="0"/>
            <a:softEdge rad="3175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Федяевы\Desktop\46721.jpg"/>
          <p:cNvPicPr>
            <a:picLocks noChangeAspect="1" noChangeArrowheads="1"/>
          </p:cNvPicPr>
          <p:nvPr/>
        </p:nvPicPr>
        <p:blipFill>
          <a:blip r:embed="rId2" cstate="email"/>
          <a:srcRect/>
          <a:stretch>
            <a:fillRect/>
          </a:stretch>
        </p:blipFill>
        <p:spPr bwMode="auto">
          <a:xfrm>
            <a:off x="357158" y="714356"/>
            <a:ext cx="4500594" cy="3623049"/>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scene3d>
            <a:camera prst="obliqueTopLeft"/>
            <a:lightRig rig="threePt" dir="t"/>
          </a:scene3d>
        </p:spPr>
      </p:pic>
      <p:pic>
        <p:nvPicPr>
          <p:cNvPr id="25603" name="Picture 3" descr="C:\Users\Федяевы\Desktop\1242924378_tudorsprt-1-logo-1.jpg"/>
          <p:cNvPicPr>
            <a:picLocks noChangeAspect="1" noChangeArrowheads="1"/>
          </p:cNvPicPr>
          <p:nvPr/>
        </p:nvPicPr>
        <p:blipFill>
          <a:blip r:embed="rId3" cstate="email"/>
          <a:srcRect/>
          <a:stretch>
            <a:fillRect/>
          </a:stretch>
        </p:blipFill>
        <p:spPr bwMode="auto">
          <a:xfrm>
            <a:off x="4643438" y="1500174"/>
            <a:ext cx="4003668" cy="3643338"/>
          </a:xfrm>
          <a:prstGeom prst="rect">
            <a:avLst/>
          </a:prstGeom>
          <a:noFill/>
          <a:effectLst>
            <a:outerShdw blurRad="76200" dir="18900000" sy="23000" kx="-1200000" algn="bl" rotWithShape="0">
              <a:prstClr val="black">
                <a:alpha val="20000"/>
              </a:prstClr>
            </a:outerShdw>
            <a:reflection blurRad="6350" stA="52000" endA="300" endPos="35000" dir="5400000" sy="-100000" algn="bl" rotWithShape="0"/>
          </a:effectLst>
          <a:scene3d>
            <a:camera prst="obliqueBottomRight"/>
            <a:lightRig rig="threePt" dir="t"/>
          </a:scene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233</TotalTime>
  <Words>3627</Words>
  <Application>Microsoft Office PowerPoint</Application>
  <PresentationFormat>Экран (4:3)</PresentationFormat>
  <Paragraphs>94</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Бумажная</vt:lpstr>
      <vt:lpstr>Слайд 1</vt:lpstr>
      <vt:lpstr>Мужской западноевропейский костюм Средневековья </vt:lpstr>
      <vt:lpstr>Слайд 3</vt:lpstr>
      <vt:lpstr>Слайд 4</vt:lpstr>
      <vt:lpstr>Слайд 5</vt:lpstr>
      <vt:lpstr>Слайд 6</vt:lpstr>
      <vt:lpstr>Слайд 7</vt:lpstr>
      <vt:lpstr>Слайд 8</vt:lpstr>
      <vt:lpstr>Слайд 9</vt:lpstr>
      <vt:lpstr>Слайд 10</vt:lpstr>
      <vt:lpstr>ЖЕНСКИЕ  ПЛАТЬЯ</vt:lpstr>
      <vt:lpstr>Слайд 12</vt:lpstr>
      <vt:lpstr>Слайд 13</vt:lpstr>
      <vt:lpstr>Слайд 14</vt:lpstr>
      <vt:lpstr>Слайд 15</vt:lpstr>
      <vt:lpstr>Слайд 16</vt:lpstr>
      <vt:lpstr>Слайд 17</vt:lpstr>
      <vt:lpstr>Слайд 18</vt:lpstr>
      <vt:lpstr>Слайд 19</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СРЕ</dc:title>
  <dc:creator>Федяевы</dc:creator>
  <cp:lastModifiedBy>TATA</cp:lastModifiedBy>
  <cp:revision>25</cp:revision>
  <dcterms:created xsi:type="dcterms:W3CDTF">2010-01-09T19:44:46Z</dcterms:created>
  <dcterms:modified xsi:type="dcterms:W3CDTF">2010-06-15T20:32:00Z</dcterms:modified>
</cp:coreProperties>
</file>