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357290" y="642918"/>
            <a:ext cx="5786478" cy="1500198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         </a:t>
            </a:r>
            <a:r>
              <a:rPr lang="ru-RU" sz="4000" dirty="0" smtClean="0"/>
              <a:t>Проверка </a:t>
            </a:r>
            <a:br>
              <a:rPr lang="ru-RU" sz="4000" dirty="0" smtClean="0"/>
            </a:br>
            <a:r>
              <a:rPr lang="ru-RU" sz="4000" dirty="0" smtClean="0"/>
              <a:t>домашнего задания.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428596" y="2285992"/>
            <a:ext cx="8229600" cy="3714776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ru-RU" sz="3200" dirty="0" smtClean="0"/>
              <a:t>    Задание:                            Ответ:</a:t>
            </a:r>
          </a:p>
          <a:p>
            <a:pPr marL="514350" indent="-514350">
              <a:buNone/>
            </a:pPr>
            <a:endParaRPr lang="ru-RU" sz="32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/>
              <a:t>2 </a:t>
            </a:r>
            <a:r>
              <a:rPr lang="ru-RU" sz="3200" baseline="30000" dirty="0" err="1" smtClean="0"/>
              <a:t>х</a:t>
            </a:r>
            <a:r>
              <a:rPr lang="ru-RU" sz="3200" baseline="30000" dirty="0" smtClean="0"/>
              <a:t> + 8</a:t>
            </a:r>
            <a:r>
              <a:rPr lang="ru-RU" sz="3200" dirty="0" smtClean="0"/>
              <a:t> =⅟₃₂                          </a:t>
            </a:r>
            <a:r>
              <a:rPr lang="ru-RU" sz="3200" dirty="0" err="1" smtClean="0"/>
              <a:t>х</a:t>
            </a:r>
            <a:r>
              <a:rPr lang="ru-RU" sz="3200" dirty="0" smtClean="0"/>
              <a:t> = - 13                     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/>
              <a:t>0,2 </a:t>
            </a:r>
            <a:r>
              <a:rPr lang="ru-RU" sz="3200" baseline="30000" dirty="0" smtClean="0"/>
              <a:t>3 </a:t>
            </a:r>
            <a:r>
              <a:rPr lang="ru-RU" sz="3200" baseline="30000" dirty="0" err="1" smtClean="0"/>
              <a:t>х</a:t>
            </a:r>
            <a:r>
              <a:rPr lang="ru-RU" sz="3200" baseline="30000" dirty="0" smtClean="0"/>
              <a:t> - 4</a:t>
            </a:r>
            <a:r>
              <a:rPr lang="ru-RU" sz="3200" dirty="0" smtClean="0"/>
              <a:t> = 5 </a:t>
            </a:r>
            <a:r>
              <a:rPr lang="ru-RU" sz="3200" baseline="30000" dirty="0" smtClean="0"/>
              <a:t>2 – 5 </a:t>
            </a:r>
            <a:r>
              <a:rPr lang="ru-RU" sz="3200" baseline="30000" dirty="0" err="1" smtClean="0"/>
              <a:t>х</a:t>
            </a:r>
            <a:r>
              <a:rPr lang="ru-RU" sz="3200" baseline="30000" dirty="0" smtClean="0"/>
              <a:t> </a:t>
            </a:r>
            <a:r>
              <a:rPr lang="ru-RU" sz="3200" dirty="0" smtClean="0"/>
              <a:t>                </a:t>
            </a:r>
            <a:r>
              <a:rPr lang="ru-RU" sz="3200" dirty="0" err="1" smtClean="0"/>
              <a:t>х</a:t>
            </a:r>
            <a:r>
              <a:rPr lang="ru-RU" sz="3200" dirty="0" smtClean="0"/>
              <a:t> = - 1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/>
              <a:t>3 </a:t>
            </a:r>
            <a:r>
              <a:rPr lang="ru-RU" sz="3200" baseline="30000" dirty="0" smtClean="0"/>
              <a:t>х + 2</a:t>
            </a:r>
            <a:r>
              <a:rPr lang="ru-RU" sz="3200" dirty="0" smtClean="0"/>
              <a:t> + 3 </a:t>
            </a:r>
            <a:r>
              <a:rPr lang="ru-RU" sz="3200" baseline="30000" dirty="0" smtClean="0"/>
              <a:t>х</a:t>
            </a:r>
            <a:r>
              <a:rPr lang="ru-RU" sz="3200" dirty="0" smtClean="0"/>
              <a:t> = 30                   </a:t>
            </a:r>
            <a:r>
              <a:rPr lang="ru-RU" sz="3200" dirty="0" err="1" smtClean="0"/>
              <a:t>х</a:t>
            </a:r>
            <a:r>
              <a:rPr lang="ru-RU" sz="3200" dirty="0" smtClean="0"/>
              <a:t> = 1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/>
              <a:t>4 </a:t>
            </a:r>
            <a:r>
              <a:rPr lang="ru-RU" sz="3200" baseline="30000" dirty="0" err="1" smtClean="0"/>
              <a:t>х</a:t>
            </a:r>
            <a:r>
              <a:rPr lang="ru-RU" sz="3200" dirty="0" smtClean="0"/>
              <a:t> – 14 ·2 </a:t>
            </a:r>
            <a:r>
              <a:rPr lang="ru-RU" sz="3200" baseline="30000" dirty="0" err="1" smtClean="0"/>
              <a:t>х</a:t>
            </a:r>
            <a:r>
              <a:rPr lang="ru-RU" sz="3200" baseline="30000" dirty="0" smtClean="0"/>
              <a:t> </a:t>
            </a:r>
            <a:r>
              <a:rPr lang="ru-RU" sz="3200" dirty="0" smtClean="0"/>
              <a:t> - 32 = 0            </a:t>
            </a:r>
            <a:r>
              <a:rPr lang="ru-RU" sz="3200" dirty="0" err="1" smtClean="0"/>
              <a:t>х</a:t>
            </a:r>
            <a:r>
              <a:rPr lang="ru-RU" sz="3200" dirty="0" smtClean="0"/>
              <a:t> = 4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/>
              <a:t>7 </a:t>
            </a:r>
            <a:r>
              <a:rPr lang="ru-RU" sz="3200" baseline="30000" dirty="0" smtClean="0"/>
              <a:t>х + 1 </a:t>
            </a:r>
            <a:r>
              <a:rPr lang="ru-RU" sz="3200" dirty="0" smtClean="0"/>
              <a:t> · 2 </a:t>
            </a:r>
            <a:r>
              <a:rPr lang="ru-RU" sz="3200" baseline="30000" dirty="0" smtClean="0"/>
              <a:t>х</a:t>
            </a:r>
            <a:r>
              <a:rPr lang="ru-RU" sz="3200" dirty="0" smtClean="0"/>
              <a:t> = 98                   </a:t>
            </a:r>
            <a:r>
              <a:rPr lang="ru-RU" sz="3200" dirty="0" err="1" smtClean="0"/>
              <a:t>х</a:t>
            </a:r>
            <a:r>
              <a:rPr lang="ru-RU" sz="3200" dirty="0" smtClean="0"/>
              <a:t> = 1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500042"/>
            <a:ext cx="6043626" cy="1071570"/>
          </a:xfrm>
        </p:spPr>
        <p:txBody>
          <a:bodyPr>
            <a:noAutofit/>
          </a:bodyPr>
          <a:lstStyle/>
          <a:p>
            <a:pPr lvl="0"/>
            <a:r>
              <a:rPr lang="ru-RU" sz="3600" dirty="0" smtClean="0"/>
              <a:t>Устные упражнения.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643050"/>
            <a:ext cx="6257940" cy="489141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(</a:t>
            </a:r>
            <a:r>
              <a:rPr lang="ru-RU" sz="4000" dirty="0" smtClean="0">
                <a:latin typeface="Calibri"/>
              </a:rPr>
              <a:t> ¹⁄₇ )</a:t>
            </a:r>
            <a:r>
              <a:rPr lang="ru-RU" sz="4000" dirty="0" smtClean="0"/>
              <a:t> </a:t>
            </a:r>
            <a:r>
              <a:rPr lang="ru-RU" sz="4000" baseline="30000" dirty="0" err="1" smtClean="0"/>
              <a:t>х</a:t>
            </a:r>
            <a:r>
              <a:rPr lang="ru-RU" sz="4000" baseline="30000" dirty="0" smtClean="0"/>
              <a:t> </a:t>
            </a:r>
            <a:r>
              <a:rPr lang="ru-RU" sz="4000" dirty="0" smtClean="0"/>
              <a:t> = 49                                                  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000" dirty="0" smtClean="0"/>
              <a:t> </a:t>
            </a:r>
            <a:r>
              <a:rPr lang="ru-RU" sz="4000" dirty="0" smtClean="0">
                <a:latin typeface="Calibri"/>
              </a:rPr>
              <a:t>√2</a:t>
            </a:r>
            <a:r>
              <a:rPr lang="ru-RU" sz="4000" baseline="30000" dirty="0" smtClean="0"/>
              <a:t>х </a:t>
            </a:r>
            <a:r>
              <a:rPr lang="ru-RU" sz="4000" dirty="0" smtClean="0"/>
              <a:t>=16                                 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000" dirty="0" smtClean="0"/>
              <a:t>( </a:t>
            </a:r>
            <a:r>
              <a:rPr lang="ru-RU" sz="4000" dirty="0" smtClean="0">
                <a:latin typeface="Calibri"/>
              </a:rPr>
              <a:t>³⁄₇ )³</a:t>
            </a:r>
            <a:r>
              <a:rPr lang="ru-RU" sz="4000" baseline="30000" dirty="0" err="1" smtClean="0"/>
              <a:t>х</a:t>
            </a:r>
            <a:r>
              <a:rPr lang="ru-RU" sz="4000" dirty="0" smtClean="0"/>
              <a:t> = ( </a:t>
            </a:r>
            <a:r>
              <a:rPr lang="ru-RU" sz="4000" dirty="0" smtClean="0">
                <a:latin typeface="Calibri"/>
              </a:rPr>
              <a:t>⁷⁄₃ )¹²</a:t>
            </a:r>
            <a:r>
              <a:rPr lang="ru-RU" sz="4000" dirty="0" smtClean="0"/>
              <a:t>                             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000" dirty="0" smtClean="0"/>
              <a:t>4</a:t>
            </a:r>
            <a:r>
              <a:rPr lang="ru-RU" sz="4000" baseline="30000" dirty="0" smtClean="0"/>
              <a:t>х</a:t>
            </a:r>
            <a:r>
              <a:rPr lang="ru-RU" sz="4000" baseline="30000" dirty="0" smtClean="0">
                <a:latin typeface="Calibri"/>
              </a:rPr>
              <a:t>²+х</a:t>
            </a:r>
            <a:r>
              <a:rPr lang="ru-RU" sz="4000" dirty="0" smtClean="0"/>
              <a:t> =1                                                 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000" dirty="0" smtClean="0"/>
              <a:t>6 </a:t>
            </a:r>
            <a:r>
              <a:rPr lang="ru-RU" sz="4000" baseline="30000" dirty="0" smtClean="0"/>
              <a:t>Х - 4 </a:t>
            </a:r>
            <a:r>
              <a:rPr lang="ru-RU" sz="4000" dirty="0" smtClean="0"/>
              <a:t> = - 6                                              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3 </a:t>
            </a:r>
            <a:r>
              <a:rPr lang="ru-RU" sz="4000" baseline="30000" dirty="0" smtClean="0"/>
              <a:t>Х + 2</a:t>
            </a:r>
            <a:r>
              <a:rPr lang="ru-RU" sz="4000" dirty="0" smtClean="0"/>
              <a:t> + 3 </a:t>
            </a:r>
            <a:r>
              <a:rPr lang="ru-RU" sz="4000" baseline="30000" dirty="0" smtClean="0"/>
              <a:t>Х</a:t>
            </a:r>
            <a:r>
              <a:rPr lang="ru-RU" sz="4000" dirty="0" smtClean="0"/>
              <a:t> = 90    </a:t>
            </a:r>
            <a:r>
              <a:rPr lang="ru-RU" dirty="0" smtClean="0"/>
              <a:t>                                          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1 вариант </a:t>
            </a:r>
          </a:p>
          <a:p>
            <a:pPr>
              <a:buNone/>
            </a:pPr>
            <a:r>
              <a:rPr lang="ru-RU" dirty="0" smtClean="0"/>
              <a:t>(ответы)</a:t>
            </a:r>
          </a:p>
          <a:p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err="1" smtClean="0"/>
              <a:t>х</a:t>
            </a:r>
            <a:r>
              <a:rPr lang="ru-RU" dirty="0" smtClean="0"/>
              <a:t> = - 1, </a:t>
            </a:r>
            <a:r>
              <a:rPr lang="ru-RU" dirty="0" err="1" smtClean="0"/>
              <a:t>х</a:t>
            </a:r>
            <a:r>
              <a:rPr lang="ru-RU" dirty="0" smtClean="0"/>
              <a:t> = 2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 smtClean="0"/>
              <a:t>х</a:t>
            </a:r>
            <a:r>
              <a:rPr lang="ru-RU" dirty="0" smtClean="0"/>
              <a:t> = 3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 smtClean="0"/>
              <a:t>х</a:t>
            </a:r>
            <a:r>
              <a:rPr lang="ru-RU" dirty="0" smtClean="0"/>
              <a:t> = 0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 smtClean="0"/>
              <a:t>х</a:t>
            </a:r>
            <a:r>
              <a:rPr lang="ru-RU" dirty="0" smtClean="0"/>
              <a:t> = 2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2 вариант </a:t>
            </a:r>
          </a:p>
          <a:p>
            <a:pPr>
              <a:buNone/>
            </a:pPr>
            <a:r>
              <a:rPr lang="ru-RU" dirty="0" smtClean="0"/>
              <a:t>(ответы)</a:t>
            </a:r>
          </a:p>
          <a:p>
            <a:pPr lvl="0"/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err="1" smtClean="0"/>
              <a:t>х</a:t>
            </a:r>
            <a:r>
              <a:rPr lang="ru-RU" dirty="0" smtClean="0"/>
              <a:t> = 1, </a:t>
            </a:r>
            <a:r>
              <a:rPr lang="ru-RU" dirty="0" err="1" smtClean="0"/>
              <a:t>х</a:t>
            </a:r>
            <a:r>
              <a:rPr lang="ru-RU" dirty="0" smtClean="0"/>
              <a:t> = 2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 smtClean="0"/>
              <a:t>х</a:t>
            </a:r>
            <a:r>
              <a:rPr lang="ru-RU" dirty="0" smtClean="0"/>
              <a:t> = 3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err="1" smtClean="0"/>
              <a:t>х</a:t>
            </a:r>
            <a:r>
              <a:rPr lang="ru-RU" dirty="0" smtClean="0"/>
              <a:t> = 0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err="1" smtClean="0"/>
              <a:t>х</a:t>
            </a:r>
            <a:r>
              <a:rPr lang="ru-RU" dirty="0" smtClean="0"/>
              <a:t> = 1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428604"/>
            <a:ext cx="7239000" cy="1143000"/>
          </a:xfrm>
        </p:spPr>
        <p:txBody>
          <a:bodyPr/>
          <a:lstStyle/>
          <a:p>
            <a:r>
              <a:rPr lang="ru-RU" dirty="0" smtClean="0"/>
              <a:t>Критерии оценивания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2786058"/>
            <a:ext cx="4400552" cy="33912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«5» - 3 задания</a:t>
            </a:r>
          </a:p>
          <a:p>
            <a:pPr>
              <a:buNone/>
            </a:pPr>
            <a:r>
              <a:rPr lang="ru-RU" dirty="0" smtClean="0"/>
              <a:t>   «4» - 2 задания</a:t>
            </a:r>
          </a:p>
          <a:p>
            <a:pPr>
              <a:buNone/>
            </a:pPr>
            <a:r>
              <a:rPr lang="ru-RU" dirty="0" smtClean="0"/>
              <a:t>   «3» - 1 задания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Другие приёмы решения показательных уравнений 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Решить уравнение: 27</a:t>
            </a:r>
            <a:r>
              <a:rPr lang="ru-RU" baseline="30000" dirty="0" smtClean="0"/>
              <a:t> </a:t>
            </a:r>
            <a:r>
              <a:rPr lang="ru-RU" baseline="30000" dirty="0" err="1" smtClean="0"/>
              <a:t>х</a:t>
            </a:r>
            <a:r>
              <a:rPr lang="ru-RU" dirty="0" smtClean="0"/>
              <a:t> + 12 </a:t>
            </a:r>
            <a:r>
              <a:rPr lang="ru-RU" baseline="30000" dirty="0" err="1" smtClean="0"/>
              <a:t>х</a:t>
            </a:r>
            <a:r>
              <a:rPr lang="ru-RU" baseline="30000" dirty="0" smtClean="0"/>
              <a:t> </a:t>
            </a:r>
            <a:r>
              <a:rPr lang="ru-RU" dirty="0" smtClean="0"/>
              <a:t>= 2·8 </a:t>
            </a:r>
            <a:r>
              <a:rPr lang="ru-RU" baseline="30000" dirty="0" err="1" smtClean="0"/>
              <a:t>х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Решение.            </a:t>
            </a:r>
          </a:p>
          <a:p>
            <a:pPr>
              <a:buNone/>
            </a:pPr>
            <a:r>
              <a:rPr lang="ru-RU" dirty="0" smtClean="0"/>
              <a:t>Разделив обе части уравнения на 8 </a:t>
            </a:r>
            <a:r>
              <a:rPr lang="ru-RU" baseline="30000" dirty="0" err="1" smtClean="0"/>
              <a:t>х</a:t>
            </a:r>
            <a:r>
              <a:rPr lang="ru-RU" baseline="30000" dirty="0" smtClean="0"/>
              <a:t> </a:t>
            </a:r>
            <a:r>
              <a:rPr lang="ru-RU" dirty="0" smtClean="0"/>
              <a:t>&gt; 0, </a:t>
            </a:r>
          </a:p>
          <a:p>
            <a:pPr>
              <a:buNone/>
            </a:pPr>
            <a:r>
              <a:rPr lang="ru-RU" dirty="0" smtClean="0"/>
              <a:t>получим </a:t>
            </a:r>
          </a:p>
          <a:p>
            <a:pPr>
              <a:buNone/>
            </a:pPr>
            <a:r>
              <a:rPr lang="ru-RU" dirty="0" smtClean="0"/>
              <a:t>(³⁄₂)</a:t>
            </a:r>
            <a:r>
              <a:rPr lang="ru-RU" baseline="30000" dirty="0" smtClean="0"/>
              <a:t>3х </a:t>
            </a:r>
            <a:r>
              <a:rPr lang="ru-RU" dirty="0" smtClean="0"/>
              <a:t>+ (³⁄₂)</a:t>
            </a:r>
            <a:r>
              <a:rPr lang="ru-RU" baseline="30000" dirty="0" err="1" smtClean="0"/>
              <a:t>х</a:t>
            </a:r>
            <a:r>
              <a:rPr lang="ru-RU" baseline="30000" dirty="0" smtClean="0"/>
              <a:t>  </a:t>
            </a:r>
            <a:r>
              <a:rPr lang="ru-RU" dirty="0" smtClean="0"/>
              <a:t>= 2.</a:t>
            </a:r>
          </a:p>
          <a:p>
            <a:pPr>
              <a:buNone/>
            </a:pPr>
            <a:r>
              <a:rPr lang="ru-RU" dirty="0" smtClean="0"/>
              <a:t>Обозначим  (³⁄₂)</a:t>
            </a:r>
            <a:r>
              <a:rPr lang="ru-RU" baseline="30000" dirty="0" err="1" smtClean="0"/>
              <a:t>х</a:t>
            </a:r>
            <a:r>
              <a:rPr lang="ru-RU" baseline="30000" dirty="0" smtClean="0"/>
              <a:t>   </a:t>
            </a:r>
            <a:r>
              <a:rPr lang="ru-RU" dirty="0" smtClean="0"/>
              <a:t>= </a:t>
            </a:r>
            <a:r>
              <a:rPr lang="en-US" dirty="0" smtClean="0"/>
              <a:t>y</a:t>
            </a:r>
            <a:r>
              <a:rPr lang="ru-RU" dirty="0" smtClean="0"/>
              <a:t>, тогда  </a:t>
            </a:r>
            <a:r>
              <a:rPr lang="en-US" dirty="0" smtClean="0"/>
              <a:t>y³</a:t>
            </a:r>
            <a:r>
              <a:rPr lang="ru-RU" dirty="0" smtClean="0"/>
              <a:t>+ </a:t>
            </a:r>
            <a:r>
              <a:rPr lang="en-US" dirty="0" smtClean="0"/>
              <a:t>y</a:t>
            </a:r>
            <a:r>
              <a:rPr lang="ru-RU" dirty="0" smtClean="0"/>
              <a:t> -2 = 0 &lt;=&gt;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(y³</a:t>
            </a:r>
            <a:r>
              <a:rPr lang="ru-RU" dirty="0" smtClean="0"/>
              <a:t>- 1) + (</a:t>
            </a:r>
            <a:r>
              <a:rPr lang="en-US" dirty="0" smtClean="0"/>
              <a:t>y </a:t>
            </a:r>
            <a:r>
              <a:rPr lang="ru-RU" dirty="0" smtClean="0"/>
              <a:t>– 1) = 0 &lt;=&gt; (</a:t>
            </a:r>
            <a:r>
              <a:rPr lang="en-US" dirty="0" smtClean="0"/>
              <a:t>y </a:t>
            </a:r>
            <a:r>
              <a:rPr lang="ru-RU" dirty="0" smtClean="0"/>
              <a:t>– 1) (</a:t>
            </a:r>
            <a:r>
              <a:rPr lang="en-US" dirty="0" smtClean="0"/>
              <a:t>y</a:t>
            </a:r>
            <a:r>
              <a:rPr lang="ru-RU" dirty="0" smtClean="0"/>
              <a:t>² + </a:t>
            </a:r>
            <a:r>
              <a:rPr lang="en-US" dirty="0" smtClean="0"/>
              <a:t>y </a:t>
            </a:r>
            <a:r>
              <a:rPr lang="ru-RU" dirty="0" smtClean="0"/>
              <a:t>+ 1)  + (</a:t>
            </a:r>
            <a:r>
              <a:rPr lang="en-US" dirty="0" smtClean="0"/>
              <a:t>y </a:t>
            </a:r>
            <a:r>
              <a:rPr lang="ru-RU" dirty="0" smtClean="0"/>
              <a:t>– 1) = 0 &lt;=&gt; (</a:t>
            </a:r>
            <a:r>
              <a:rPr lang="en-US" dirty="0" smtClean="0"/>
              <a:t>y </a:t>
            </a:r>
            <a:r>
              <a:rPr lang="ru-RU" dirty="0" smtClean="0"/>
              <a:t>– 1) (</a:t>
            </a:r>
            <a:r>
              <a:rPr lang="en-US" dirty="0" smtClean="0"/>
              <a:t>y</a:t>
            </a:r>
            <a:r>
              <a:rPr lang="ru-RU" dirty="0" smtClean="0"/>
              <a:t>² + </a:t>
            </a:r>
            <a:r>
              <a:rPr lang="en-US" dirty="0" smtClean="0"/>
              <a:t>y </a:t>
            </a:r>
            <a:r>
              <a:rPr lang="ru-RU" dirty="0" smtClean="0"/>
              <a:t>+ 1)  = 0, отсюда</a:t>
            </a:r>
          </a:p>
          <a:p>
            <a:pPr>
              <a:buNone/>
            </a:pPr>
            <a:r>
              <a:rPr lang="ru-RU" dirty="0" smtClean="0"/>
              <a:t>у</a:t>
            </a:r>
            <a:r>
              <a:rPr lang="en-US" dirty="0" smtClean="0"/>
              <a:t> </a:t>
            </a:r>
            <a:r>
              <a:rPr lang="ru-RU" dirty="0" smtClean="0"/>
              <a:t>– 1 = 0   или  </a:t>
            </a:r>
            <a:r>
              <a:rPr lang="en-US" dirty="0" smtClean="0"/>
              <a:t>y</a:t>
            </a:r>
            <a:r>
              <a:rPr lang="ru-RU" dirty="0" smtClean="0"/>
              <a:t>² + </a:t>
            </a:r>
            <a:r>
              <a:rPr lang="en-US" dirty="0" smtClean="0"/>
              <a:t>y </a:t>
            </a:r>
            <a:r>
              <a:rPr lang="ru-RU" dirty="0" smtClean="0"/>
              <a:t>+ 1 = 0</a:t>
            </a:r>
          </a:p>
          <a:p>
            <a:pPr>
              <a:buNone/>
            </a:pPr>
            <a:r>
              <a:rPr lang="en-US" dirty="0" smtClean="0"/>
              <a:t>y</a:t>
            </a:r>
            <a:r>
              <a:rPr lang="ru-RU" dirty="0" smtClean="0"/>
              <a:t>= 1                  </a:t>
            </a:r>
            <a:r>
              <a:rPr lang="en-US" dirty="0" smtClean="0"/>
              <a:t>D</a:t>
            </a:r>
            <a:r>
              <a:rPr lang="ru-RU" dirty="0" smtClean="0"/>
              <a:t> = 1 – 8 = - 7 &lt; 0 нет решений</a:t>
            </a:r>
          </a:p>
          <a:p>
            <a:pPr>
              <a:buNone/>
            </a:pPr>
            <a:r>
              <a:rPr lang="ru-RU" dirty="0" smtClean="0"/>
              <a:t>(³⁄₂)</a:t>
            </a:r>
            <a:r>
              <a:rPr lang="ru-RU" baseline="30000" dirty="0" err="1" smtClean="0"/>
              <a:t>х</a:t>
            </a:r>
            <a:r>
              <a:rPr lang="ru-RU" baseline="30000" dirty="0" smtClean="0"/>
              <a:t>   </a:t>
            </a:r>
            <a:r>
              <a:rPr lang="ru-RU" dirty="0" smtClean="0"/>
              <a:t>= 1</a:t>
            </a:r>
          </a:p>
          <a:p>
            <a:pPr>
              <a:buNone/>
            </a:pPr>
            <a:r>
              <a:rPr lang="ru-RU" dirty="0" smtClean="0"/>
              <a:t>(³⁄₂)</a:t>
            </a:r>
            <a:r>
              <a:rPr lang="ru-RU" baseline="30000" dirty="0" err="1" smtClean="0"/>
              <a:t>х</a:t>
            </a:r>
            <a:r>
              <a:rPr lang="ru-RU" baseline="30000" dirty="0" smtClean="0"/>
              <a:t>   </a:t>
            </a:r>
            <a:r>
              <a:rPr lang="ru-RU" dirty="0" smtClean="0"/>
              <a:t>= (³⁄₂)</a:t>
            </a:r>
            <a:r>
              <a:rPr lang="ru-RU" baseline="30000" dirty="0" smtClean="0"/>
              <a:t>0</a:t>
            </a:r>
            <a:endParaRPr lang="ru-RU" dirty="0" smtClean="0"/>
          </a:p>
          <a:p>
            <a:pPr>
              <a:buNone/>
            </a:pPr>
            <a:r>
              <a:rPr lang="ru-RU" baseline="30000" dirty="0" smtClean="0"/>
              <a:t>     </a:t>
            </a:r>
            <a:r>
              <a:rPr lang="ru-RU" dirty="0" err="1" smtClean="0"/>
              <a:t>х</a:t>
            </a:r>
            <a:r>
              <a:rPr lang="ru-RU" dirty="0" smtClean="0"/>
              <a:t> = 0</a:t>
            </a:r>
          </a:p>
          <a:p>
            <a:pPr>
              <a:buNone/>
            </a:pPr>
            <a:r>
              <a:rPr lang="ru-RU" dirty="0" smtClean="0"/>
              <a:t>Ответ: </a:t>
            </a:r>
            <a:r>
              <a:rPr lang="ru-RU" dirty="0" err="1" smtClean="0"/>
              <a:t>х</a:t>
            </a:r>
            <a:r>
              <a:rPr lang="ru-RU" dirty="0" smtClean="0"/>
              <a:t> = 0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Другие </a:t>
            </a:r>
            <a:r>
              <a:rPr lang="ru-RU" dirty="0" smtClean="0"/>
              <a:t>приёмы решения показательных уравнений.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None/>
            </a:pPr>
            <a:r>
              <a:rPr lang="ru-RU" dirty="0" smtClean="0"/>
              <a:t>2. Решить уравнение: 3</a:t>
            </a:r>
            <a:r>
              <a:rPr lang="ru-RU" baseline="30000" dirty="0" smtClean="0"/>
              <a:t> </a:t>
            </a:r>
            <a:r>
              <a:rPr lang="ru-RU" baseline="30000" dirty="0" err="1" smtClean="0"/>
              <a:t>х</a:t>
            </a:r>
            <a:r>
              <a:rPr lang="ru-RU" dirty="0" smtClean="0"/>
              <a:t> + 4 </a:t>
            </a:r>
            <a:r>
              <a:rPr lang="ru-RU" baseline="30000" dirty="0" err="1" smtClean="0"/>
              <a:t>х</a:t>
            </a:r>
            <a:r>
              <a:rPr lang="ru-RU" baseline="30000" dirty="0" smtClean="0"/>
              <a:t> </a:t>
            </a:r>
            <a:r>
              <a:rPr lang="ru-RU" dirty="0" smtClean="0"/>
              <a:t>= 5 </a:t>
            </a:r>
            <a:r>
              <a:rPr lang="ru-RU" baseline="30000" dirty="0" err="1" smtClean="0"/>
              <a:t>х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Решение. </a:t>
            </a:r>
          </a:p>
          <a:p>
            <a:pPr>
              <a:buNone/>
            </a:pPr>
            <a:r>
              <a:rPr lang="ru-RU" dirty="0" smtClean="0"/>
              <a:t>Воспользуемся тем, что  5 </a:t>
            </a:r>
            <a:r>
              <a:rPr lang="ru-RU" baseline="30000" dirty="0" err="1" smtClean="0"/>
              <a:t>х</a:t>
            </a:r>
            <a:r>
              <a:rPr lang="ru-RU" baseline="30000" dirty="0" smtClean="0"/>
              <a:t> </a:t>
            </a:r>
            <a:r>
              <a:rPr lang="ru-RU" dirty="0" smtClean="0"/>
              <a:t>&gt; 0 при любом </a:t>
            </a:r>
            <a:r>
              <a:rPr lang="ru-RU" dirty="0" err="1" smtClean="0"/>
              <a:t>х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smtClean="0"/>
              <a:t>и перейдём к равносильному уравнению </a:t>
            </a:r>
          </a:p>
          <a:p>
            <a:pPr>
              <a:buNone/>
            </a:pPr>
            <a:r>
              <a:rPr lang="ru-RU" dirty="0" smtClean="0"/>
              <a:t>(⅗)</a:t>
            </a:r>
            <a:r>
              <a:rPr lang="ru-RU" baseline="30000" dirty="0" err="1" smtClean="0"/>
              <a:t>х</a:t>
            </a:r>
            <a:r>
              <a:rPr lang="ru-RU" baseline="30000" dirty="0" smtClean="0"/>
              <a:t> </a:t>
            </a:r>
            <a:r>
              <a:rPr lang="ru-RU" dirty="0" smtClean="0"/>
              <a:t>+ (⅘)</a:t>
            </a:r>
            <a:r>
              <a:rPr lang="ru-RU" baseline="30000" dirty="0" err="1" smtClean="0"/>
              <a:t>х</a:t>
            </a:r>
            <a:r>
              <a:rPr lang="ru-RU" dirty="0" smtClean="0"/>
              <a:t> = 1.</a:t>
            </a:r>
          </a:p>
          <a:p>
            <a:pPr>
              <a:buNone/>
            </a:pPr>
            <a:r>
              <a:rPr lang="ru-RU" dirty="0" smtClean="0"/>
              <a:t>Заметим, что </a:t>
            </a:r>
            <a:r>
              <a:rPr lang="ru-RU" dirty="0" err="1" smtClean="0"/>
              <a:t>х</a:t>
            </a:r>
            <a:r>
              <a:rPr lang="ru-RU" dirty="0" smtClean="0"/>
              <a:t> = 2 – решение этого уравнения. Покажем, что других решений нет. </a:t>
            </a:r>
          </a:p>
          <a:p>
            <a:pPr>
              <a:buNone/>
            </a:pPr>
            <a:r>
              <a:rPr lang="ru-RU" dirty="0" smtClean="0"/>
              <a:t>Функция </a:t>
            </a:r>
            <a:r>
              <a:rPr lang="en-US" dirty="0" smtClean="0"/>
              <a:t>f</a:t>
            </a:r>
            <a:r>
              <a:rPr lang="ru-RU" dirty="0" smtClean="0"/>
              <a:t>(</a:t>
            </a:r>
            <a:r>
              <a:rPr lang="ru-RU" dirty="0" err="1" smtClean="0"/>
              <a:t>х</a:t>
            </a:r>
            <a:r>
              <a:rPr lang="ru-RU" dirty="0" smtClean="0"/>
              <a:t>) = (⅗)</a:t>
            </a:r>
            <a:r>
              <a:rPr lang="ru-RU" baseline="30000" dirty="0" err="1" smtClean="0"/>
              <a:t>х</a:t>
            </a:r>
            <a:r>
              <a:rPr lang="ru-RU" baseline="30000" dirty="0" smtClean="0"/>
              <a:t> </a:t>
            </a:r>
            <a:r>
              <a:rPr lang="ru-RU" dirty="0" smtClean="0"/>
              <a:t>+ (⅘)</a:t>
            </a:r>
            <a:r>
              <a:rPr lang="ru-RU" baseline="30000" dirty="0" err="1" smtClean="0"/>
              <a:t>х</a:t>
            </a:r>
            <a:r>
              <a:rPr lang="ru-RU" dirty="0" smtClean="0"/>
              <a:t> как сумма двух</a:t>
            </a:r>
          </a:p>
          <a:p>
            <a:pPr>
              <a:buNone/>
            </a:pPr>
            <a:r>
              <a:rPr lang="ru-RU" dirty="0" smtClean="0"/>
              <a:t>убывающих функций является убывающей, </a:t>
            </a:r>
          </a:p>
          <a:p>
            <a:pPr>
              <a:buNone/>
            </a:pPr>
            <a:r>
              <a:rPr lang="ru-RU" dirty="0" smtClean="0"/>
              <a:t>а потому каждое своё значение она принимает только один раз.</a:t>
            </a:r>
          </a:p>
          <a:p>
            <a:pPr>
              <a:buNone/>
            </a:pPr>
            <a:r>
              <a:rPr lang="ru-RU" dirty="0" smtClean="0"/>
              <a:t>Ответ: </a:t>
            </a:r>
            <a:r>
              <a:rPr lang="ru-RU" dirty="0" err="1" smtClean="0"/>
              <a:t>х</a:t>
            </a:r>
            <a:r>
              <a:rPr lang="ru-RU" dirty="0" smtClean="0"/>
              <a:t> = 2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187</TotalTime>
  <Words>464</Words>
  <PresentationFormat>Экран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         Проверка  домашнего задания. </vt:lpstr>
      <vt:lpstr>Устные упражнения. </vt:lpstr>
      <vt:lpstr>Самостоятельная работа</vt:lpstr>
      <vt:lpstr>Критерии оценивания</vt:lpstr>
      <vt:lpstr>   Другие приёмы решения показательных уравнений </vt:lpstr>
      <vt:lpstr>  Другие приёмы решения показательных уравнений.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Татьяна</cp:lastModifiedBy>
  <cp:revision>24</cp:revision>
  <dcterms:modified xsi:type="dcterms:W3CDTF">2010-01-30T08:30:43Z</dcterms:modified>
</cp:coreProperties>
</file>