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83" r:id="rId5"/>
    <p:sldId id="284" r:id="rId6"/>
    <p:sldId id="288" r:id="rId7"/>
    <p:sldId id="289" r:id="rId8"/>
    <p:sldId id="311" r:id="rId9"/>
    <p:sldId id="312" r:id="rId10"/>
    <p:sldId id="313" r:id="rId11"/>
    <p:sldId id="294" r:id="rId12"/>
    <p:sldId id="295" r:id="rId13"/>
    <p:sldId id="296" r:id="rId14"/>
    <p:sldId id="314" r:id="rId15"/>
    <p:sldId id="315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8" r:id="rId25"/>
    <p:sldId id="309" r:id="rId26"/>
    <p:sldId id="310" r:id="rId27"/>
    <p:sldId id="306" r:id="rId28"/>
    <p:sldId id="307" r:id="rId29"/>
    <p:sldId id="290" r:id="rId30"/>
    <p:sldId id="291" r:id="rId31"/>
    <p:sldId id="292" r:id="rId32"/>
    <p:sldId id="263" r:id="rId33"/>
    <p:sldId id="265" r:id="rId34"/>
    <p:sldId id="303" r:id="rId35"/>
    <p:sldId id="264" r:id="rId36"/>
    <p:sldId id="266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45" r:id="rId50"/>
    <p:sldId id="346" r:id="rId51"/>
    <p:sldId id="347" r:id="rId52"/>
    <p:sldId id="349" r:id="rId53"/>
    <p:sldId id="348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258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491F42-E7E1-47EA-A9A2-B29CA73038DE}" type="datetime1">
              <a:rPr lang="ru-RU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0F93B9-0663-46EA-A430-225F7E4D3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0C267A-FCAF-48A6-A148-6E38B8511FAE}" type="datetime1">
              <a:rPr lang="ru-RU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F49DED-4FEF-4E5F-A094-5AF8D3D0D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000"/>
              </a:schemeClr>
            </a:gs>
            <a:gs pos="0">
              <a:schemeClr val="accent4">
                <a:lumMod val="20000"/>
                <a:lumOff val="80000"/>
                <a:alpha val="26000"/>
              </a:schemeClr>
            </a:gs>
            <a:gs pos="100000">
              <a:schemeClr val="accent2">
                <a:lumMod val="60000"/>
                <a:lumOff val="4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788B-87F6-47E8-8A06-53361D140A2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EC6A-D9C8-4D43-AF4B-4EF539081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f1cd.ru/view/6569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sbras.ru/rus/fedotov/inter/tcp-ip.html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rus/officexp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14282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207167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поиска информации в Интернет.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задач ЕГЭ по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теме.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928670"/>
            <a:ext cx="299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Интернет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286388"/>
            <a:ext cx="8643998" cy="92333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pc="140" dirty="0" smtClean="0">
                <a:solidFill>
                  <a:schemeClr val="accent4">
                    <a:lumMod val="75000"/>
                  </a:schemeClr>
                </a:solidFill>
              </a:rPr>
              <a:t>Представленный урок разработан в рамках целикового курса (42 урока) </a:t>
            </a:r>
            <a:br>
              <a:rPr lang="ru-RU" b="1" spc="14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spc="140" dirty="0" smtClean="0">
                <a:solidFill>
                  <a:schemeClr val="accent4">
                    <a:lumMod val="75000"/>
                  </a:schemeClr>
                </a:solidFill>
              </a:rPr>
              <a:t>«подготовка к ЕГЭ по информатике и ИКТ» преподавателем ИВТ</a:t>
            </a:r>
          </a:p>
          <a:p>
            <a:pPr algn="ctr"/>
            <a:r>
              <a:rPr lang="ru-RU" b="1" spc="140" dirty="0" smtClean="0">
                <a:solidFill>
                  <a:schemeClr val="accent4">
                    <a:lumMod val="75000"/>
                  </a:schemeClr>
                </a:solidFill>
              </a:rPr>
              <a:t>Борискиной Ю. М. , адрес </a:t>
            </a:r>
            <a:r>
              <a:rPr lang="en-US" b="1" spc="140" dirty="0" smtClean="0">
                <a:solidFill>
                  <a:schemeClr val="accent4">
                    <a:lumMod val="75000"/>
                  </a:schemeClr>
                </a:solidFill>
              </a:rPr>
              <a:t>jbjbjb@rambler.ru</a:t>
            </a:r>
            <a:endParaRPr lang="ru-RU" b="1" spc="14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7346"/>
            <a:ext cx="80010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Факты по оценке </a:t>
            </a:r>
            <a:r>
              <a:rPr lang="ru-RU" sz="2400" b="1" dirty="0" err="1" smtClean="0"/>
              <a:t>Яндекса</a:t>
            </a:r>
            <a:r>
              <a:rPr lang="ru-RU" sz="2400" b="1" dirty="0" smtClean="0"/>
              <a:t> (на конец 2009 года)</a:t>
            </a:r>
          </a:p>
          <a:p>
            <a:endParaRPr lang="ru-RU" sz="2400" dirty="0" smtClean="0"/>
          </a:p>
          <a:p>
            <a:r>
              <a:rPr lang="ru-RU" sz="2400" dirty="0" smtClean="0"/>
              <a:t>Типичный поисковый запрос состоит из двух или трех существительных, написанных кириллицей.</a:t>
            </a:r>
          </a:p>
          <a:p>
            <a:endParaRPr lang="ru-RU" sz="2400" dirty="0" smtClean="0"/>
          </a:p>
          <a:p>
            <a:r>
              <a:rPr lang="ru-RU" sz="2400" dirty="0" smtClean="0"/>
              <a:t>Матерную лексику содержит сравнительно небольшое количество запросов — полтора процента.</a:t>
            </a:r>
          </a:p>
          <a:p>
            <a:endParaRPr lang="ru-RU" sz="2400" dirty="0" smtClean="0"/>
          </a:p>
          <a:p>
            <a:r>
              <a:rPr lang="ru-RU" sz="2400" dirty="0" smtClean="0"/>
              <a:t>14-15% всех запросов содержат различные ошибки и искажения. Самая распространенная ошибка сейчас — [</a:t>
            </a:r>
            <a:r>
              <a:rPr lang="ru-RU" sz="2400" dirty="0" err="1" smtClean="0"/>
              <a:t>однокласники</a:t>
            </a:r>
            <a:r>
              <a:rPr lang="ru-RU" sz="2400" dirty="0" smtClean="0"/>
              <a:t>] (с одной с).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4572008"/>
            <a:ext cx="3397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однокласники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2643174" y="5214950"/>
            <a:ext cx="642942" cy="14287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виктор\Рабочий стол\Рисунок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2185987" cy="276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Google</a:t>
            </a:r>
            <a:r>
              <a:rPr lang="ru-RU" dirty="0" smtClean="0"/>
              <a:t> - </a:t>
            </a:r>
            <a:r>
              <a:rPr lang="ru-RU" dirty="0" smtClean="0">
                <a:hlinkClick r:id="rId2"/>
              </a:rPr>
              <a:t>http://www.google.com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Слово </a:t>
            </a:r>
            <a:r>
              <a:rPr lang="ru-RU" dirty="0" err="1" smtClean="0"/>
              <a:t>Google</a:t>
            </a:r>
            <a:r>
              <a:rPr lang="ru-RU" dirty="0" smtClean="0"/>
              <a:t> образовано от слова </a:t>
            </a:r>
            <a:r>
              <a:rPr lang="ru-RU" dirty="0" err="1" smtClean="0"/>
              <a:t>Googol</a:t>
            </a:r>
            <a:r>
              <a:rPr lang="ru-RU" dirty="0" smtClean="0"/>
              <a:t>, означающее число со ста нулями после единицы. </a:t>
            </a:r>
            <a:r>
              <a:rPr lang="ru-RU" dirty="0" err="1" smtClean="0"/>
              <a:t>Google</a:t>
            </a:r>
            <a:r>
              <a:rPr lang="ru-RU" dirty="0" smtClean="0"/>
              <a:t> обеспечивает поиск по гипертекстовым документам находящихся в любых языковых зонах - английской, русской, украинской, немецкой и др. Поисковая система </a:t>
            </a:r>
            <a:r>
              <a:rPr lang="ru-RU" dirty="0" err="1" smtClean="0"/>
              <a:t>Google</a:t>
            </a:r>
            <a:r>
              <a:rPr lang="ru-RU" dirty="0" smtClean="0"/>
              <a:t> имеет собственные </a:t>
            </a:r>
            <a:r>
              <a:rPr lang="ru-RU" dirty="0" err="1" smtClean="0"/>
              <a:t>поддомены</a:t>
            </a:r>
            <a:r>
              <a:rPr lang="ru-RU" dirty="0" smtClean="0"/>
              <a:t> для большинства стран, например, для России - </a:t>
            </a:r>
            <a:r>
              <a:rPr lang="ru-RU" dirty="0" err="1" smtClean="0">
                <a:hlinkClick r:id="rId3"/>
              </a:rPr>
              <a:t>www.google.ru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21495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Поисковая система </a:t>
            </a:r>
            <a:r>
              <a:rPr lang="ru-RU" dirty="0" err="1" smtClean="0"/>
              <a:t>Google</a:t>
            </a:r>
            <a:r>
              <a:rPr lang="ru-RU" dirty="0" smtClean="0"/>
              <a:t> обладает также возможностью поиска изображений. При этом в запросе можно указать желаемый размер, глубину цвета, формат файла. </a:t>
            </a:r>
          </a:p>
          <a:p>
            <a:r>
              <a:rPr lang="ru-RU" dirty="0" smtClean="0"/>
              <a:t>В отличии от многих поисковиков, роботы </a:t>
            </a:r>
            <a:r>
              <a:rPr lang="ru-RU" dirty="0" err="1" smtClean="0"/>
              <a:t>Google</a:t>
            </a:r>
            <a:r>
              <a:rPr lang="ru-RU" dirty="0" smtClean="0"/>
              <a:t> индексируют все страницы, а не только самые главные. </a:t>
            </a:r>
            <a:endParaRPr lang="ru-RU" dirty="0"/>
          </a:p>
        </p:txBody>
      </p:sp>
      <p:pic>
        <p:nvPicPr>
          <p:cNvPr id="2050" name="Picture 2" descr="C:\Documents and Settings\виктор\Рабочий стол\Рисунок8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85992"/>
            <a:ext cx="639127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12845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Yahoo</a:t>
            </a:r>
            <a:r>
              <a:rPr lang="ru-RU" dirty="0" smtClean="0"/>
              <a:t> - </a:t>
            </a:r>
            <a:r>
              <a:rPr lang="ru-RU" dirty="0" smtClean="0">
                <a:hlinkClick r:id="rId2"/>
              </a:rPr>
              <a:t>http://www.yahoo.com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Yahoo</a:t>
            </a:r>
            <a:r>
              <a:rPr lang="ru-RU" dirty="0" smtClean="0"/>
              <a:t> был основан в 1994, и на сегодняшний день это самый старый и наиболее полный каталог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Удивительно, но эта невероятно популярная система, обслуживающая миллионы запросов </a:t>
            </a:r>
            <a:r>
              <a:rPr lang="ru-RU" dirty="0" err="1" smtClean="0"/>
              <a:t>ежеденевно</a:t>
            </a:r>
            <a:r>
              <a:rPr lang="ru-RU" dirty="0" smtClean="0"/>
              <a:t>, зародилась как простая коллекция закладок, которую пополняли всего 2 человека - Дэвид </a:t>
            </a:r>
            <a:r>
              <a:rPr lang="ru-RU" dirty="0" err="1" smtClean="0"/>
              <a:t>Фило</a:t>
            </a:r>
            <a:r>
              <a:rPr lang="ru-RU" dirty="0" smtClean="0"/>
              <a:t> и Джерри Янг. </a:t>
            </a:r>
          </a:p>
          <a:p>
            <a:endParaRPr lang="ru-RU" dirty="0" smtClean="0"/>
          </a:p>
          <a:p>
            <a:r>
              <a:rPr lang="ru-RU" dirty="0" smtClean="0"/>
              <a:t>Секрет успеха </a:t>
            </a:r>
            <a:r>
              <a:rPr lang="ru-RU" dirty="0" err="1" smtClean="0"/>
              <a:t>Yahoo</a:t>
            </a:r>
            <a:r>
              <a:rPr lang="ru-RU" dirty="0" smtClean="0"/>
              <a:t> заключается в людях. </a:t>
            </a:r>
            <a:r>
              <a:rPr lang="ru-RU" dirty="0" err="1" smtClean="0"/>
              <a:t>Yahoo</a:t>
            </a:r>
            <a:r>
              <a:rPr lang="ru-RU" dirty="0" smtClean="0"/>
              <a:t> имеет около 150 редакторов, для того, чтобы составлять и редактировать содержимое своих каталогов. </a:t>
            </a:r>
            <a:r>
              <a:rPr lang="ru-RU" dirty="0" err="1" smtClean="0"/>
              <a:t>Yahoo</a:t>
            </a:r>
            <a:r>
              <a:rPr lang="ru-RU" dirty="0" smtClean="0"/>
              <a:t> имеет базу данных в более, чем 1 млн. проиндексированных сайтов. Также, в случае нехватки своей собственной базы данных, </a:t>
            </a:r>
            <a:r>
              <a:rPr lang="ru-RU" dirty="0" err="1" smtClean="0"/>
              <a:t>Yahoo</a:t>
            </a:r>
            <a:r>
              <a:rPr lang="ru-RU" dirty="0" smtClean="0"/>
              <a:t> использует базу данных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95273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92267"/>
            <a:ext cx="3238498" cy="28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57200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Поисковая система </a:t>
            </a:r>
            <a:r>
              <a:rPr lang="ru-RU" dirty="0" err="1" smtClean="0"/>
              <a:t>Рамблер</a:t>
            </a:r>
            <a:r>
              <a:rPr lang="ru-RU" dirty="0" smtClean="0"/>
              <a:t> во время поиска принимает во внимание морфологию русского языка, что придает дополнительные возможности для наилучшего поиска различных сведений. Осуществлена также система перевязок, которая может позволить выдавать в итоги поиска не только страницы, которые содержат запрос, но и слова, являющиеся синонимами запроса.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Rambler</a:t>
            </a:r>
            <a:r>
              <a:rPr lang="en-US" dirty="0" smtClean="0"/>
              <a:t>- www.rambler.ru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Rambler</a:t>
            </a:r>
            <a:r>
              <a:rPr lang="ru-RU" dirty="0" smtClean="0"/>
              <a:t> – фактически первая полноценная поисковая система русскоязычного Интернет. 8 октября 1996 г. является днем его создания. Разработчиками системы стала группа «Стек» (Дмитрий Крюков, Сергей Лысаков, Виктор Воронков, Владимир Самойлов, Юрий Ершов) из подмосковного Пущино. </a:t>
            </a:r>
            <a:br>
              <a:rPr lang="ru-RU" dirty="0" smtClean="0"/>
            </a:br>
            <a:r>
              <a:rPr lang="ru-RU" dirty="0" smtClean="0"/>
              <a:t>Раннее группа занималась формированием городской сети и подключениями к сети Интернет. </a:t>
            </a:r>
            <a:br>
              <a:rPr lang="ru-RU" dirty="0" smtClean="0"/>
            </a:br>
            <a:r>
              <a:rPr lang="ru-RU" dirty="0" smtClean="0"/>
              <a:t>Будущие создатели </a:t>
            </a:r>
            <a:r>
              <a:rPr lang="ru-RU" dirty="0" err="1" smtClean="0"/>
              <a:t>Rambler</a:t>
            </a:r>
            <a:r>
              <a:rPr lang="ru-RU" dirty="0" smtClean="0"/>
              <a:t> работали в 90-х годах в Институте биохимии и физиологии микроорганизмов РАН, поэтому изначально сеть и весь проект были рассчитаны на чисто научные цели.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399099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1996 год. Программист Дмитрий Крюков начал с того, что придумал проекту название. Для этого он открыл англо-русский словарь, и взгляд его упал на </a:t>
            </a:r>
            <a:r>
              <a:rPr lang="ru-RU" sz="2400" dirty="0" err="1" smtClean="0"/>
              <a:t>Rambler</a:t>
            </a:r>
            <a:r>
              <a:rPr lang="ru-RU" sz="2400" dirty="0" smtClean="0"/>
              <a:t>. Дмитрию понравилось значение слова «</a:t>
            </a:r>
            <a:r>
              <a:rPr lang="ru-RU" sz="2400" b="1" dirty="0" smtClean="0"/>
              <a:t>скиталец, странник, бродяга</a:t>
            </a:r>
            <a:r>
              <a:rPr lang="ru-RU" sz="2400" dirty="0" smtClean="0"/>
              <a:t>»: роботы поисковой машины действительно ходят по сайтам, собирая информацию круглые сутки, не зная покоя. </a:t>
            </a:r>
            <a:endParaRPr lang="en-US" sz="2400" dirty="0" smtClean="0"/>
          </a:p>
          <a:p>
            <a:r>
              <a:rPr lang="ru-RU" sz="2400" dirty="0" smtClean="0"/>
              <a:t>26 сентября был зарегистрирован домен </a:t>
            </a:r>
            <a:r>
              <a:rPr lang="ru-RU" sz="2400" dirty="0" err="1" smtClean="0"/>
              <a:t>rambler.ru</a:t>
            </a:r>
            <a:r>
              <a:rPr lang="en-US" sz="2400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2009 году«</a:t>
            </a:r>
            <a:r>
              <a:rPr lang="ru-RU" sz="2400" dirty="0" err="1" smtClean="0"/>
              <a:t>Рамблер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отпраздновал </a:t>
            </a:r>
            <a:r>
              <a:rPr lang="en-US" sz="2400" dirty="0" smtClean="0"/>
              <a:t>30-</a:t>
            </a:r>
            <a:r>
              <a:rPr lang="ru-RU" sz="2400" dirty="0" err="1" smtClean="0"/>
              <a:t>летие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История происхождения названия </a:t>
            </a:r>
            <a:r>
              <a:rPr lang="en-US" sz="2000" b="1" dirty="0" smtClean="0"/>
              <a:t>Rambler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429264"/>
            <a:ext cx="36433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14 апреля 2009 года на 49-м году жизни ушёл </a:t>
            </a:r>
            <a:r>
              <a:rPr lang="ru-RU" b="1" dirty="0" smtClean="0"/>
              <a:t>Дмитрий Крюков</a:t>
            </a:r>
            <a:r>
              <a:rPr lang="ru-RU" dirty="0" smtClean="0"/>
              <a:t>, в Москве, в офисе компании. </a:t>
            </a:r>
            <a:endParaRPr lang="ru-RU" dirty="0"/>
          </a:p>
        </p:txBody>
      </p:sp>
      <p:pic>
        <p:nvPicPr>
          <p:cNvPr id="5122" name="Picture 2" descr="C:\Documents and Settings\виктор\Рабочий стол\Рисунок198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114675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Рамблер</a:t>
            </a:r>
            <a:r>
              <a:rPr lang="ru-RU" sz="2400" dirty="0" smtClean="0"/>
              <a:t>» - уникальная интернет-компания, предоставляющая читателям сочетание всеобъемлющего новостного 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 «</a:t>
            </a:r>
            <a:r>
              <a:rPr lang="ru-RU" sz="2400" dirty="0" err="1" smtClean="0"/>
              <a:t>Рамблер-Новостей</a:t>
            </a:r>
            <a:r>
              <a:rPr lang="ru-RU" sz="2400" dirty="0" smtClean="0"/>
              <a:t>» с эксклюзивными авторскими материалами </a:t>
            </a:r>
            <a:r>
              <a:rPr lang="ru-RU" sz="2400" dirty="0" err="1" smtClean="0"/>
              <a:t>Lenta.ru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42860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Особенность </a:t>
            </a:r>
            <a:r>
              <a:rPr lang="en-US" sz="2400" b="1" dirty="0" smtClean="0"/>
              <a:t>Rambler.ru</a:t>
            </a:r>
            <a:endParaRPr lang="ru-RU" sz="2400" b="1" dirty="0"/>
          </a:p>
        </p:txBody>
      </p:sp>
      <p:pic>
        <p:nvPicPr>
          <p:cNvPr id="1026" name="Picture 2" descr="C:\Documents and Settings\виктор\Рабочий стол\Рисунок10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7945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500090"/>
            <a:ext cx="900115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Поисковая система MSN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kumimoji="0" lang="ru-RU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MSN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Search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поддерживается компанией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располагается по адресу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//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search.msn.com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/. У данной поисковой системы не существует своего поискового робота или же каталога, она применяет сведения из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Inktomi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LookSmart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MSN очень важна, так как только данная поисковая система применяется по умолчанию, в то время когда пользователи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вводят в адресную строку поисковый запрос. </a:t>
            </a:r>
          </a:p>
        </p:txBody>
      </p:sp>
      <p:pic>
        <p:nvPicPr>
          <p:cNvPr id="8194" name="Picture 2" descr="http://www.poiskovik.com/img/pic/pic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263775"/>
            <a:ext cx="2828925" cy="1581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928934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MSN также можно с уверенностью назвать одним из самых посещаемых сайтов.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поиска информации MSN применяет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Inktomi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 этого следует, что в установлении релевантности применяется местоположение ключевых слов и слова в ссылках, которые ведут на страницу, а также популярность страницы. </a:t>
            </a:r>
          </a:p>
        </p:txBody>
      </p:sp>
      <p:pic>
        <p:nvPicPr>
          <p:cNvPr id="1026" name="Picture 2" descr="C:\Documents and Settings\виктор\Рабочий стол\Рисунок1989898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2571744"/>
            <a:ext cx="49784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5214974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Рейтинг российских поисковых систем (по данным </a:t>
            </a:r>
            <a:r>
              <a:rPr lang="ru-RU" b="1" dirty="0" err="1" smtClean="0"/>
              <a:t>SpyLog</a:t>
            </a:r>
            <a:r>
              <a:rPr lang="ru-RU" b="1" dirty="0" smtClean="0"/>
              <a:t>, 2009г).</a:t>
            </a:r>
          </a:p>
          <a:p>
            <a:r>
              <a:rPr lang="ru-RU" b="1" dirty="0" smtClean="0"/>
              <a:t>Основные поисковые системы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http://www.yandex.ru/ — 54.8267% </a:t>
            </a:r>
            <a:br>
              <a:rPr lang="ru-RU" dirty="0" smtClean="0"/>
            </a:br>
            <a:r>
              <a:rPr lang="ru-RU" dirty="0" smtClean="0"/>
              <a:t>http://www.rambler.ru/ — 21.7645% </a:t>
            </a:r>
            <a:br>
              <a:rPr lang="ru-RU" dirty="0" smtClean="0"/>
            </a:br>
            <a:r>
              <a:rPr lang="ru-RU" dirty="0" smtClean="0"/>
              <a:t>http://www.google.com/ — 15.6207% </a:t>
            </a:r>
            <a:br>
              <a:rPr lang="ru-RU" dirty="0" smtClean="0"/>
            </a:br>
            <a:r>
              <a:rPr lang="ru-RU" dirty="0" smtClean="0"/>
              <a:t>http://www.mail.ru/ — 4.5466% </a:t>
            </a:r>
            <a:br>
              <a:rPr lang="ru-RU" dirty="0" smtClean="0"/>
            </a:br>
            <a:r>
              <a:rPr lang="ru-RU" dirty="0" smtClean="0"/>
              <a:t>http://www.aport.ru/ — 1.5788%</a:t>
            </a:r>
          </a:p>
          <a:p>
            <a:r>
              <a:rPr lang="ru-RU" b="1" dirty="0" smtClean="0"/>
              <a:t>Прочие поисковые системы</a:t>
            </a:r>
            <a:r>
              <a:rPr lang="ru-RU" dirty="0" smtClean="0"/>
              <a:t> (1,6627%)</a:t>
            </a:r>
            <a:br>
              <a:rPr lang="ru-RU" dirty="0" smtClean="0"/>
            </a:br>
            <a:r>
              <a:rPr lang="ru-RU" dirty="0" smtClean="0"/>
              <a:t>http://www.msn.com/ </a:t>
            </a:r>
            <a:br>
              <a:rPr lang="ru-RU" dirty="0" smtClean="0"/>
            </a:br>
            <a:r>
              <a:rPr lang="ru-RU" dirty="0" smtClean="0"/>
              <a:t>http://www.yahoo.com/ </a:t>
            </a:r>
            <a:br>
              <a:rPr lang="ru-RU" dirty="0" smtClean="0"/>
            </a:br>
            <a:r>
              <a:rPr lang="ru-RU" dirty="0" smtClean="0"/>
              <a:t>http://www.metabot.ru/ </a:t>
            </a:r>
            <a:br>
              <a:rPr lang="ru-RU" dirty="0" smtClean="0"/>
            </a:br>
            <a:r>
              <a:rPr lang="ru-RU" dirty="0" smtClean="0"/>
              <a:t>http://www.altavista.com/ </a:t>
            </a:r>
            <a:br>
              <a:rPr lang="ru-RU" dirty="0" smtClean="0"/>
            </a:br>
            <a:r>
              <a:rPr lang="ru-RU" dirty="0" smtClean="0"/>
              <a:t>http://www.meta.ua/ </a:t>
            </a:r>
            <a:br>
              <a:rPr lang="ru-RU" dirty="0" smtClean="0"/>
            </a:br>
            <a:r>
              <a:rPr lang="ru-RU" dirty="0" smtClean="0"/>
              <a:t>http://www.alltheweb.com/ </a:t>
            </a:r>
            <a:br>
              <a:rPr lang="ru-RU" dirty="0" smtClean="0"/>
            </a:br>
            <a:r>
              <a:rPr lang="ru-RU" dirty="0" smtClean="0"/>
              <a:t>http://www.bigmir.net/ </a:t>
            </a:r>
            <a:br>
              <a:rPr lang="ru-RU" dirty="0" smtClean="0"/>
            </a:br>
            <a:r>
              <a:rPr lang="ru-RU" dirty="0" smtClean="0"/>
              <a:t>http://www.ask.com/ </a:t>
            </a:r>
            <a:br>
              <a:rPr lang="ru-RU" dirty="0" smtClean="0"/>
            </a:br>
            <a:r>
              <a:rPr lang="ru-RU" dirty="0" smtClean="0"/>
              <a:t>http://www.cnet.ru/find/ </a:t>
            </a:r>
            <a:br>
              <a:rPr lang="ru-RU" dirty="0" smtClean="0"/>
            </a:br>
            <a:r>
              <a:rPr lang="ru-RU" dirty="0" smtClean="0"/>
              <a:t>http://www.aol.com/ </a:t>
            </a:r>
            <a:br>
              <a:rPr lang="ru-RU" dirty="0" smtClean="0"/>
            </a:br>
            <a:r>
              <a:rPr lang="ru-RU" dirty="0" smtClean="0"/>
              <a:t>http://www.lupa.ru/ </a:t>
            </a:r>
            <a:br>
              <a:rPr lang="ru-RU" dirty="0" smtClean="0"/>
            </a:br>
            <a:r>
              <a:rPr lang="ru-RU" dirty="0" smtClean="0"/>
              <a:t>http://www.overture.com/ </a:t>
            </a:r>
            <a:br>
              <a:rPr lang="ru-RU" dirty="0" smtClean="0"/>
            </a:br>
            <a:r>
              <a:rPr lang="ru-RU" dirty="0" smtClean="0"/>
              <a:t>http://www.toursearch.ru/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142984"/>
            <a:ext cx="457200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Рейтинг глобальных поисковых систем (по данным </a:t>
            </a:r>
            <a:r>
              <a:rPr lang="ru-RU" b="1" dirty="0" err="1" smtClean="0"/>
              <a:t>Nielsen</a:t>
            </a:r>
            <a:r>
              <a:rPr lang="ru-RU" b="1" dirty="0" smtClean="0"/>
              <a:t> </a:t>
            </a:r>
            <a:r>
              <a:rPr lang="ru-RU" b="1" dirty="0" err="1" smtClean="0"/>
              <a:t>NetRatings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Основные поисковые системы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http://www.google.com/ — 46.2%</a:t>
            </a:r>
            <a:br>
              <a:rPr lang="ru-RU" dirty="0" smtClean="0"/>
            </a:br>
            <a:r>
              <a:rPr lang="ru-RU" dirty="0" smtClean="0"/>
              <a:t>http://www.yahoo.com/ — 22.5%</a:t>
            </a:r>
            <a:br>
              <a:rPr lang="ru-RU" dirty="0" smtClean="0"/>
            </a:br>
            <a:r>
              <a:rPr lang="ru-RU" dirty="0" smtClean="0"/>
              <a:t>http://search.msn.com/ — 12.6%</a:t>
            </a:r>
            <a:br>
              <a:rPr lang="ru-RU" dirty="0" smtClean="0"/>
            </a:br>
            <a:r>
              <a:rPr lang="ru-RU" dirty="0" smtClean="0"/>
              <a:t>http://www.aol.com/ — 5.4%</a:t>
            </a:r>
            <a:br>
              <a:rPr lang="ru-RU" dirty="0" smtClean="0"/>
            </a:br>
            <a:r>
              <a:rPr lang="ru-RU" dirty="0" smtClean="0"/>
              <a:t>http://www.myway.com/ — 2.2%</a:t>
            </a:r>
            <a:br>
              <a:rPr lang="ru-RU" dirty="0" smtClean="0"/>
            </a:br>
            <a:r>
              <a:rPr lang="ru-RU" dirty="0" smtClean="0"/>
              <a:t>http://www.ask.com/ — 1.6%</a:t>
            </a:r>
            <a:br>
              <a:rPr lang="ru-RU" dirty="0" smtClean="0"/>
            </a:br>
            <a:r>
              <a:rPr lang="ru-RU" dirty="0" smtClean="0"/>
              <a:t>http://search.netscape.com/ — 1.6%</a:t>
            </a:r>
          </a:p>
          <a:p>
            <a:r>
              <a:rPr lang="ru-RU" b="1" dirty="0" smtClean="0"/>
              <a:t>Прочие поисковые системы</a:t>
            </a:r>
            <a:r>
              <a:rPr lang="ru-RU" dirty="0" smtClean="0"/>
              <a:t> (7.9%)</a:t>
            </a:r>
            <a:br>
              <a:rPr lang="ru-RU" dirty="0" smtClean="0"/>
            </a:br>
            <a:r>
              <a:rPr lang="ru-RU" dirty="0" smtClean="0"/>
              <a:t>http://home.iwon.com/ </a:t>
            </a:r>
            <a:br>
              <a:rPr lang="ru-RU" dirty="0" smtClean="0"/>
            </a:br>
            <a:r>
              <a:rPr lang="ru-RU" dirty="0" smtClean="0"/>
              <a:t>http://www.dogpile.com/ </a:t>
            </a:r>
            <a:br>
              <a:rPr lang="ru-RU" dirty="0" smtClean="0"/>
            </a:br>
            <a:r>
              <a:rPr lang="ru-RU" dirty="0" smtClean="0"/>
              <a:t>http://www.earthlink.com/ </a:t>
            </a:r>
            <a:br>
              <a:rPr lang="ru-RU" dirty="0" smtClean="0"/>
            </a:br>
            <a:r>
              <a:rPr lang="ru-RU" dirty="0" smtClean="0"/>
              <a:t>http://www.alltheweb.com/ </a:t>
            </a:r>
            <a:br>
              <a:rPr lang="ru-RU" dirty="0" smtClean="0"/>
            </a:br>
            <a:r>
              <a:rPr lang="ru-RU" dirty="0" smtClean="0"/>
              <a:t>http://www.hotbot.com/ </a:t>
            </a:r>
            <a:br>
              <a:rPr lang="ru-RU" dirty="0" smtClean="0"/>
            </a:br>
            <a:r>
              <a:rPr lang="ru-RU" dirty="0" smtClean="0"/>
              <a:t>http://www.teoma.com/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1428736"/>
            <a:ext cx="864399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Чем различаются поисковые системы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работы алгоритма каждой поисковой системы хранятся в страшной тайне. Никто в точности не представляет, на какие именно факторы обращают внимание поисковые роботы при индексировании сведений, и какую важность представляет каждая переменная формула.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Каждая поисковая система использует свои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анти-спам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методики и фильтры, также у каждой системы собственное осознание того, что именно следует относить к спаму. Большинство поисковых систем улучшают собственные алгоритмы для того, чтобы усваивать новейшие технологии фильтрации.</a:t>
            </a:r>
          </a:p>
        </p:txBody>
      </p:sp>
      <p:pic>
        <p:nvPicPr>
          <p:cNvPr id="44034" name="Picture 2" descr="http://www.poiskovik.com/img/pic/pi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2747615" cy="2143140"/>
          </a:xfrm>
          <a:prstGeom prst="rect">
            <a:avLst/>
          </a:prstGeom>
          <a:noFill/>
        </p:spPr>
      </p:pic>
      <p:pic>
        <p:nvPicPr>
          <p:cNvPr id="6146" name="Picture 2" descr="C:\Documents and Settings\виктор\Рабочий стол\Рисунок15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124078" cy="282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b="1" dirty="0" err="1" smtClean="0"/>
              <a:t>Рамблера</a:t>
            </a:r>
            <a:r>
              <a:rPr lang="ru-RU" dirty="0" smtClean="0"/>
              <a:t> наложено ограничение на подъем новых сайтов. Для того, чтобы вылезти на первые страницы в </a:t>
            </a:r>
            <a:r>
              <a:rPr lang="ru-RU" dirty="0" err="1" smtClean="0"/>
              <a:t>Рамблере</a:t>
            </a:r>
            <a:r>
              <a:rPr lang="ru-RU" dirty="0" smtClean="0"/>
              <a:t> нужно либо много трудиться, либо долго отлеживаться. Т.е. при одинаковых показателях, выше в выдаче будет более старый сайт - он по мнению </a:t>
            </a:r>
            <a:r>
              <a:rPr lang="ru-RU" dirty="0" err="1" smtClean="0"/>
              <a:t>Рамблера</a:t>
            </a:r>
            <a:r>
              <a:rPr lang="ru-RU" dirty="0" smtClean="0"/>
              <a:t> более авторитетный. Благодаря этой "фишке" в </a:t>
            </a:r>
            <a:r>
              <a:rPr lang="ru-RU" dirty="0" err="1" smtClean="0"/>
              <a:t>Рамблере</a:t>
            </a:r>
            <a:r>
              <a:rPr lang="ru-RU" dirty="0" smtClean="0"/>
              <a:t> сложно встретить разного рода «</a:t>
            </a:r>
            <a:r>
              <a:rPr lang="ru-RU" dirty="0" err="1" smtClean="0"/>
              <a:t>новоделы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35743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Ключевую роль при продвижении </a:t>
            </a:r>
            <a:r>
              <a:rPr lang="ru-RU" b="1" dirty="0" smtClean="0"/>
              <a:t>в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dirty="0" smtClean="0"/>
              <a:t>играет количество страниц, содержащих определенный объем текста, оптимизированного под необходимые ключевые слова.</a:t>
            </a:r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095620" cy="30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виктор\Рабочий стол\Рисунок19898989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28765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поиска информации используются специальные поисковые системы, которые содержат постоянно обновляемую информацию о местонахождении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-страниц и файлов на сотнях миллионов серверов Интернета.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иктор\Рабочий стол\Рисунок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3200400" cy="3370263"/>
          </a:xfrm>
          <a:prstGeom prst="rect">
            <a:avLst/>
          </a:prstGeom>
          <a:noFill/>
        </p:spPr>
      </p:pic>
      <p:pic>
        <p:nvPicPr>
          <p:cNvPr id="5122" name="Picture 2" descr="C:\Documents and Settings\виктор\Рабочий стол\Рисунок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190875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643050"/>
            <a:ext cx="4643438" cy="50783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компьютеры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Google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собирает специально для себя. Они устанавливаются в стойки, каждая из которых вмещает от 40 до 80 серверов (по 40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юнитов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каждой стороны стойки). При такой плотности размещения вопросы питания и охлаждения становятся критичными.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дна стойка обходится в $5000/месяц.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Географически кластеры находятся в разных частях планеты, что позволяет не бояться ни природных катаклизмов, ни массовых отключений электричества. Русские пользователи наверняка помнят, как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полностью отключился из-за аварии на подстанции. Поисковику, который обслуживает всю планету и при этом котируется на бирже, таких промахов позволять себе не стоит.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устроен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Альтернатива суперкомпьютерам — кластерная архитектура, при которой большое количество стандартных серверов используются для параллельного решения задач. </a:t>
            </a:r>
            <a:endParaRPr lang="ru-RU" dirty="0"/>
          </a:p>
        </p:txBody>
      </p:sp>
      <p:pic>
        <p:nvPicPr>
          <p:cNvPr id="1026" name="Picture 2" descr="C:\Documents and Settings\виктор\Рабочий стол\Рисунок12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768" y="2571744"/>
            <a:ext cx="4446232" cy="334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78619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своих серверах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использует модифицированное ядро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всё программное обеспечение пишет самостоятельно.</a:t>
            </a:r>
          </a:p>
        </p:txBody>
      </p:sp>
      <p:pic>
        <p:nvPicPr>
          <p:cNvPr id="2050" name="Picture 2" descr="C:\Documents and Settings\виктор\Рабочий стол\Рисунок1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254500" cy="5676900"/>
          </a:xfrm>
          <a:prstGeom prst="rect">
            <a:avLst/>
          </a:prstGeom>
          <a:noFill/>
        </p:spPr>
      </p:pic>
      <p:pic>
        <p:nvPicPr>
          <p:cNvPr id="1026" name="Picture 2" descr="C:\Documents and Settings\виктор\Рабочий стол\Рисунок1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632200" cy="273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2009 г компания </a:t>
            </a:r>
            <a:r>
              <a:rPr lang="ru-RU" dirty="0" err="1" smtClean="0"/>
              <a:t>Google</a:t>
            </a:r>
            <a:r>
              <a:rPr lang="ru-RU" dirty="0" smtClean="0"/>
              <a:t> расширила функционал своего популярного приложения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Earth</a:t>
            </a:r>
            <a:r>
              <a:rPr lang="ru-RU" dirty="0" smtClean="0"/>
              <a:t>. В рамках пятой версии своего картографического сервиса был добавлен модуль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Ocean</a:t>
            </a:r>
            <a:r>
              <a:rPr lang="ru-RU" dirty="0" smtClean="0"/>
              <a:t>, благодаря которому можно детально рассмотреть океанские глубины и больше узнать об обитателях подводного мира. </a:t>
            </a:r>
            <a:br>
              <a:rPr lang="ru-RU" dirty="0" smtClean="0"/>
            </a:br>
            <a:r>
              <a:rPr lang="ru-RU" dirty="0" smtClean="0"/>
              <a:t>      Новая услуга позволит увидеть малоизвестные объекты, затонувшие корабли, а также покажет видеозаписи из лучших мест для подводных погружений и серфинга.</a:t>
            </a:r>
          </a:p>
          <a:p>
            <a:r>
              <a:rPr lang="ru-RU" dirty="0" smtClean="0"/>
              <a:t>Также </a:t>
            </a:r>
            <a:r>
              <a:rPr lang="ru-RU" dirty="0" err="1" smtClean="0"/>
              <a:t>Google</a:t>
            </a:r>
            <a:r>
              <a:rPr lang="ru-RU" dirty="0" smtClean="0"/>
              <a:t> добрался и до других планет. Теперь каждый желающий может посмотреть снимки поверхности Марса и виртуально прогуляться по соседней с Землей планете. 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3071810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Источниками данных для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Google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Ocean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послужат материалы Обсерватории Колумбийского университета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Lamont-Doherty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Earth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(LDEO)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высококачественные снимки из космоса, а также уже существующие компьютерные модели.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2" tooltip="Увеличить"/>
              </a:rPr>
              <a:t>  </a:t>
            </a:r>
            <a:endParaRPr kumimoji="0" lang="ru-RU" sz="1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 descr="Google исследует морское дно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3810000" cy="2362200"/>
          </a:xfrm>
          <a:prstGeom prst="rect">
            <a:avLst/>
          </a:prstGeom>
          <a:noFill/>
        </p:spPr>
      </p:pic>
      <p:pic>
        <p:nvPicPr>
          <p:cNvPr id="1026" name="Picture 2" descr="C:\Documents and Settings\виктор\Рабочий стол\Рисунок1999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4084637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Философия </a:t>
            </a:r>
            <a:r>
              <a:rPr lang="en-US" sz="2000" b="1" dirty="0" smtClean="0"/>
              <a:t>Google</a:t>
            </a:r>
            <a:endParaRPr lang="ru-RU" sz="2000" b="1" dirty="0" smtClean="0"/>
          </a:p>
          <a:p>
            <a:endParaRPr lang="en-US" sz="2000" b="1" dirty="0" smtClean="0"/>
          </a:p>
          <a:p>
            <a:r>
              <a:rPr lang="ru-RU" sz="2000" b="1" dirty="0" smtClean="0"/>
              <a:t>Никогда не останавливаться на достигнутом </a:t>
            </a:r>
            <a:endParaRPr lang="en-US" sz="2000" b="1" dirty="0" smtClean="0"/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"Идеальная поисковая система, — говорит один из основателей компании </a:t>
            </a:r>
            <a:r>
              <a:rPr lang="ru-RU" sz="2000" dirty="0" err="1" smtClean="0"/>
              <a:t>Google</a:t>
            </a:r>
            <a:r>
              <a:rPr lang="ru-RU" sz="2000" dirty="0" smtClean="0"/>
              <a:t> </a:t>
            </a:r>
            <a:r>
              <a:rPr lang="ru-RU" sz="2000" dirty="0" err="1" smtClean="0"/>
              <a:t>Лэрри</a:t>
            </a:r>
            <a:r>
              <a:rPr lang="ru-RU" sz="2000" dirty="0" smtClean="0"/>
              <a:t> Пейдж (</a:t>
            </a:r>
            <a:r>
              <a:rPr lang="ru-RU" sz="2000" dirty="0" err="1" smtClean="0"/>
              <a:t>Larry</a:t>
            </a:r>
            <a:r>
              <a:rPr lang="ru-RU" sz="2000" dirty="0" smtClean="0"/>
              <a:t> </a:t>
            </a:r>
            <a:r>
              <a:rPr lang="ru-RU" sz="2000" dirty="0" err="1" smtClean="0"/>
              <a:t>Page</a:t>
            </a:r>
            <a:r>
              <a:rPr lang="ru-RU" sz="2000" dirty="0" smtClean="0"/>
              <a:t>), — точно определит, что подразумевает пользователь, и покажет именно те результаты, которые ему нужны". </a:t>
            </a:r>
            <a:endParaRPr lang="en-US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71810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Основатели </a:t>
            </a:r>
            <a:r>
              <a:rPr lang="ru-RU" dirty="0" err="1" smtClean="0"/>
              <a:t>Ларри</a:t>
            </a:r>
            <a:r>
              <a:rPr lang="ru-RU" dirty="0" smtClean="0"/>
              <a:t> Пейдж, президент по продуктам, и Сергей </a:t>
            </a:r>
            <a:r>
              <a:rPr lang="ru-RU" dirty="0" err="1" smtClean="0"/>
              <a:t>Брин</a:t>
            </a:r>
            <a:r>
              <a:rPr lang="ru-RU" dirty="0" smtClean="0"/>
              <a:t>, президент по технологии, создали компанию </a:t>
            </a:r>
            <a:r>
              <a:rPr lang="ru-RU" dirty="0" err="1" smtClean="0"/>
              <a:t>Google</a:t>
            </a:r>
            <a:r>
              <a:rPr lang="ru-RU" dirty="0" smtClean="0"/>
              <a:t>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сентябре 1998 года.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643446"/>
            <a:ext cx="1500198" cy="18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85918" y="4714884"/>
            <a:ext cx="2571768" cy="1477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Сейчас  более 10 000 сотрудников по всему миру, председатель -Эрик Шмидт (с 2001 года)</a:t>
            </a:r>
            <a:endParaRPr lang="ru-RU" dirty="0"/>
          </a:p>
        </p:txBody>
      </p:sp>
      <p:pic>
        <p:nvPicPr>
          <p:cNvPr id="2050" name="Picture 2" descr="C:\Documents and Settings\виктор\Рабочий стол\78787878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401955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214290"/>
            <a:ext cx="876187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143140" cy="268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357166"/>
            <a:ext cx="4572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 smtClean="0"/>
              <a:t>Лэрри</a:t>
            </a:r>
            <a:r>
              <a:rPr lang="ru-RU" b="1" dirty="0" smtClean="0"/>
              <a:t> Пейдж (</a:t>
            </a:r>
            <a:r>
              <a:rPr lang="ru-RU" b="1" dirty="0" err="1" smtClean="0"/>
              <a:t>Larry</a:t>
            </a:r>
            <a:r>
              <a:rPr lang="ru-RU" b="1" dirty="0" smtClean="0"/>
              <a:t> </a:t>
            </a:r>
            <a:r>
              <a:rPr lang="ru-RU" b="1" dirty="0" err="1" smtClean="0"/>
              <a:t>Page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Один из основателей и президент по продукции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500174"/>
            <a:ext cx="564360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Лэрри</a:t>
            </a:r>
            <a:r>
              <a:rPr lang="ru-RU" dirty="0" smtClean="0"/>
              <a:t> полюбил компьютеры с шести лет, что неудивительно, ведь его отец был профессором информатики в университете штата Мичиган. </a:t>
            </a:r>
          </a:p>
          <a:p>
            <a:endParaRPr lang="ru-RU" dirty="0" smtClean="0"/>
          </a:p>
          <a:p>
            <a:r>
              <a:rPr lang="ru-RU" dirty="0" smtClean="0"/>
              <a:t>Следуя по стопам своего отца, он стал почетным выпускником </a:t>
            </a:r>
            <a:r>
              <a:rPr lang="ru-RU" dirty="0" err="1" smtClean="0"/>
              <a:t>Мичиганского</a:t>
            </a:r>
            <a:r>
              <a:rPr lang="ru-RU" dirty="0" smtClean="0"/>
              <a:t> университета .</a:t>
            </a:r>
          </a:p>
          <a:p>
            <a:endParaRPr lang="ru-RU" dirty="0" smtClean="0"/>
          </a:p>
          <a:p>
            <a:r>
              <a:rPr lang="ru-RU" dirty="0" smtClean="0"/>
              <a:t>В студенческие годы </a:t>
            </a:r>
            <a:r>
              <a:rPr lang="ru-RU" dirty="0" err="1" smtClean="0"/>
              <a:t>Лэрри</a:t>
            </a:r>
            <a:r>
              <a:rPr lang="ru-RU" dirty="0" smtClean="0"/>
              <a:t> построил модель струйного принтера из конструктора </a:t>
            </a:r>
            <a:r>
              <a:rPr lang="ru-RU" dirty="0" err="1" smtClean="0"/>
              <a:t>Lego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214818"/>
            <a:ext cx="57864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2002 году </a:t>
            </a:r>
            <a:r>
              <a:rPr lang="ru-RU" dirty="0" err="1" smtClean="0"/>
              <a:t>Лэрри</a:t>
            </a:r>
            <a:r>
              <a:rPr lang="ru-RU" dirty="0" smtClean="0"/>
              <a:t> получил звание "Руководитель будущего" (</a:t>
            </a:r>
            <a:r>
              <a:rPr lang="ru-RU" dirty="0" err="1" smtClean="0"/>
              <a:t>Global</a:t>
            </a:r>
            <a:r>
              <a:rPr lang="ru-RU" dirty="0" smtClean="0"/>
              <a:t> </a:t>
            </a:r>
            <a:r>
              <a:rPr lang="ru-RU" dirty="0" err="1" smtClean="0"/>
              <a:t>Leader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Tomorrow</a:t>
            </a:r>
            <a:r>
              <a:rPr lang="ru-RU" dirty="0" smtClean="0"/>
              <a:t>) на Всемирном экономическом форуме в Давосе.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214290"/>
            <a:ext cx="876187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21086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1071546"/>
            <a:ext cx="5500726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Сергей </a:t>
            </a:r>
            <a:r>
              <a:rPr lang="ru-RU" b="1" dirty="0" err="1" smtClean="0"/>
              <a:t>Брин</a:t>
            </a:r>
            <a:r>
              <a:rPr lang="ru-RU" b="1" dirty="0" smtClean="0"/>
              <a:t> (</a:t>
            </a:r>
            <a:r>
              <a:rPr lang="ru-RU" b="1" dirty="0" err="1" smtClean="0"/>
              <a:t>Sergey</a:t>
            </a:r>
            <a:r>
              <a:rPr lang="ru-RU" b="1" dirty="0" smtClean="0"/>
              <a:t> </a:t>
            </a:r>
            <a:r>
              <a:rPr lang="ru-RU" b="1" dirty="0" err="1" smtClean="0"/>
              <a:t>Brin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Один из основателей и президент по технологиям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Сергей </a:t>
            </a:r>
            <a:r>
              <a:rPr lang="ru-RU" dirty="0" err="1" smtClean="0"/>
              <a:t>Брин</a:t>
            </a:r>
            <a:r>
              <a:rPr lang="ru-RU" dirty="0" smtClean="0"/>
              <a:t> (</a:t>
            </a:r>
            <a:r>
              <a:rPr lang="ru-RU" dirty="0" err="1" smtClean="0"/>
              <a:t>Sergey</a:t>
            </a:r>
            <a:r>
              <a:rPr lang="ru-RU" dirty="0" smtClean="0"/>
              <a:t> </a:t>
            </a:r>
            <a:r>
              <a:rPr lang="ru-RU" dirty="0" err="1" smtClean="0"/>
              <a:t>Brin</a:t>
            </a:r>
            <a:r>
              <a:rPr lang="ru-RU" dirty="0" smtClean="0"/>
              <a:t>),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уроженец Москвы</a:t>
            </a:r>
            <a:r>
              <a:rPr lang="ru-RU" dirty="0" smtClean="0"/>
              <a:t>, получил степень бакалавра в области математики и вычислительной техники в </a:t>
            </a:r>
            <a:r>
              <a:rPr lang="ru-RU" dirty="0" err="1" smtClean="0"/>
              <a:t>Мэрилендском</a:t>
            </a:r>
            <a:r>
              <a:rPr lang="ru-RU" dirty="0" smtClean="0"/>
              <a:t> университете в г. </a:t>
            </a:r>
            <a:r>
              <a:rPr lang="ru-RU" dirty="0" err="1" smtClean="0"/>
              <a:t>Колледж-Парке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Стэнфорде он познакомился с </a:t>
            </a:r>
            <a:r>
              <a:rPr lang="ru-RU" dirty="0" err="1" smtClean="0"/>
              <a:t>Лэрри</a:t>
            </a:r>
            <a:r>
              <a:rPr lang="ru-RU" dirty="0" smtClean="0"/>
              <a:t> Пейджем и начал работу над проектом, который затем превратился в </a:t>
            </a:r>
            <a:r>
              <a:rPr lang="ru-RU" dirty="0" err="1" smtClean="0"/>
              <a:t>Google</a:t>
            </a:r>
            <a:r>
              <a:rPr lang="ru-RU" dirty="0" smtClean="0"/>
              <a:t>. В 1998 году они вместе основали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Inc</a:t>
            </a:r>
            <a:r>
              <a:rPr lang="ru-RU" dirty="0" smtClean="0"/>
              <a:t>., и Сергей до сих пор отвечает за повседневную работу компании вместе с </a:t>
            </a:r>
            <a:r>
              <a:rPr lang="ru-RU" dirty="0" err="1" smtClean="0"/>
              <a:t>Лэрри</a:t>
            </a:r>
            <a:r>
              <a:rPr lang="ru-RU" dirty="0" smtClean="0"/>
              <a:t> Пейджем и Эриком Шмидтом (</a:t>
            </a:r>
            <a:r>
              <a:rPr lang="ru-RU" dirty="0" err="1" smtClean="0"/>
              <a:t>Eric</a:t>
            </a:r>
            <a:r>
              <a:rPr lang="ru-RU" dirty="0" smtClean="0"/>
              <a:t> </a:t>
            </a:r>
            <a:r>
              <a:rPr lang="ru-RU" dirty="0" err="1" smtClean="0"/>
              <a:t>Schmidt</a:t>
            </a:r>
            <a:r>
              <a:rPr lang="ru-RU" dirty="0" smtClean="0"/>
              <a:t>).</a:t>
            </a:r>
          </a:p>
          <a:p>
            <a:r>
              <a:rPr lang="ru-RU" i="1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214290"/>
            <a:ext cx="876187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2000264" cy="250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14612" y="1785926"/>
            <a:ext cx="5786462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Винтон</a:t>
            </a:r>
            <a:r>
              <a:rPr lang="ru-RU" b="1" dirty="0" smtClean="0"/>
              <a:t> Дж. </a:t>
            </a:r>
            <a:r>
              <a:rPr lang="ru-RU" b="1" dirty="0" err="1" smtClean="0"/>
              <a:t>Серф</a:t>
            </a:r>
            <a:r>
              <a:rPr lang="ru-RU" b="1" dirty="0" smtClean="0"/>
              <a:t> (</a:t>
            </a:r>
            <a:r>
              <a:rPr lang="ru-RU" b="1" dirty="0" err="1" smtClean="0"/>
              <a:t>Vinton</a:t>
            </a:r>
            <a:r>
              <a:rPr lang="ru-RU" b="1" dirty="0" smtClean="0"/>
              <a:t> G. </a:t>
            </a:r>
            <a:r>
              <a:rPr lang="ru-RU" b="1" dirty="0" err="1" smtClean="0"/>
              <a:t>Cerf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Вице-президент и главный проповедник Интернета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Винтон</a:t>
            </a:r>
            <a:r>
              <a:rPr lang="ru-RU" dirty="0" smtClean="0"/>
              <a:t> Дж. </a:t>
            </a:r>
            <a:r>
              <a:rPr lang="ru-RU" dirty="0" err="1" smtClean="0"/>
              <a:t>Серф</a:t>
            </a:r>
            <a:r>
              <a:rPr lang="ru-RU" dirty="0" smtClean="0"/>
              <a:t> (</a:t>
            </a:r>
            <a:r>
              <a:rPr lang="ru-RU" dirty="0" err="1" smtClean="0"/>
              <a:t>Vinton</a:t>
            </a:r>
            <a:r>
              <a:rPr lang="ru-RU" dirty="0" smtClean="0"/>
              <a:t> G. </a:t>
            </a:r>
            <a:r>
              <a:rPr lang="ru-RU" dirty="0" err="1" smtClean="0"/>
              <a:t>Cerf</a:t>
            </a:r>
            <a:r>
              <a:rPr lang="ru-RU" dirty="0" smtClean="0"/>
              <a:t>) является вице-президентом и главным проповедником Интернета в </a:t>
            </a:r>
            <a:r>
              <a:rPr lang="ru-RU" dirty="0" err="1" smtClean="0"/>
              <a:t>Google</a:t>
            </a:r>
            <a:r>
              <a:rPr lang="ru-RU" dirty="0" smtClean="0"/>
              <a:t>. Он отвечает за определение технологий и приложений компании, предоставляющих новые возможности в Интернете и на других платформах.</a:t>
            </a:r>
          </a:p>
          <a:p>
            <a:endParaRPr lang="ru-RU" dirty="0" smtClean="0"/>
          </a:p>
          <a:p>
            <a:r>
              <a:rPr lang="ru-RU" dirty="0" smtClean="0"/>
              <a:t>Широко известный как "отец Интернета", Винт совместно с Робертом Каном является разработчиком протоколов TCP/IP и базовой архитектуры Интернета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6283021" y="1"/>
            <a:ext cx="2860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-43005700"/>
            <a:ext cx="8215338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Компания </a:t>
            </a:r>
            <a:r>
              <a:rPr lang="ru-RU" b="1" dirty="0" err="1" smtClean="0"/>
              <a:t>Google</a:t>
            </a:r>
            <a:r>
              <a:rPr lang="ru-RU" b="1" dirty="0" smtClean="0"/>
              <a:t> открыла для себя десять важных принципов</a:t>
            </a:r>
          </a:p>
          <a:p>
            <a:r>
              <a:rPr lang="ru-RU" b="1" dirty="0" smtClean="0"/>
              <a:t>1. Сосредоточь все внимание на пользователе, а остальное приложится.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 момента основания компания </a:t>
            </a:r>
            <a:r>
              <a:rPr lang="ru-RU" dirty="0" err="1" smtClean="0"/>
              <a:t>Google</a:t>
            </a:r>
            <a:r>
              <a:rPr lang="ru-RU" dirty="0" smtClean="0"/>
              <a:t> поставила перед собой цель – предоставить пользователям максимально удобную и эффективную службу. Хотя многие компании заявляют, что уделяют внимание прежде всего интересам своих клиентов, лишь некоторые из них могут противостоять искушению пожертвовать чем-то ради увеличения стоимости своих акций. Компания </a:t>
            </a:r>
            <a:r>
              <a:rPr lang="ru-RU" dirty="0" err="1" smtClean="0"/>
              <a:t>Google</a:t>
            </a:r>
            <a:r>
              <a:rPr lang="ru-RU" dirty="0" smtClean="0"/>
              <a:t> неизменно и последовательно отказывается вносить изменения, которые не принесут пользы посетителям сайта.</a:t>
            </a:r>
          </a:p>
          <a:p>
            <a:r>
              <a:rPr lang="ru-RU" dirty="0" smtClean="0"/>
              <a:t>Интерфейс прост и понятен.</a:t>
            </a:r>
          </a:p>
          <a:p>
            <a:r>
              <a:rPr lang="ru-RU" dirty="0" smtClean="0"/>
              <a:t>Страницы загружаются мгновенно.</a:t>
            </a:r>
          </a:p>
          <a:p>
            <a:r>
              <a:rPr lang="ru-RU" dirty="0" smtClean="0"/>
              <a:t>Места в результатах поиска никогда и никому не продаются.</a:t>
            </a:r>
          </a:p>
          <a:p>
            <a:r>
              <a:rPr lang="ru-RU" dirty="0" smtClean="0"/>
              <a:t>Рекламные объявления на сайте должны предлагать релевантное содержание, а не отвлекать пользователя от поиска.</a:t>
            </a:r>
          </a:p>
          <a:p>
            <a:r>
              <a:rPr lang="ru-RU" dirty="0" smtClean="0"/>
              <a:t>Неизменно ставя интересы пользователей во главу угла, </a:t>
            </a:r>
            <a:r>
              <a:rPr lang="ru-RU" dirty="0" err="1" smtClean="0"/>
              <a:t>Google</a:t>
            </a:r>
            <a:r>
              <a:rPr lang="ru-RU" dirty="0" smtClean="0"/>
              <a:t> собрал самую преданную аудиторию в Интернете. Такого роста популярности мы добились не с помощью телевизионных рекламных кампаний, а благодаря положительным отзывам и рекомендациям довольных пользователей.</a:t>
            </a:r>
          </a:p>
          <a:p>
            <a:r>
              <a:rPr lang="ru-RU" b="1" dirty="0" smtClean="0"/>
              <a:t>2. Лучше делать что-то одно, но делать это очень и очень хорошо.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3. Быстро – это лучше, чем медленно.</a:t>
            </a:r>
            <a:r>
              <a:rPr lang="ru-RU" dirty="0" smtClean="0"/>
              <a:t> </a:t>
            </a:r>
          </a:p>
          <a:p>
            <a:r>
              <a:rPr lang="ru-RU" sz="800" dirty="0" err="1" smtClean="0"/>
              <a:t>Google</a:t>
            </a:r>
            <a:r>
              <a:rPr lang="ru-RU" sz="800" dirty="0" smtClean="0"/>
              <a:t> — это единственная компания в мире, цель которой заключается в том, чтобы пользователи покидали ее сайт как можно скорее. </a:t>
            </a:r>
          </a:p>
          <a:p>
            <a:r>
              <a:rPr lang="ru-RU" b="1" dirty="0" smtClean="0"/>
              <a:t>4. Демократия в Интернете есть.</a:t>
            </a:r>
            <a:r>
              <a:rPr lang="ru-RU" dirty="0" smtClean="0"/>
              <a:t> </a:t>
            </a:r>
          </a:p>
          <a:p>
            <a:r>
              <a:rPr lang="ru-RU" sz="800" dirty="0" smtClean="0"/>
              <a:t>Вместо того чтобы руководствоваться решением группы редакторов или частотой появления определенных слов, </a:t>
            </a:r>
            <a:r>
              <a:rPr lang="ru-RU" sz="800" dirty="0" err="1" smtClean="0"/>
              <a:t>Google</a:t>
            </a:r>
            <a:r>
              <a:rPr lang="ru-RU" sz="800" dirty="0" smtClean="0"/>
              <a:t> оценивает рейтинг каждой </a:t>
            </a:r>
            <a:r>
              <a:rPr lang="ru-RU" sz="800" dirty="0" err="1" smtClean="0"/>
              <a:t>веб-страницы</a:t>
            </a:r>
            <a:r>
              <a:rPr lang="ru-RU" sz="800" dirty="0" smtClean="0"/>
              <a:t> с помощью технологии определения рейтинга под названием </a:t>
            </a:r>
            <a:r>
              <a:rPr lang="ru-RU" sz="800" dirty="0" err="1" smtClean="0"/>
              <a:t>PageRank</a:t>
            </a:r>
            <a:r>
              <a:rPr lang="ru-RU" sz="800" dirty="0" smtClean="0"/>
              <a:t>™. </a:t>
            </a:r>
            <a:r>
              <a:rPr lang="ru-RU" sz="800" dirty="0" err="1" smtClean="0"/>
              <a:t>PageRank</a:t>
            </a:r>
            <a:r>
              <a:rPr lang="ru-RU" sz="800" dirty="0" smtClean="0"/>
              <a:t> оценивает все сайты, ссылающиеся на </a:t>
            </a:r>
            <a:r>
              <a:rPr lang="ru-RU" sz="800" dirty="0" err="1" smtClean="0"/>
              <a:t>веб-страницу</a:t>
            </a:r>
            <a:r>
              <a:rPr lang="ru-RU" sz="800" dirty="0" smtClean="0"/>
              <a:t>, и присваивает ей позицию, отчасти исходя из рейтинга ссылающихся на нее сайтов. </a:t>
            </a:r>
          </a:p>
          <a:p>
            <a:r>
              <a:rPr lang="ru-RU" b="1" dirty="0" smtClean="0"/>
              <a:t>5. Не нужно сидеть за компьютером, чтобы получить ответ.</a:t>
            </a:r>
            <a:r>
              <a:rPr lang="ru-RU" dirty="0" smtClean="0"/>
              <a:t> </a:t>
            </a:r>
          </a:p>
          <a:p>
            <a:r>
              <a:rPr lang="ru-RU" sz="800" dirty="0" smtClean="0"/>
              <a:t>Мир становится все более мобильным и отказывается от ограничений фиксированного местоположения. В число новейших разработок компании </a:t>
            </a:r>
            <a:r>
              <a:rPr lang="ru-RU" sz="800" dirty="0" err="1" smtClean="0"/>
              <a:t>Google</a:t>
            </a:r>
            <a:r>
              <a:rPr lang="ru-RU" sz="800" dirty="0" smtClean="0"/>
              <a:t> в этой области входят цифровой поиск </a:t>
            </a:r>
            <a:r>
              <a:rPr lang="ru-RU" sz="800" dirty="0" err="1" smtClean="0"/>
              <a:t>Google</a:t>
            </a:r>
            <a:r>
              <a:rPr lang="ru-RU" sz="800" dirty="0" smtClean="0"/>
              <a:t>, который сокращает количество нажатий кнопок, необходимых для поиска данных с помощью мобильного телефона с функциями WAP, и система мгновенного преобразования HTML-страниц в формат, понятный для браузеров мобильных телефонов. </a:t>
            </a:r>
          </a:p>
          <a:p>
            <a:r>
              <a:rPr lang="ru-RU" sz="1000" b="1" dirty="0" smtClean="0"/>
              <a:t>6. Деньги можно заработать, не причиняя вреда.</a:t>
            </a:r>
            <a:r>
              <a:rPr lang="ru-RU" sz="1000" dirty="0" smtClean="0"/>
              <a:t> </a:t>
            </a:r>
          </a:p>
          <a:p>
            <a:r>
              <a:rPr lang="ru-RU" sz="1000" dirty="0" err="1" smtClean="0"/>
              <a:t>Google</a:t>
            </a:r>
            <a:r>
              <a:rPr lang="ru-RU" sz="1000" dirty="0" smtClean="0"/>
              <a:t> – это коммерческое предприятие. Доход компании поступает от реализации</a:t>
            </a:r>
            <a:r>
              <a:rPr lang="en-US" sz="1000" dirty="0" smtClean="0"/>
              <a:t> </a:t>
            </a:r>
            <a:r>
              <a:rPr lang="ru-RU" sz="1000" dirty="0" smtClean="0"/>
              <a:t>технологии </a:t>
            </a:r>
            <a:r>
              <a:rPr lang="ru-RU" sz="1000" dirty="0" err="1" smtClean="0"/>
              <a:t>поискаи</a:t>
            </a:r>
            <a:r>
              <a:rPr lang="ru-RU" sz="1000" dirty="0" smtClean="0"/>
              <a:t> от размещения рекламных объявлений  на сайтах </a:t>
            </a:r>
            <a:r>
              <a:rPr lang="ru-RU" sz="1000" dirty="0" err="1" smtClean="0"/>
              <a:t>Google</a:t>
            </a:r>
            <a:r>
              <a:rPr lang="ru-RU" sz="1000" dirty="0" smtClean="0"/>
              <a:t> и многих других сайтах по всему Интернету. </a:t>
            </a:r>
            <a:r>
              <a:rPr lang="ru-RU" sz="1000" dirty="0" err="1" smtClean="0"/>
              <a:t>Google</a:t>
            </a:r>
            <a:r>
              <a:rPr lang="ru-RU" sz="1000" dirty="0" smtClean="0"/>
              <a:t> разрешает показ объявлений на страницах с результатами поиска только в том случае, если они имеют непосредственное отношение к содержанию отображаемых результатов. </a:t>
            </a:r>
          </a:p>
          <a:p>
            <a:r>
              <a:rPr lang="ru-RU" b="1" dirty="0" smtClean="0"/>
              <a:t>7. Информации всегда намного больше, чем может показаться.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8. Для поиска информации не существует границ.</a:t>
            </a:r>
            <a:r>
              <a:rPr lang="ru-RU" dirty="0" smtClean="0"/>
              <a:t> </a:t>
            </a:r>
          </a:p>
          <a:p>
            <a:r>
              <a:rPr lang="ru-RU" sz="800" dirty="0" smtClean="0"/>
              <a:t>Несмотря на то что главный офис </a:t>
            </a:r>
            <a:r>
              <a:rPr lang="ru-RU" sz="800" dirty="0" err="1" smtClean="0"/>
              <a:t>Google</a:t>
            </a:r>
            <a:r>
              <a:rPr lang="ru-RU" sz="800" dirty="0" smtClean="0"/>
              <a:t> находится в Калифорнии, наша миссия – облегчить доступ к информации для всех. Поэтому мы открыли представительства по всему миру. Результаты поиска </a:t>
            </a:r>
            <a:r>
              <a:rPr lang="ru-RU" sz="800" dirty="0" err="1" smtClean="0"/>
              <a:t>Google</a:t>
            </a:r>
            <a:r>
              <a:rPr lang="ru-RU" sz="800" dirty="0" smtClean="0"/>
              <a:t>- более чем на 100 языках мира. </a:t>
            </a:r>
          </a:p>
          <a:p>
            <a:r>
              <a:rPr lang="ru-RU" b="1" dirty="0" smtClean="0"/>
              <a:t>9. Серьезным можно быть и без галстука.</a:t>
            </a:r>
            <a:r>
              <a:rPr lang="ru-RU" dirty="0" smtClean="0"/>
              <a:t> </a:t>
            </a:r>
          </a:p>
          <a:p>
            <a:r>
              <a:rPr lang="ru-RU" sz="800" dirty="0" smtClean="0"/>
              <a:t>Основатели </a:t>
            </a:r>
            <a:r>
              <a:rPr lang="ru-RU" sz="800" dirty="0" err="1" smtClean="0"/>
              <a:t>Google</a:t>
            </a:r>
            <a:r>
              <a:rPr lang="ru-RU" sz="800" dirty="0" smtClean="0"/>
              <a:t> часто заявляют, что единственное, к чему компания относится серьезно, – это поиск. Деятельность компании базируется на идее о том, что работа должна быть трудной, но увлекательной. </a:t>
            </a:r>
          </a:p>
          <a:p>
            <a:r>
              <a:rPr lang="ru-RU" sz="1200" b="1" dirty="0" smtClean="0"/>
              <a:t>10. Отлично – это еще не предел.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Всегда давайте больше, чем от вас ожидают.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Компания </a:t>
            </a:r>
            <a:r>
              <a:rPr lang="ru-RU" b="1" dirty="0" err="1" smtClean="0"/>
              <a:t>Google</a:t>
            </a:r>
            <a:r>
              <a:rPr lang="ru-RU" b="1" dirty="0" smtClean="0"/>
              <a:t> держит десять важных принципов: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0010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Сосредоточь все внимание на пользователе, а остальное приложится.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Лучше делать что-то одно, но делать это очень и очень хорошо.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400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3. Быстро – это лучше, чем медленно.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35743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Google</a:t>
            </a:r>
            <a:r>
              <a:rPr lang="ru-RU" dirty="0" smtClean="0"/>
              <a:t> — это единственная компания в мире, цель которой заключается в том, чтобы пользователи покидали ее сайт как можно скорее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143248"/>
            <a:ext cx="345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4. Демократия в Интернете есть.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57187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Google</a:t>
            </a:r>
            <a:r>
              <a:rPr lang="ru-RU" dirty="0" smtClean="0"/>
              <a:t> оценивает рейтинг каждой </a:t>
            </a:r>
            <a:r>
              <a:rPr lang="ru-RU" dirty="0" err="1" smtClean="0"/>
              <a:t>веб-страницы</a:t>
            </a:r>
            <a:r>
              <a:rPr lang="ru-RU" dirty="0" smtClean="0"/>
              <a:t> с помощью революционной технологии определения рейтинга под названием </a:t>
            </a:r>
            <a:r>
              <a:rPr lang="ru-RU" dirty="0" err="1" smtClean="0"/>
              <a:t>PageRank</a:t>
            </a:r>
            <a:r>
              <a:rPr lang="ru-RU" dirty="0" smtClean="0"/>
              <a:t>™. </a:t>
            </a:r>
            <a:r>
              <a:rPr lang="ru-RU" dirty="0" err="1" smtClean="0"/>
              <a:t>PageRank</a:t>
            </a:r>
            <a:r>
              <a:rPr lang="ru-RU" dirty="0" smtClean="0"/>
              <a:t> оценивает все сайты, ссылающиеся на </a:t>
            </a:r>
            <a:r>
              <a:rPr lang="ru-RU" dirty="0" err="1" smtClean="0"/>
              <a:t>веб-страницу</a:t>
            </a:r>
            <a:r>
              <a:rPr lang="ru-RU" dirty="0" smtClean="0"/>
              <a:t>, и присваивает ей позицию, отчасти исходя из рейтинга ссылающихся на нее сайтов.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85776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Не нужно сидеть за компьютером, чтобы получить ответ.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357826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число новейших разработок компании </a:t>
            </a:r>
            <a:r>
              <a:rPr lang="ru-RU" dirty="0" err="1" smtClean="0"/>
              <a:t>Google</a:t>
            </a:r>
            <a:r>
              <a:rPr lang="ru-RU" dirty="0" smtClean="0"/>
              <a:t> в этой области входят цифровой поиск </a:t>
            </a:r>
            <a:r>
              <a:rPr lang="ru-RU" dirty="0" err="1" smtClean="0"/>
              <a:t>Google</a:t>
            </a:r>
            <a:r>
              <a:rPr lang="ru-RU" dirty="0" smtClean="0"/>
              <a:t>, который сокращает количество нажатий кнопок, необходимых для поиска данных с помощью мобильного телефона с функциями WAP, и система мгновенного преобразования HTML-страниц в формат, понятный для браузеров мобильных телефонов.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6283021" y="0"/>
            <a:ext cx="2860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6213844" y="0"/>
            <a:ext cx="2930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Деньги можно заработать, не причиняя вреда.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Google</a:t>
            </a:r>
            <a:r>
              <a:rPr lang="ru-RU" dirty="0" smtClean="0"/>
              <a:t> разрешает показ объявлений на страницах с результатами поиска только в том случае, если они имеют непосредственное отношение к содержанию отображаемых результатов.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Информации всегда намного больше, чем может показаться.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35743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8. Для поиска информации не существует границ.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78605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то что главный офис </a:t>
            </a:r>
            <a:r>
              <a:rPr lang="ru-RU" dirty="0" err="1" smtClean="0"/>
              <a:t>Google</a:t>
            </a:r>
            <a:r>
              <a:rPr lang="ru-RU" dirty="0" smtClean="0"/>
              <a:t> находится в Калифорнии, предлагается интерфейс </a:t>
            </a:r>
            <a:r>
              <a:rPr lang="ru-RU" dirty="0" err="1" smtClean="0"/>
              <a:t>Google</a:t>
            </a:r>
            <a:r>
              <a:rPr lang="ru-RU" dirty="0" smtClean="0"/>
              <a:t> более чем на 100 языках мира.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0043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9. Серьезным можно быть и без галстука.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Основатели </a:t>
            </a:r>
            <a:r>
              <a:rPr lang="ru-RU" dirty="0" err="1" smtClean="0"/>
              <a:t>Google</a:t>
            </a:r>
            <a:r>
              <a:rPr lang="ru-RU" dirty="0" smtClean="0"/>
              <a:t> часто заявляют, что единственное, к чему компания относится серьезно, – это </a:t>
            </a:r>
            <a:r>
              <a:rPr lang="ru-RU" dirty="0" err="1" smtClean="0"/>
              <a:t>поис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643446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10. Отлично – это еще не предел.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Всегда давайте больше, чем от вас ожидают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Поиск в иерархической системе каталогов.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3457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базе данных поисковой системы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-сайты группируются в иерархические тематические каталоги, которые являются аналогами тематического каталога в библиотеке.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5009939" cy="405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29256" y="2714620"/>
            <a:ext cx="335755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Тематические разделы верхнего уровня, например: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Интернет, Компьютеры, Наука и 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 д., содержат вложенные каталоги. Например, каталог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содержать подкаталоги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Поиск, Почта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35769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предположить, что по запросу пользователя Q в базе данных находятся Р (при Р ( 0) документов, соответствующих этому запросу, а предъявлено для просмотра всего N документов, то полнота системы определяется по формуле: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П=(N/P)x100%.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иктор\Рабочий стол\Рисунок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894387" cy="334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324008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информации в каталоге сводится к выбору определенного каталога, после чего пользователю будет представлен список ссылок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 адреса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посещаемых и содержательных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-сайтов.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93859"/>
            <a:ext cx="6429420" cy="4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34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Поиск файлов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786874" cy="30178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поиска файлов на серверах файловых архивов существуют специализированные поисковые системы, в том числе поисковая система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FileSearch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filesearch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поиска файла необходимо ввести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имя файла в поле поиска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 поисковая система выдаст Интернет- адреса серверов файловых архивов, на которых хранится файл с заданным именем.</a:t>
            </a:r>
          </a:p>
        </p:txBody>
      </p:sp>
      <p:pic>
        <p:nvPicPr>
          <p:cNvPr id="4098" name="Picture 2" descr="C:\Documents and Settings\виктор\Рабочий стол\вапвапвапвап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929066"/>
            <a:ext cx="7131050" cy="272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одзаголовок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8637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2000" dirty="0" smtClean="0"/>
              <a:t>	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r>
              <a:rPr lang="ru-RU" sz="2000" b="1" dirty="0" smtClean="0"/>
              <a:t> 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1800" b="1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ru-RU" sz="2400" b="1" dirty="0" smtClean="0"/>
              <a:t>	</a:t>
            </a:r>
            <a:endParaRPr lang="ru-RU" sz="2000" dirty="0" smtClean="0"/>
          </a:p>
        </p:txBody>
      </p:sp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857625"/>
            <a:ext cx="70786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8662" y="64291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одзаголовок 2"/>
          <p:cNvSpPr>
            <a:spLocks noGrp="1"/>
          </p:cNvSpPr>
          <p:nvPr>
            <p:ph idx="1"/>
          </p:nvPr>
        </p:nvSpPr>
        <p:spPr>
          <a:xfrm>
            <a:off x="214313" y="1285875"/>
            <a:ext cx="8515350" cy="52863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Решение: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IP</a:t>
            </a:r>
            <a:r>
              <a:rPr lang="ru-RU" sz="2400" dirty="0" smtClean="0"/>
              <a:t>-адрес – это 4 цифры, каждая из которых не более 255. Очевидно, что начинается последовательность с 20 (Г). После (А) не может быть никакого числа, так как получим  64 + (В) или (Б) даст число &gt; 255. Значит, А – последняя часть записи. (В) не может стоять перед (Б) – получим четырехзначное число. Получаем: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Правильный ответ </a:t>
            </a:r>
            <a:r>
              <a:rPr lang="ru-RU" sz="2400" b="1" dirty="0" smtClean="0"/>
              <a:t>– ГБВА.		</a:t>
            </a:r>
          </a:p>
          <a:p>
            <a:pPr eaLnBrk="1" hangingPunct="1">
              <a:buFont typeface="Arial" pitchFamily="34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0034" y="1357298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месте преступления были обнаружены четыре обрывка бумаги. Следствие установило, что на них записаны фрагменты одного IP-адреса. Криминалисты обозначили эти фрагменты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7170051" cy="1123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7148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Решаем аналогичную задачу: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38" y="1000125"/>
            <a:ext cx="8001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+mn-lt"/>
              </a:rPr>
              <a:t>В таблице приведены запросы к поисковому серверу. Расположите номера запросов в порядке возрастания количества страниц, которые найдет поисковый сервер по каждому запросу. 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Для обозначения логической операции “ИЛИ” в запросе используется символ |, а для логической операции “И” – &amp;. </a:t>
            </a: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ru-RU" b="1" dirty="0">
              <a:latin typeface="+mn-lt"/>
              <a:cs typeface="Arial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85938" y="3000375"/>
          <a:ext cx="5286375" cy="3073400"/>
        </p:xfrm>
        <a:graphic>
          <a:graphicData uri="http://schemas.openxmlformats.org/drawingml/2006/table">
            <a:tbl>
              <a:tblPr/>
              <a:tblGrid>
                <a:gridCol w="1192212"/>
                <a:gridCol w="4094163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принтеры &amp; сканеры &amp; продажа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принтеры &amp; продажа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принтеры | продажа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принтеры | сканеры | продажа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50004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одзаголовок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0006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Решение: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Наименьшее число страниц по запросу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принтеры &amp; сканеры &amp; продажа (1)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Затем - </a:t>
            </a:r>
            <a:r>
              <a:rPr lang="ru-RU" sz="2400" b="1" dirty="0" smtClean="0"/>
              <a:t>принтеры &amp; продажа - (2).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Далее - </a:t>
            </a:r>
            <a:r>
              <a:rPr lang="ru-RU" sz="2400" b="1" dirty="0" smtClean="0"/>
              <a:t>принтеры | продажа (3).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И максимальное количество страниц по запросу </a:t>
            </a:r>
            <a:r>
              <a:rPr lang="ru-RU" sz="2400" b="1" dirty="0" smtClean="0"/>
              <a:t>принтеры | сканеры | продажа (4).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	Записываем в порядке возрастания: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b="1" dirty="0" smtClean="0"/>
              <a:t>	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Правильный ответ </a:t>
            </a:r>
            <a:r>
              <a:rPr lang="ru-RU" sz="2400" b="1" dirty="0" smtClean="0"/>
              <a:t>– 1234.			</a:t>
            </a:r>
          </a:p>
          <a:p>
            <a:pPr eaLnBrk="1" hangingPunct="1">
              <a:buFont typeface="Arial" pitchFamily="34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57224" y="571480"/>
            <a:ext cx="77153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Что такое Интернет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- мировая компьютерная сеть. Она составлена из разнообразных компьютерных сетей, объединенных стандартными соглашениями о способах обмена информацией и единой системой адресации.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4119945" cy="30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143504" y="3357562"/>
            <a:ext cx="371477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Английское слово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из двух частей: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приставка,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сеть.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система соединенных между собой (аппаратно и программно) компьютеров с возможностью использования общих ресурсов.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сеть имеет центральный компьютер, который управляет ее работой, то она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сетью с выделенным сервером.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4786346" cy="32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143372" y="6215082"/>
            <a:ext cx="114300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263-AD38-45BF-80ED-D898B6C84D87}" type="slidenum">
              <a:rPr lang="ru-RU"/>
              <a:pPr/>
              <a:t>39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64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Локальная сеть –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76400"/>
            <a:ext cx="9001156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соединение компьютеров, расположенных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небольших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расстояниях друг от друга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одноранговая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сеть).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Как  правило такие сети связывают компьютеры, расположенные на расстояниях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порядка 50 –1000 метров)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пределах одного или нескольких близлежащих зданий.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596" y="5715016"/>
            <a:ext cx="8229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ЛВС – локальная вычислительная сеть,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LAN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–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Local Area Network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3357562"/>
            <a:ext cx="528641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21429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Поисковые системы содержат тематически сгруппированную информацию об информационных ресурсах Всемирной паутины в базах данных.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Специальные программы-роботы периодически «обходят»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-серверы Интернета, читают все встречающиеся документы, выделяют в них ключевые слова и заносят в базу данных Интернет- адреса документов.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76"/>
            <a:ext cx="5024436" cy="29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6380" y="32861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 данным 2006-2008г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762000"/>
          </a:xfrm>
        </p:spPr>
        <p:txBody>
          <a:bodyPr/>
          <a:lstStyle/>
          <a:p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Топология сети</a:t>
            </a:r>
          </a:p>
        </p:txBody>
      </p:sp>
      <p:pic>
        <p:nvPicPr>
          <p:cNvPr id="36871" name="Picture 7" descr="HWScan00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835824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21B4-D7E0-4CE7-A8DB-EC4AEB1C6F89}" type="slidenum">
              <a:rPr lang="ru-RU"/>
              <a:pPr/>
              <a:t>41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480"/>
            <a:ext cx="8763000" cy="9144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928802"/>
            <a:ext cx="77724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объединение компьютеров и локальных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решения общих проблем регионального масштаба.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1538" y="5500702"/>
            <a:ext cx="7391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РВС – региональная вычислительная сеть,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MAN - Metropolitan Area Network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277" y="2928934"/>
            <a:ext cx="3977119" cy="22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3A09-4BED-48A2-8022-290CBDB35F93}" type="slidenum">
              <a:rPr lang="ru-RU"/>
              <a:pPr/>
              <a:t>42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686800" cy="914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Корпоративная сеть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85828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объединение компьютеров и локальных сетей в пределах корпорации.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88104"/>
            <a:ext cx="4357718" cy="36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340E-E252-47BF-A746-9498BC27A381}" type="slidenum">
              <a:rPr lang="ru-RU"/>
              <a:pPr/>
              <a:t>43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914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Глобальная сеть –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29718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объединение компьютеров и локальных сетей расположенных на удаленном расстоянии, для общего использования мировых информационных ресурсов.	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14546" y="5834062"/>
            <a:ext cx="6781800" cy="1023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chemeClr val="folHlink"/>
                </a:solidFill>
              </a:rPr>
              <a:t>INTERNET </a:t>
            </a:r>
            <a:r>
              <a:rPr lang="ru-RU" sz="2800" dirty="0">
                <a:solidFill>
                  <a:schemeClr val="folHlink"/>
                </a:solidFill>
              </a:rPr>
              <a:t>– дословно «</a:t>
            </a:r>
            <a:r>
              <a:rPr lang="ru-RU" sz="2800" dirty="0" err="1">
                <a:solidFill>
                  <a:schemeClr val="folHlink"/>
                </a:solidFill>
              </a:rPr>
              <a:t>Межсеть</a:t>
            </a:r>
            <a:r>
              <a:rPr lang="ru-RU" sz="2800" dirty="0">
                <a:solidFill>
                  <a:schemeClr val="folHlink"/>
                </a:solidFill>
              </a:rPr>
              <a:t>»</a:t>
            </a: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00232" y="4714884"/>
            <a:ext cx="68580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       ГВС </a:t>
            </a:r>
            <a:r>
              <a:rPr lang="ru-RU" sz="2400" dirty="0">
                <a:latin typeface="Times New Roman" pitchFamily="18" charset="0"/>
              </a:rPr>
              <a:t>– глобальная вычислительная сеть,</a:t>
            </a:r>
            <a:br>
              <a:rPr lang="ru-RU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WAN – Wide Area </a:t>
            </a:r>
            <a:r>
              <a:rPr lang="en-US" sz="2400" dirty="0" smtClean="0">
                <a:latin typeface="Times New Roman" pitchFamily="18" charset="0"/>
              </a:rPr>
              <a:t>Network</a:t>
            </a:r>
            <a:endParaRPr lang="ru-RU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074" name="Picture 2" descr="C:\Documents and Settings\виктор\Рабочий стол\Рисунок18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857628"/>
            <a:ext cx="2912842" cy="272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575-4893-4DFD-86EC-7F0239E7ACBC}" type="slidenum">
              <a:rPr lang="ru-RU"/>
              <a:pPr/>
              <a:t>44</a:t>
            </a:fld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5720" y="500042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Обязательными компонентами любой сети являются каналы связи (проводные и беспроводные), для которых используют различные физические среды.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071810"/>
            <a:ext cx="407193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Каналы связи: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*Телефонные линии;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*Коаксиальный кабель;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*Оптоволоконные линии;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*Радиосвязь;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*Спутниковая связь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643470" cy="25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F394-3E8F-4F1A-8BA2-AB5806703A2D}" type="slidenum">
              <a:rPr lang="ru-RU"/>
              <a:pPr/>
              <a:t>45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9563"/>
            <a:ext cx="8915400" cy="2041525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Эффективность связи в компьютерных сетях зависит от следующих характеристик (параметров) каналов связи: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285992"/>
            <a:ext cx="8229600" cy="41068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Пропускной способности (скорость передачи данных), измеряемой количеством бит информации, переданной по сети в секунду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Надежности – способности передавать информацию без искажений и потерь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Возможности расширения (подключения новых компьютеров и устройств).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1969 году в США была создана компьютерная сеть </a:t>
            </a:r>
            <a:r>
              <a:rPr lang="ru-RU" dirty="0" err="1" smtClean="0"/>
              <a:t>ARPAnet</a:t>
            </a:r>
            <a:r>
              <a:rPr lang="ru-RU" dirty="0" smtClean="0"/>
              <a:t>, объединяющая компьютерные центры министерства обороны и ряда университетских (академических) организаций. </a:t>
            </a:r>
          </a:p>
          <a:p>
            <a:endParaRPr lang="ru-RU" dirty="0" smtClean="0"/>
          </a:p>
          <a:p>
            <a:r>
              <a:rPr lang="ru-RU" dirty="0" smtClean="0"/>
              <a:t>Проект ARPA, разрабатываемый по инициативе министерства обороны США, должен был объединить в единую компьютерную сеть разнородные компьютеры, работающие на различных платформах и связанные очень ненадежными каналами. </a:t>
            </a:r>
          </a:p>
          <a:p>
            <a:endParaRPr lang="ru-RU" dirty="0" smtClean="0"/>
          </a:p>
          <a:p>
            <a:r>
              <a:rPr lang="ru-RU" dirty="0" smtClean="0"/>
              <a:t>Эта сеть была предназначена для узкой цели: главным образом для изучения того, как поддерживать связь в случае ядерного нападения и для помощи исследователям в обмене информацией. 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3108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истории развития Интернет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Именно такая постановка задачи привела к рождению новой сетевой технологии, основанной на протоколах </a:t>
            </a:r>
            <a:r>
              <a:rPr lang="ru-RU" dirty="0" smtClean="0">
                <a:hlinkClick r:id="rId2"/>
              </a:rPr>
              <a:t>TCP/IP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Documents and Settings\виктор\Рабочий стол\Рисунок187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3302000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sz="4000" dirty="0">
                <a:solidFill>
                  <a:schemeClr val="accent2"/>
                </a:solidFill>
              </a:rPr>
              <a:t>Телекоммуникационные службы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1. Электронная почта (</a:t>
            </a:r>
            <a:r>
              <a:rPr lang="en-US" dirty="0"/>
              <a:t>E-mail)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357430"/>
            <a:ext cx="7500990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*Скорость пересылки сообщений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*Сообщения могут содержать не только текст, но и вложенные файлы (программы, графику, звук и т.д.)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*Письмо можно послать сразу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нескольким абонентам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виктор\Рабочий стол\Рисунок189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30663"/>
            <a:ext cx="3154363" cy="2827337"/>
          </a:xfrm>
          <a:prstGeom prst="rect">
            <a:avLst/>
          </a:prstGeom>
          <a:noFill/>
        </p:spPr>
      </p:pic>
      <p:pic>
        <p:nvPicPr>
          <p:cNvPr id="7170" name="Picture 2" descr="C:\Documents and Settings\виктор\Рабочий стол\Рисунок199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0"/>
            <a:ext cx="1828800" cy="190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8596" y="714356"/>
            <a:ext cx="8358246" cy="5029200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Каждый пользователь может создать свой почтовый ящик на одном из почтовых серверов Интернет.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эл.почты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i="1" dirty="0" err="1"/>
              <a:t>Имя_пользователя@имя_сервера</a:t>
            </a:r>
            <a:endParaRPr lang="ru-RU" sz="3200" b="1" i="1" dirty="0"/>
          </a:p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User_name@mtu_net.ru</a:t>
            </a:r>
          </a:p>
          <a:p>
            <a:pPr algn="ctr">
              <a:spcBef>
                <a:spcPct val="50000"/>
              </a:spcBef>
            </a:pP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dirty="0"/>
              <a:t>		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514600" y="46482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6248400" y="46482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857892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имя сервера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78645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имя пользователя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85786" y="85723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XV веке венецианские купцы словом латинского предлога "AD"называли остроконечные сосуды из красной глины с двумя ручками, их использовали для замера жидкостей, например масла или вина.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5286388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появлением в XIX веке печатных машинок знак @ обрел свое место на клавиатуре. Тогда - и по сей день - он использовался как краткое обозначение выражения </a:t>
            </a:r>
            <a:r>
              <a:rPr lang="ru-RU" b="1" dirty="0" smtClean="0"/>
              <a:t>"в размере" или "по курсу". </a:t>
            </a:r>
            <a:r>
              <a:rPr lang="ru-RU" dirty="0" smtClean="0"/>
              <a:t>Позже, вместе с другими знаками, перекочевал и на клавиатуру компьютера. 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85918" y="142852"/>
            <a:ext cx="556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Поиски истоков символа @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уводят нас по меньшей мере в XV век.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85992"/>
            <a:ext cx="6143668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слово «амфора» (</a:t>
            </a:r>
            <a:r>
              <a:rPr lang="ru-RU" dirty="0" err="1" smtClean="0"/>
              <a:t>anfora</a:t>
            </a:r>
            <a:r>
              <a:rPr lang="ru-RU" dirty="0" smtClean="0"/>
              <a:t>) переводилось как «арроба»</a:t>
            </a:r>
          </a:p>
          <a:p>
            <a:pPr algn="ctr"/>
            <a:r>
              <a:rPr lang="ru-RU" dirty="0" smtClean="0"/>
              <a:t> (</a:t>
            </a:r>
            <a:r>
              <a:rPr lang="ru-RU" dirty="0" err="1" smtClean="0"/>
              <a:t>arroba</a:t>
            </a:r>
            <a:r>
              <a:rPr lang="ru-RU" dirty="0" smtClean="0"/>
              <a:t>) — мера веса, равная примерно 12,5 кг.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87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этом буква А, по тогдашней традиции, была украшена завитком и выглядела как @.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виктор\Рабочий стол\Рисунок1лллллл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2682875" cy="2016125"/>
          </a:xfrm>
          <a:prstGeom prst="rect">
            <a:avLst/>
          </a:prstGeom>
          <a:noFill/>
        </p:spPr>
      </p:pic>
      <p:pic>
        <p:nvPicPr>
          <p:cNvPr id="1027" name="Picture 3" descr="C:\Documents and Settings\виктор\Рабочий стол\Рисунок1жжжж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643050"/>
            <a:ext cx="2103437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4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14414" y="57148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Поиск по ключевым словам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документа в базе данных поисковой системы осуществляется с помощью введения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запросов в поле поиска.</a:t>
            </a: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 должен содержать одно или несколько ключевых слов, которые являются главными для этого документа.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38548" t="51135" r="30775" b="41295"/>
          <a:stretch>
            <a:fillRect/>
          </a:stretch>
        </p:blipFill>
        <p:spPr bwMode="auto">
          <a:xfrm>
            <a:off x="1285852" y="3071810"/>
            <a:ext cx="61198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335756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 по информатике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30- летний Рой </a:t>
            </a:r>
            <a:r>
              <a:rPr lang="ru-RU" dirty="0" err="1" smtClean="0"/>
              <a:t>Томлинсон</a:t>
            </a:r>
            <a:r>
              <a:rPr lang="ru-RU" dirty="0" smtClean="0"/>
              <a:t> был тем самым человеком, который выбрал символ @ в качестве разделителя между именем пользователя и именем хоста в синтаксисе адреса электронной почты в 1971 году, когда послал первое электронное письмо. </a:t>
            </a:r>
          </a:p>
          <a:p>
            <a:endParaRPr lang="ru-RU" dirty="0" smtClean="0"/>
          </a:p>
          <a:p>
            <a:r>
              <a:rPr lang="ru-RU" dirty="0" smtClean="0"/>
              <a:t>Когда уже в наши дни его спросили, почему он выбрал этот конкретный значок, он ответил просто: «Я искал на клавиатуре знак, который не мог встретиться ни в одном имени и вызвать путаницу»</a:t>
            </a:r>
            <a:endParaRPr lang="ru-R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2276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6959" y="4000504"/>
            <a:ext cx="313412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571480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почему именно «собака» в России? Существует несколько версий происхождения этого забавного названия.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Во-первых</a:t>
            </a:r>
            <a:r>
              <a:rPr lang="ru-RU" dirty="0" smtClean="0"/>
              <a:t>, значок действительно похож на свернувшуюся калачиком собачку.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Во-вторых</a:t>
            </a:r>
            <a:r>
              <a:rPr lang="ru-RU" dirty="0" smtClean="0"/>
              <a:t> – отрывистое звучание английского «</a:t>
            </a:r>
            <a:r>
              <a:rPr lang="ru-RU" dirty="0" err="1" smtClean="0"/>
              <a:t>at</a:t>
            </a:r>
            <a:r>
              <a:rPr lang="ru-RU" dirty="0" smtClean="0"/>
              <a:t>» немного напоминает собачий лай.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В-третьих</a:t>
            </a:r>
            <a:r>
              <a:rPr lang="ru-RU" dirty="0" smtClean="0"/>
              <a:t>, при изрядном воображении вы можете рассмотреть в начертаниях символа практически все буквы, входящие в слово «собака», ну разве что, за </a:t>
            </a:r>
            <a:r>
              <a:rPr lang="ru-RU" dirty="0" err="1" smtClean="0"/>
              <a:t>исключеним</a:t>
            </a:r>
            <a:r>
              <a:rPr lang="ru-RU" dirty="0" smtClean="0"/>
              <a:t> «к».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429264"/>
            <a:ext cx="8429684" cy="83099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России «собака» называется также собачкой, лягушкой, плюшкой, ухом, бараном и даже </a:t>
            </a:r>
            <a:r>
              <a:rPr lang="ru-RU" sz="2400" dirty="0" err="1" smtClean="0"/>
              <a:t>крякозяброй</a:t>
            </a:r>
            <a:r>
              <a:rPr lang="ru-RU" sz="2400" dirty="0" smtClean="0"/>
              <a:t>, </a:t>
            </a:r>
            <a:r>
              <a:rPr lang="ru-RU" sz="2400" dirty="0" err="1" smtClean="0"/>
              <a:t>масянбой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Documents and Settings\виктор\Рабочий стол\Рисунок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2507930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виктор\Рабочий стол\Рисунок3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050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42844" y="1214422"/>
            <a:ext cx="87868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Финляндия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miukumauku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спящая кошка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Болгария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кльомба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маймунско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 («обезьяна А»),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Нидерланды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apenstaartje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(«обезьяний хвостик»),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Израиль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штрудель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как и мера веса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arroba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Франция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та же мера веса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arrobase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Германия, Польша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обезьяний хвост, обезьянье ухо,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Affenschaukel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(обезьяньи качели), скрепка,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Klammeraffe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(цепляющаяся обезьяна)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Италия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chiocciola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– улитка,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snabel-a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– «рыло а» или слоновый хобот,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Норвегия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krøllalfa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крёльальфа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 — «а с завитком»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Чехия, Словакия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рольмопс (сельдь под маринадом),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Америка, Финляндия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кошка,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Китай, Тайвань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мышонок,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Турция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розочка,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Сербия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«чокнутая A»,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Вьетнам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«скрюченная A»,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Украина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равлик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(«улитка»),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мавпочка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(«обезьянка»), «песик» или «собака».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Белоруссия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улитка, обезьянка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Казахстан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айқұлақ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(ухо луны);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Япония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удзумаки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ja-JP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渦巻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водоворот)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Швеция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-«булочку с корицей» (</a:t>
            </a:r>
            <a:r>
              <a:rPr kumimoji="0" lang="ru-RU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kanelbulle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143932" cy="707886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наибольшее удивление в истории символа @ вызывает то,</a:t>
            </a:r>
            <a:br>
              <a:rPr lang="ru-RU" sz="2000" dirty="0" smtClean="0"/>
            </a:br>
            <a:r>
              <a:rPr lang="ru-RU" sz="2000" dirty="0" smtClean="0"/>
              <a:t> как в наши дни он произносится и что означает на разных языках.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5429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Некоторые деятели интернет- пространства называют этот символ «одним из главных поп-символов современности». </a:t>
            </a:r>
          </a:p>
          <a:p>
            <a:endParaRPr lang="ru-RU" dirty="0" smtClean="0"/>
          </a:p>
          <a:p>
            <a:r>
              <a:rPr lang="ru-RU" dirty="0" smtClean="0"/>
              <a:t>О всемирном признании этого символа свидетельствует следующий факт: </a:t>
            </a:r>
          </a:p>
          <a:p>
            <a:endParaRPr lang="ru-RU" dirty="0" smtClean="0"/>
          </a:p>
          <a:p>
            <a:r>
              <a:rPr lang="ru-RU" dirty="0" smtClean="0"/>
              <a:t>В феврале 2004 года Международный союз электросвязи ввёл в азбуку Морзе код для символа @ (• — — • — •), для удобства передачи адресов электронной почты. Код совмещает латинские буквы А и С и отражает их совместное графическое написание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7207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Официальное название символа в соответствии со стандартами— </a:t>
            </a:r>
            <a:r>
              <a:rPr lang="ru-RU" b="1" dirty="0" smtClean="0"/>
              <a:t>коммерческое </a:t>
            </a:r>
            <a:r>
              <a:rPr lang="ru-RU" b="1" i="1" dirty="0" err="1" smtClean="0"/>
              <a:t>at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29322" y="6488668"/>
            <a:ext cx="28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Самюэл</a:t>
            </a:r>
            <a:r>
              <a:rPr lang="ru-RU" dirty="0" smtClean="0"/>
              <a:t> </a:t>
            </a:r>
            <a:r>
              <a:rPr lang="ru-RU" dirty="0" err="1" smtClean="0"/>
              <a:t>Финли</a:t>
            </a:r>
            <a:r>
              <a:rPr lang="ru-RU" dirty="0" smtClean="0"/>
              <a:t> Бриз Морзе</a:t>
            </a:r>
            <a:endParaRPr lang="ru-RU" dirty="0"/>
          </a:p>
        </p:txBody>
      </p:sp>
      <p:pic>
        <p:nvPicPr>
          <p:cNvPr id="8194" name="Picture 2" descr="C:\Documents and Settings\виктор\Рабочий стол\Рисунок109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206375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2. Телеконференции </a:t>
            </a:r>
            <a:br>
              <a:rPr lang="ru-RU"/>
            </a:br>
            <a:r>
              <a:rPr lang="ru-RU" sz="4000"/>
              <a:t>(группы новостей или служба </a:t>
            </a:r>
            <a:r>
              <a:rPr lang="en-US" sz="4000"/>
              <a:t>Usenet)</a:t>
            </a:r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928802"/>
            <a:ext cx="8772556" cy="264319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dirty="0"/>
              <a:t>В Интернете существуют десятки тысяч конференций или новостей, каждая из которых посвящена обсуждению какой-либо темы.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	Принцип работы телеконференций мало чем отличается от принципа работы </a:t>
            </a:r>
            <a:r>
              <a:rPr lang="ru-RU" dirty="0" err="1"/>
              <a:t>эл.почты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3. Форумы прямого общения (</a:t>
            </a:r>
            <a:r>
              <a:rPr lang="en-US"/>
              <a:t>IRC)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62968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IRC (Internet Relay Chat) – </a:t>
            </a:r>
            <a:r>
              <a:rPr lang="ru-RU" dirty="0"/>
              <a:t>буквальный перевод «болтовня» в реальном времени</a:t>
            </a:r>
            <a:r>
              <a:rPr lang="en-US" dirty="0"/>
              <a:t>.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Общение между участниками происходит в режиме </a:t>
            </a:r>
            <a:r>
              <a:rPr lang="en-US" dirty="0"/>
              <a:t>On-Line </a:t>
            </a:r>
            <a:r>
              <a:rPr lang="ru-RU" dirty="0"/>
              <a:t>в письменной форме.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2357454" cy="22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виктор\Рабочий стол\Рисунок5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00504"/>
            <a:ext cx="2486025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8572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Информационные службы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«Всемирная </a:t>
            </a:r>
            <a:r>
              <a:rPr lang="ru-RU" dirty="0"/>
              <a:t>паутина» - </a:t>
            </a:r>
            <a:r>
              <a:rPr lang="en-US" dirty="0"/>
              <a:t>WWW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590800"/>
            <a:ext cx="8802719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WWW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World Wide Web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технология гипертекста.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Именно с появлением технологии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началось бурное развитие Интернет на протяжении 90-х годов.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43356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282" y="533400"/>
            <a:ext cx="87154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Суть технологии гипертекста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том, что текст структурируется, т.е. в нем выделяются слова-ссылки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активизации ссылки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(например при помощи щелчка мыши) происходит переход на заданный в ссылке фрагмент текста.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Ссылки (гиперссылки)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обычно выделяются цветом и подчеркиванием.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857628"/>
            <a:ext cx="800105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Сервера Интернет, реализующие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технологию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-серверами,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документы, реализованные по технологии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называются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страницами.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282" y="500042"/>
            <a:ext cx="8786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страница может содержать информацию, представленную в различных формах: текст, графика, видео, звук, анимацию.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-страниц осуществляется с помощью специальных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просмотра – браузеров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настоящее время наиболее распространенными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браузером являет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Explorer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(русскоязычная версия часто называется Обозреватель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0"/>
            <a:ext cx="2643206" cy="21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стандарты, определяющие формы представления и способы пересылки сообщений, процедуры их интерпретации, правила совместной работы различного оборудования в сетях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929198"/>
            <a:ext cx="84296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сети Интернет базовым протоколом является TCP/IP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Все остальные многочисленные протоколы строятся на основе именно протокола TCP/IP.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429024" cy="2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ключевые слова были выбраны неудачно, то список адресов документов может быть слишком большим (может содержать десятки и даже сотни тысяч ссылок).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того чтобы уменьшить список, можно в поле поиска ввести дополнительные ключевые слова или воспользоваться каталогом поисковой системы.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244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643050"/>
            <a:ext cx="80010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ротокол TCP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разбивает информацию на порции и нумерует все порции, чтобы при получении можно было правильно собрать информацию.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Далее с помощью протокола IP все части передаются получателю, где с помощью протокола TCP проверяется, все ли части получены.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 как отдельные части могут путешествовать по Интернет самыми разными путями, то порядок прихода частей может быть нарушен. После получения частей TCP располагает их в нужном порядке и собирает в единое целое.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0010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TCP/IP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  аббревиатура термина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(Протокол управления передачей/Интернет Протокол)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94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8945563" cy="5991228"/>
          </a:xfrm>
        </p:spPr>
        <p:txBody>
          <a:bodyPr/>
          <a:lstStyle/>
          <a:p>
            <a:pPr marL="38735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-страницу в Интернет или сделать на нее ссылку можно с помощью универсального указателя ресурсов (адреса страницы).</a:t>
            </a:r>
          </a:p>
          <a:p>
            <a:pPr marL="387350" indent="0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marL="38735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указатель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735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URL-Universal Resource Locator)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735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себя способ доступа к документу, имя сервера, на котором находится документ, а также путь к документу (файлу).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357694"/>
            <a:ext cx="764386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адреса URL имеет следующий вид: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&lt;Тип ресурса или протокол&gt;://&lt;Имя в Интернете&gt;/&lt;Путь доступа&gt;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0070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адрес URL для русскоязычной Web-страницы, посвященной информации о продуктах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XP, выглядит следующим образом: </a:t>
            </a:r>
          </a:p>
          <a:p>
            <a:r>
              <a:rPr lang="ru-RU" dirty="0" smtClean="0">
                <a:hlinkClick r:id="rId2"/>
              </a:rPr>
              <a:t>http://www.microsoft.com/rus/officexp/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286808" cy="5105400"/>
          </a:xfrm>
        </p:spPr>
        <p:txBody>
          <a:bodyPr>
            <a:normAutofit/>
          </a:bodyPr>
          <a:lstStyle/>
          <a:p>
            <a:pPr marL="60325" indent="327025" algn="ctr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доступа к документу определяется используемым протоколом передачи информации. Для доступа 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-страницам используется протокол передачи гипертекста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Hyper Text Transfer Protocol)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60" name="Picture 4" descr="j02544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1931149" cy="1428751"/>
          </a:xfrm>
          <a:prstGeom prst="rect">
            <a:avLst/>
          </a:prstGeom>
          <a:noFill/>
        </p:spPr>
      </p:pic>
      <p:pic>
        <p:nvPicPr>
          <p:cNvPr id="9218" name="Picture 2" descr="C:\Documents and Settings\виктор\Рабочий стол\Рисунок134343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3795713" cy="249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28"/>
            <a:ext cx="91440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Например, для начальной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-страницы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Internet Explorer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универсальный указатель ресурсов примет вид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http://home.microsoft.com/intl/ru</a:t>
            </a:r>
            <a:r>
              <a:rPr lang="en-US" dirty="0"/>
              <a:t> 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dirty="0" smtClean="0"/>
              <a:t>     и </a:t>
            </a:r>
            <a:r>
              <a:rPr lang="ru-RU" dirty="0"/>
              <a:t>состоит из трех частей: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	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dirty="0" smtClean="0"/>
              <a:t>- </a:t>
            </a:r>
            <a:r>
              <a:rPr lang="ru-RU" dirty="0"/>
              <a:t>протокол доступа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	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home.microsoft.com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/>
              <a:t>- имя сервера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intl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</a:t>
            </a:r>
            <a:r>
              <a:rPr lang="en-US" dirty="0"/>
              <a:t> </a:t>
            </a: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/>
              <a:t>путь к файлу</a:t>
            </a:r>
          </a:p>
        </p:txBody>
      </p:sp>
      <p:pic>
        <p:nvPicPr>
          <p:cNvPr id="3074" name="Picture 2" descr="C:\Documents and Settings\виктор\Рабочий стол\Рисунок14545454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3556000"/>
            <a:ext cx="46101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EDF-6BFF-4F31-B2A1-6827B8F77662}" type="slidenum">
              <a:rPr lang="ru-RU"/>
              <a:pPr/>
              <a:t>64</a:t>
            </a:fld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85725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адресации учитывает структуру Интернет, т.е. то, что Интернет является сетью сетей, а не объединением отдельных компьютеров.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 состоит из двух частей, одна из которых является адресом сети, а другая адресом компьютера в сети. 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обеспечения максимальной гибкости в процессе распределения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-адресов, в зависимости от количества компьютеров в сети, адреса разделяются на три класса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B, C.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биты адреса отводятся для идентификации класса, а остальные разделяются на адрес сети и адрес компьютера.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00042"/>
            <a:ext cx="2575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адресация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E131-EE8D-4858-9BF1-79E04FA84F79}" type="slidenum">
              <a:rPr lang="ru-RU"/>
              <a:pPr/>
              <a:t>65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hlink"/>
                </a:solidFill>
              </a:rPr>
              <a:t>IP</a:t>
            </a:r>
            <a:r>
              <a:rPr lang="ru-RU" sz="3200">
                <a:solidFill>
                  <a:schemeClr val="hlink"/>
                </a:solidFill>
              </a:rPr>
              <a:t>-адресация в сетях различных классов</a:t>
            </a:r>
          </a:p>
        </p:txBody>
      </p:sp>
      <p:graphicFrame>
        <p:nvGraphicFramePr>
          <p:cNvPr id="14391" name="Group 55"/>
          <p:cNvGraphicFramePr>
            <a:graphicFrameLocks noGrp="1"/>
          </p:cNvGraphicFramePr>
          <p:nvPr>
            <p:ph type="tbl" idx="1"/>
          </p:nvPr>
        </p:nvGraphicFramePr>
        <p:xfrm>
          <a:off x="1071539" y="1714489"/>
          <a:ext cx="7539061" cy="4229112"/>
        </p:xfrm>
        <a:graphic>
          <a:graphicData uri="http://schemas.openxmlformats.org/drawingml/2006/table">
            <a:tbl>
              <a:tblPr/>
              <a:tblGrid>
                <a:gridCol w="1345789"/>
                <a:gridCol w="423246"/>
                <a:gridCol w="190130"/>
                <a:gridCol w="190129"/>
                <a:gridCol w="373646"/>
                <a:gridCol w="2182360"/>
                <a:gridCol w="2833761"/>
              </a:tblGrid>
              <a:tr h="1485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(7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(24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(14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(16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(21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(8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BCDC-A807-4E38-A391-80BA417E0407}" type="slidenum">
              <a:rPr lang="ru-RU"/>
              <a:pPr/>
              <a:t>66</a:t>
            </a:fld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81000"/>
            <a:ext cx="8643998" cy="4267200"/>
          </a:xfrm>
        </p:spPr>
        <p:txBody>
          <a:bodyPr/>
          <a:lstStyle/>
          <a:p>
            <a:pPr algn="l"/>
            <a:r>
              <a:rPr lang="ru-RU" sz="2400" dirty="0"/>
              <a:t>В десятичной записи </a:t>
            </a:r>
            <a:r>
              <a:rPr lang="en-US" sz="2400" dirty="0"/>
              <a:t>IP</a:t>
            </a:r>
            <a:r>
              <a:rPr lang="ru-RU" sz="2400" dirty="0"/>
              <a:t>-адрес состоит из 4 чисел, разделенных точками, каждое из которых лежит в диапазоне от 0 до 255.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Например, </a:t>
            </a:r>
            <a:r>
              <a:rPr lang="en-US" sz="2400" dirty="0"/>
              <a:t>IP-</a:t>
            </a:r>
            <a:r>
              <a:rPr lang="ru-RU" sz="2400" dirty="0"/>
              <a:t>адрес сервера МТУ-ИНФОРМ записывается как </a:t>
            </a:r>
            <a:r>
              <a:rPr lang="ru-RU" sz="2400" dirty="0">
                <a:solidFill>
                  <a:schemeClr val="hlink"/>
                </a:solidFill>
              </a:rPr>
              <a:t>195.34.32.11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Достаточно определить по первому числу </a:t>
            </a:r>
            <a:r>
              <a:rPr lang="en-US" sz="2400" dirty="0"/>
              <a:t>IP-</a:t>
            </a:r>
            <a:r>
              <a:rPr lang="ru-RU" sz="2400" dirty="0"/>
              <a:t>адреса компьютера, его принадлежность к сети того или иного класса: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14348" y="414338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hlink"/>
                </a:solidFill>
              </a:rPr>
              <a:t>адреса класса А – число от 0 до 127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chemeClr val="hlink"/>
                </a:solidFill>
              </a:rPr>
              <a:t> адреса класса В – число от 128 до 191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chemeClr val="hlink"/>
                </a:solidFill>
              </a:rPr>
              <a:t> адреса класса С – число от 192 до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2AF1-98DD-4777-B05D-B76573809134}" type="slidenum">
              <a:rPr lang="ru-RU"/>
              <a:pPr/>
              <a:t>67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472518" cy="29718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Легко подсчитать, что общее 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количество различных 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адресов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более 4 миллиардов: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786058"/>
            <a:ext cx="76200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solidFill>
                  <a:schemeClr val="hlink"/>
                </a:solidFill>
              </a:rPr>
              <a:t>N=2</a:t>
            </a:r>
            <a:r>
              <a:rPr lang="en-US" sz="4800" b="1" baseline="50000" dirty="0">
                <a:solidFill>
                  <a:schemeClr val="hlink"/>
                </a:solidFill>
              </a:rPr>
              <a:t>32</a:t>
            </a:r>
            <a:r>
              <a:rPr lang="en-US" sz="4800" b="1" dirty="0">
                <a:solidFill>
                  <a:schemeClr val="hlink"/>
                </a:solidFill>
              </a:rPr>
              <a:t>=4 294 967 296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00504"/>
            <a:ext cx="5857916" cy="261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000372"/>
            <a:ext cx="8715436" cy="15001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Доменная система имен ставит в соответствие числовому 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-адресу каждого компьютера уникальное доменное имя.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381000"/>
            <a:ext cx="8396318" cy="19812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Компьютеры могут легко найти друг друга по числовому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-адресу, однако запомнить числовой адрес человеку трудно, и для удобства была введена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Доменная Система Имен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57356" y="5429264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Домен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зона, участок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279A-5190-4E3B-92B2-07014F313B4E}" type="slidenum">
              <a:rPr lang="ru-RU"/>
              <a:pPr/>
              <a:t>69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 доменных имен построена по иерархическому принципу.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Первый справа домен (его еще называют суффиксом) – домен верхнего уровня, за ним домен – второго уровня и т.д.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Последний (первый слева) – имя компьютера</a:t>
            </a:r>
            <a:r>
              <a:rPr lang="ru-RU" dirty="0"/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85852" y="3929066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3366"/>
                </a:solidFill>
              </a:rPr>
              <a:t>Например,       </a:t>
            </a:r>
            <a:r>
              <a:rPr lang="en-US" sz="2400" dirty="0" smtClean="0">
                <a:solidFill>
                  <a:srgbClr val="003366"/>
                </a:solidFill>
              </a:rPr>
              <a:t>dialup.mtu.ru</a:t>
            </a:r>
            <a:endParaRPr lang="ru-RU" sz="2400" dirty="0">
              <a:solidFill>
                <a:srgbClr val="0033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929198"/>
            <a:ext cx="77153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Домены верхнего уровня бывают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географическими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(двухбуквенными) или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административными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(трехбуквенными)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3929066"/>
            <a:ext cx="321471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Одной из наиболее полных и мощных поисковых систем является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базе данных которой хранятся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миллиардов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-страниц и каждый месяц программы-роботы заносят в нее 5 миллионов новых страниц. В Рунете (российской части Интернета) обширные базы данных, содержащие по 200 миллионов документов, имеют поисковые системы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Rambler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rambler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2857500" cy="23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Documents and Settings\виктор\Рабочий стол\Рисунок5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3044825" cy="268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8A2-9BB0-49B9-83E4-F06CC03EC05D}" type="slidenum">
              <a:rPr lang="ru-RU"/>
              <a:pPr/>
              <a:t>70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20000" cy="990600"/>
          </a:xfrm>
        </p:spPr>
        <p:txBody>
          <a:bodyPr/>
          <a:lstStyle/>
          <a:p>
            <a:r>
              <a:rPr lang="ru-RU" sz="2800" dirty="0"/>
              <a:t>Некоторые имена доменов верхнего уровня</a:t>
            </a:r>
          </a:p>
        </p:txBody>
      </p:sp>
      <p:graphicFrame>
        <p:nvGraphicFramePr>
          <p:cNvPr id="22657" name="Group 129"/>
          <p:cNvGraphicFramePr>
            <a:graphicFrameLocks noGrp="1"/>
          </p:cNvGraphicFramePr>
          <p:nvPr>
            <p:ph type="tbl" idx="1"/>
          </p:nvPr>
        </p:nvGraphicFramePr>
        <p:xfrm>
          <a:off x="428596" y="1285860"/>
          <a:ext cx="8191527" cy="4937760"/>
        </p:xfrm>
        <a:graphic>
          <a:graphicData uri="http://schemas.openxmlformats.org/drawingml/2006/table">
            <a:tbl>
              <a:tblPr/>
              <a:tblGrid>
                <a:gridCol w="1392024"/>
                <a:gridCol w="3031668"/>
                <a:gridCol w="1310043"/>
                <a:gridCol w="2457792"/>
              </a:tblGrid>
              <a:tr h="42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Административные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 организации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Географические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Страна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Коммерческая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Канада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Образовательная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Германия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Правительственная 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Международная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Военная 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Бывший СССР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Компьютерная сеть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Англия/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Ирландия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Некоммерческая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 к файлу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htm.net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находящемуся на сервере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com.edu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осуществляется по протоколу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таблице фрагменты адреса файла закодированы буквами от А до Ж.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последовательность этих букв, кодирующую адрес указанного файла в сети Интернет.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00760" y="1071546"/>
          <a:ext cx="2714644" cy="2857519"/>
        </p:xfrm>
        <a:graphic>
          <a:graphicData uri="http://schemas.openxmlformats.org/drawingml/2006/table">
            <a:tbl>
              <a:tblPr/>
              <a:tblGrid>
                <a:gridCol w="1047413"/>
                <a:gridCol w="1667231"/>
              </a:tblGrid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com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edu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://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net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htm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ftp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57148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 решаем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429264"/>
            <a:ext cx="4268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Ответ- проверяем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ЖГБВАЕД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54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Происхождение слова «</a:t>
            </a:r>
            <a:r>
              <a:rPr lang="ru-RU" sz="2400" b="1" dirty="0" err="1" smtClean="0"/>
              <a:t>Яндекс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1993 году Аркадий </a:t>
            </a:r>
            <a:r>
              <a:rPr lang="ru-RU" dirty="0" err="1" smtClean="0"/>
              <a:t>Волож</a:t>
            </a:r>
            <a:r>
              <a:rPr lang="ru-RU" dirty="0" smtClean="0"/>
              <a:t>, будущий гендиректор и Илья Сегалович, будущий директор по технологиям компании, разрабатывали, как потом выяснилось, главную технологию — поиск неструктурированной информации с учетом русского языка.</a:t>
            </a:r>
          </a:p>
          <a:p>
            <a:endParaRPr lang="ru-RU" dirty="0" smtClean="0"/>
          </a:p>
          <a:p>
            <a:r>
              <a:rPr lang="ru-RU" dirty="0" smtClean="0"/>
              <a:t>Разработку надо было как-то назвать. Илья помнит, как выписывал столбиком разные производные от слов, описывающих смысл технологии. Довольно быстро стало понятно, что </a:t>
            </a:r>
            <a:r>
              <a:rPr lang="ru-RU" dirty="0" err="1" smtClean="0"/>
              <a:t>search</a:t>
            </a:r>
            <a:r>
              <a:rPr lang="ru-RU" dirty="0" smtClean="0"/>
              <a:t> («поиск») по-русски звучит слишком неблагозвучно и удачной комбинации на его основе не сделаешь.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6000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Слово </a:t>
            </a:r>
            <a:r>
              <a:rPr lang="ru-RU" sz="2400" dirty="0" err="1" smtClean="0"/>
              <a:t>index</a:t>
            </a:r>
            <a:r>
              <a:rPr lang="ru-RU" sz="2400" dirty="0" smtClean="0"/>
              <a:t> подходило больше. Так в списке названий появился </a:t>
            </a:r>
            <a:br>
              <a:rPr lang="ru-RU" sz="2400" dirty="0" smtClean="0"/>
            </a:br>
            <a:r>
              <a:rPr lang="ru-RU" sz="2800" b="1" dirty="0" err="1" smtClean="0"/>
              <a:t>yandex</a:t>
            </a:r>
            <a:r>
              <a:rPr lang="ru-RU" sz="2800" b="1" dirty="0" smtClean="0"/>
              <a:t> — </a:t>
            </a:r>
            <a:r>
              <a:rPr lang="ru-RU" sz="2800" b="1" dirty="0" err="1" smtClean="0"/>
              <a:t>yet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another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indexer</a:t>
            </a:r>
            <a:r>
              <a:rPr lang="ru-RU" sz="2800" b="1" dirty="0" smtClean="0"/>
              <a:t> </a:t>
            </a:r>
          </a:p>
          <a:p>
            <a:r>
              <a:rPr lang="ru-RU" sz="2400" dirty="0" smtClean="0"/>
              <a:t>(«еще один индексатор» или Языковой </a:t>
            </a:r>
            <a:r>
              <a:rPr lang="ru-RU" sz="2400" dirty="0" err="1" smtClean="0"/>
              <a:t>иНдекс</a:t>
            </a:r>
            <a:r>
              <a:rPr lang="ru-RU" sz="2400" dirty="0" smtClean="0"/>
              <a:t>). </a:t>
            </a:r>
          </a:p>
          <a:p>
            <a:endParaRPr lang="ru-RU" sz="2400" dirty="0" smtClean="0"/>
          </a:p>
          <a:p>
            <a:r>
              <a:rPr lang="ru-RU" sz="2000" dirty="0" smtClean="0"/>
              <a:t>Кроме этого, Аркадий предложил букву «Я» в названии — специфически русскую — русской и оставить, для наглядности. </a:t>
            </a:r>
            <a:br>
              <a:rPr lang="ru-RU" sz="2000" dirty="0" smtClean="0"/>
            </a:br>
            <a:r>
              <a:rPr lang="ru-RU" sz="2000" dirty="0" smtClean="0"/>
              <a:t>Так было изобретено слово «</a:t>
            </a:r>
            <a:r>
              <a:rPr lang="ru-RU" sz="2000" dirty="0" err="1" smtClean="0"/>
              <a:t>Яndex</a:t>
            </a:r>
            <a:r>
              <a:rPr lang="ru-RU" sz="2000" dirty="0" smtClean="0"/>
              <a:t>». 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143644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виктор\Рабочий стол\Рисунок6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690813" cy="37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Факты (По данным поиска </a:t>
            </a:r>
            <a:r>
              <a:rPr lang="ru-RU" sz="2400" b="1" dirty="0" err="1" smtClean="0"/>
              <a:t>Яндекса</a:t>
            </a:r>
            <a:r>
              <a:rPr lang="ru-RU" sz="2400" b="1" dirty="0" smtClean="0"/>
              <a:t> на конец 2009г):</a:t>
            </a:r>
          </a:p>
          <a:p>
            <a:endParaRPr lang="ru-RU" sz="2400" dirty="0" smtClean="0"/>
          </a:p>
          <a:p>
            <a:r>
              <a:rPr lang="ru-RU" sz="2400" dirty="0" smtClean="0"/>
              <a:t>в Рунете – около </a:t>
            </a:r>
            <a:r>
              <a:rPr lang="ru-RU" sz="2400" b="1" dirty="0" smtClean="0"/>
              <a:t>15 миллионо</a:t>
            </a:r>
            <a:r>
              <a:rPr lang="ru-RU" sz="2400" dirty="0" smtClean="0"/>
              <a:t>в сайтов. Это около </a:t>
            </a:r>
            <a:r>
              <a:rPr lang="ru-RU" sz="2400" b="1" dirty="0" smtClean="0"/>
              <a:t>6,5%</a:t>
            </a:r>
            <a:r>
              <a:rPr lang="ru-RU" sz="2400" dirty="0" smtClean="0"/>
              <a:t> от всего интернета.</a:t>
            </a:r>
          </a:p>
          <a:p>
            <a:endParaRPr lang="ru-RU" sz="2400" dirty="0" smtClean="0"/>
          </a:p>
          <a:p>
            <a:r>
              <a:rPr lang="ru-RU" sz="2400" dirty="0" smtClean="0"/>
              <a:t>Информация в сети распределена неравномерно. </a:t>
            </a:r>
            <a:r>
              <a:rPr lang="ru-RU" sz="2400" b="1" dirty="0" smtClean="0"/>
              <a:t>88%</a:t>
            </a:r>
            <a:r>
              <a:rPr lang="ru-RU" sz="2400" dirty="0" smtClean="0"/>
              <a:t> всего текста находится менее чем на 1% сайтов.</a:t>
            </a:r>
          </a:p>
          <a:p>
            <a:endParaRPr lang="ru-RU" sz="2400" dirty="0" smtClean="0"/>
          </a:p>
          <a:p>
            <a:r>
              <a:rPr lang="ru-RU" sz="2400" dirty="0" smtClean="0"/>
              <a:t>Средний сайт Рунета состоит из </a:t>
            </a:r>
            <a:r>
              <a:rPr lang="ru-RU" sz="2400" b="1" dirty="0" smtClean="0"/>
              <a:t>255 страниц</a:t>
            </a:r>
            <a:r>
              <a:rPr lang="ru-RU" sz="2400" dirty="0" smtClean="0"/>
              <a:t>, содержит 159 тысяч слов и 204 картинки. Половина сайтов в Рунете состоит всего из 1 страницы.</a:t>
            </a:r>
          </a:p>
          <a:p>
            <a:endParaRPr lang="ru-RU" sz="2400" dirty="0" smtClean="0"/>
          </a:p>
          <a:p>
            <a:r>
              <a:rPr lang="ru-RU" sz="2400" dirty="0" smtClean="0"/>
              <a:t>Слова, обозначающие позитивные эмоции и чувства, в интернете встречаются в </a:t>
            </a:r>
            <a:r>
              <a:rPr lang="ru-RU" sz="2400" b="1" dirty="0" smtClean="0"/>
              <a:t>2</a:t>
            </a:r>
            <a:r>
              <a:rPr lang="ru-RU" sz="2400" dirty="0" smtClean="0"/>
              <a:t> раза чаще, чем негативные. Самые </a:t>
            </a:r>
            <a:r>
              <a:rPr lang="ru-RU" sz="2400" dirty="0" err="1" smtClean="0"/>
              <a:t>частоупотребляемые</a:t>
            </a:r>
            <a:r>
              <a:rPr lang="ru-RU" sz="2400" dirty="0" smtClean="0"/>
              <a:t> в интернете слова, обозначающие позитивные эмоции, – это добро и любовь.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3549</Words>
  <Application>Microsoft Office PowerPoint</Application>
  <PresentationFormat>Экран (4:3)</PresentationFormat>
  <Paragraphs>445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Поиск в иерархической системе каталогов. </vt:lpstr>
      <vt:lpstr>Слайд 30</vt:lpstr>
      <vt:lpstr>Поиск файлов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Локальная сеть – </vt:lpstr>
      <vt:lpstr>Топология сети</vt:lpstr>
      <vt:lpstr>Региональная сеть – </vt:lpstr>
      <vt:lpstr>Корпоративная сеть – </vt:lpstr>
      <vt:lpstr>Глобальная сеть – </vt:lpstr>
      <vt:lpstr>Слайд 44</vt:lpstr>
      <vt:lpstr>Эффективность связи в компьютерных сетях зависит от следующих характеристик (параметров) каналов связи:</vt:lpstr>
      <vt:lpstr>Слайд 46</vt:lpstr>
      <vt:lpstr>  Телекоммуникационные службы  1. Электронная почта (E-mail)</vt:lpstr>
      <vt:lpstr>Слайд 48</vt:lpstr>
      <vt:lpstr>Слайд 49</vt:lpstr>
      <vt:lpstr>Слайд 50</vt:lpstr>
      <vt:lpstr>Слайд 51</vt:lpstr>
      <vt:lpstr>Слайд 52</vt:lpstr>
      <vt:lpstr>Слайд 53</vt:lpstr>
      <vt:lpstr>2. Телеконференции  (группы новостей или служба Usenet)</vt:lpstr>
      <vt:lpstr>3. Форумы прямого общения (IRC)</vt:lpstr>
      <vt:lpstr>Информационные службы «Всемирная паутина» - WWW 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IP-адресация в сетях различных классов</vt:lpstr>
      <vt:lpstr>В десятичной записи IP-адрес состоит из 4 чисел, разделенных точками, каждое из которых лежит в диапазоне от 0 до 255.   Например, IP-адрес сервера МТУ-ИНФОРМ записывается как 195.34.32.11.  Достаточно определить по первому числу IP-адреса компьютера, его принадлежность к сети того или иного класса: </vt:lpstr>
      <vt:lpstr>Легко подсчитать, что общее количество различных IP-адресов составляет более 4 миллиардов:</vt:lpstr>
      <vt:lpstr>Доменная система имен ставит в соответствие числовому IP-адресу каждого компьютера уникальное доменное имя.</vt:lpstr>
      <vt:lpstr>Слайд 69</vt:lpstr>
      <vt:lpstr>Некоторые имена доменов верхнего уровня</vt:lpstr>
      <vt:lpstr>Слайд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48</cp:revision>
  <dcterms:created xsi:type="dcterms:W3CDTF">2009-11-26T20:12:16Z</dcterms:created>
  <dcterms:modified xsi:type="dcterms:W3CDTF">2010-01-23T14:25:24Z</dcterms:modified>
</cp:coreProperties>
</file>