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86" r:id="rId5"/>
    <p:sldId id="289" r:id="rId6"/>
    <p:sldId id="290" r:id="rId7"/>
    <p:sldId id="291" r:id="rId8"/>
    <p:sldId id="260" r:id="rId9"/>
    <p:sldId id="293" r:id="rId10"/>
    <p:sldId id="266" r:id="rId11"/>
    <p:sldId id="268" r:id="rId12"/>
    <p:sldId id="261" r:id="rId13"/>
    <p:sldId id="263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3" r:id="rId31"/>
    <p:sldId id="297" r:id="rId32"/>
    <p:sldId id="298" r:id="rId33"/>
    <p:sldId id="299" r:id="rId34"/>
    <p:sldId id="284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3895" autoAdjust="0"/>
  </p:normalViewPr>
  <p:slideViewPr>
    <p:cSldViewPr>
      <p:cViewPr>
        <p:scale>
          <a:sx n="100" d="100"/>
          <a:sy n="100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EC71773-FA2E-40D2-8022-93BBE5002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BF0FE63C-ABB3-402E-B99B-8F062D353C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12F9-9290-4918-AA3C-B61A8C1E9E3B}" type="slidenum">
              <a:rPr lang="ru-RU"/>
              <a:pPr/>
              <a:t>1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96387-722D-4AE3-AB4B-F4308AC1F61F}" type="slidenum">
              <a:rPr lang="ru-RU"/>
              <a:pPr/>
              <a:t>10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6E13F-3927-42E3-A7C8-E330950D208D}" type="slidenum">
              <a:rPr lang="ru-RU"/>
              <a:pPr/>
              <a:t>11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F0544-BCFC-422F-86EA-4F887B33518F}" type="slidenum">
              <a:rPr lang="ru-RU"/>
              <a:pPr/>
              <a:t>12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144AF-ACF3-449A-B6C9-F88AAFD1FF6F}" type="slidenum">
              <a:rPr lang="ru-RU"/>
              <a:pPr/>
              <a:t>13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i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F030A-C9FE-454A-BB95-D6A2D9352C19}" type="slidenum">
              <a:rPr lang="ru-RU"/>
              <a:pPr/>
              <a:t>14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69D7E-89A5-49F4-BF81-B268F0922B74}" type="slidenum">
              <a:rPr lang="ru-RU"/>
              <a:pPr/>
              <a:t>15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94762-3160-4CAB-81B8-DA601EE3562A}" type="slidenum">
              <a:rPr lang="ru-RU"/>
              <a:pPr/>
              <a:t>16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98C1D-7CF2-4C42-9830-5DB576C2DECF}" type="slidenum">
              <a:rPr lang="ru-RU"/>
              <a:pPr/>
              <a:t>17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20665-5550-4F4B-B844-FF81E5CA8E85}" type="slidenum">
              <a:rPr lang="ru-RU"/>
              <a:pPr/>
              <a:t>18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ABEDC-67C2-4674-8F7B-1503E0DA374B}" type="slidenum">
              <a:rPr lang="ru-RU"/>
              <a:pPr/>
              <a:t>19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26451-2AFC-49FC-BB12-6EFDA8FC02D4}" type="slidenum">
              <a:rPr lang="ru-RU"/>
              <a:pPr/>
              <a:t>2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4D0A0-78A6-4666-ACED-560851203E9B}" type="slidenum">
              <a:rPr lang="ru-RU"/>
              <a:pPr/>
              <a:t>20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B661B-CE67-4D2B-95F4-680286C25663}" type="slidenum">
              <a:rPr lang="ru-RU"/>
              <a:pPr/>
              <a:t>21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E58F6-DA56-49CD-AAEB-3C925F937AA7}" type="slidenum">
              <a:rPr lang="ru-RU"/>
              <a:pPr/>
              <a:t>29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1 девочка:</a:t>
            </a:r>
            <a:r>
              <a:rPr lang="ru-RU"/>
              <a:t> Чтобы не жить в мире иллюзий надо уметь рассуждать и доказывать.</a:t>
            </a:r>
            <a:endParaRPr lang="ru-RU" b="1"/>
          </a:p>
          <a:p>
            <a:r>
              <a:rPr lang="ru-RU" b="1"/>
              <a:t>2 девочка</a:t>
            </a:r>
            <a:r>
              <a:rPr lang="ru-RU"/>
              <a:t>: А этому и учит геометрия. Ой, мы же опаздываем на урок танца.</a:t>
            </a:r>
          </a:p>
          <a:p>
            <a:r>
              <a:rPr lang="ru-RU"/>
              <a:t>Пока…</a:t>
            </a:r>
            <a:endParaRPr lang="ru-RU" i="1"/>
          </a:p>
          <a:p>
            <a:r>
              <a:rPr lang="ru-RU" i="1"/>
              <a:t>Девочки убегают.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10C05-B8C3-4F04-9B8D-B52574FC9251}" type="slidenum">
              <a:rPr lang="ru-RU"/>
              <a:pPr/>
              <a:t>3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0FE44-4F18-434F-A85B-18666E05C132}" type="slidenum">
              <a:rPr lang="ru-RU"/>
              <a:pPr/>
              <a:t>30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8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FE63C-ABB3-402E-B99B-8F062D353C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D16E0-3383-4405-AC13-096751F4C5E3}" type="slidenum">
              <a:rPr lang="ru-RU"/>
              <a:pPr/>
              <a:t>8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D16E0-3383-4405-AC13-096751F4C5E3}" type="slidenum">
              <a:rPr lang="ru-RU"/>
              <a:pPr/>
              <a:t>9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5D335-01C5-4473-A96C-C6583E21C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CB11-E2D4-4A38-B363-9504CDA478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20A40-0CF8-44B6-9AE5-431015193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26783-077E-4D86-BFD8-C9489FFBE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D0223-7E89-4DEB-AE0D-8CCD2D2C1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919A-7DDE-47DA-9785-937D15716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550F1-9FF4-472D-AEC4-37A641463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E03E-5459-41B9-9C8C-838A16A977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348DD-C45E-44F9-BC2B-C01BFB482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5359E-AC6C-4416-BDC8-CCE98ED27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0C8AD-DC4D-4EE0-A736-75E09D0149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3FBE23D-B21B-43D6-9832-C3FB24541E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929198"/>
            <a:ext cx="7572428" cy="64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dirty="0" smtClean="0"/>
              <a:t>Интегрированное </a:t>
            </a:r>
            <a:r>
              <a:rPr lang="ru-RU" sz="1800" dirty="0"/>
              <a:t>мероприятие по </a:t>
            </a:r>
            <a:r>
              <a:rPr lang="ru-RU" sz="1800" dirty="0" smtClean="0"/>
              <a:t>математике и литературе </a:t>
            </a:r>
            <a:endParaRPr lang="ru-RU" sz="1800" dirty="0"/>
          </a:p>
          <a:p>
            <a:pPr>
              <a:lnSpc>
                <a:spcPct val="90000"/>
              </a:lnSpc>
            </a:pPr>
            <a:r>
              <a:rPr lang="ru-RU" sz="1800" dirty="0"/>
              <a:t> для учащихся </a:t>
            </a:r>
            <a:r>
              <a:rPr lang="ru-RU" sz="1800" dirty="0" smtClean="0"/>
              <a:t>5 -7 </a:t>
            </a:r>
            <a:r>
              <a:rPr lang="ru-RU" sz="1800" dirty="0"/>
              <a:t>классов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4105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sz="1400"/>
              <a:t>Составила: Н.Ю.Терентьева, учитель     </a:t>
            </a: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sz="1400"/>
              <a:t>                     информатики и математики  </a:t>
            </a: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sz="1400"/>
              <a:t>                     МОУ СОШ № 10, г. Краснокамска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75724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Чудный сон Алисы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539750" algn="just">
              <a:buFontTx/>
              <a:buNone/>
            </a:pPr>
            <a:r>
              <a:rPr lang="ru-RU" sz="2800"/>
              <a:t>Многие начальные  геометрические знания были добыты опытным путем. Но получить некоторые новые геометрические факты, можно было при помощи рассуждений, это и называется </a:t>
            </a:r>
            <a:r>
              <a:rPr lang="ru-RU" sz="2800" i="1">
                <a:solidFill>
                  <a:srgbClr val="0000FF"/>
                </a:solidFill>
              </a:rPr>
              <a:t>доказательством.</a:t>
            </a:r>
          </a:p>
          <a:p>
            <a:pPr marL="0" indent="539750" algn="just">
              <a:buFontTx/>
              <a:buNone/>
            </a:pPr>
            <a:endParaRPr lang="ru-RU" sz="2800" i="1">
              <a:solidFill>
                <a:srgbClr val="0000FF"/>
              </a:solidFill>
            </a:endParaRPr>
          </a:p>
          <a:p>
            <a:pPr marL="0" indent="539750" algn="just"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Аксиомы -</a:t>
            </a:r>
            <a:r>
              <a:rPr lang="ru-RU" sz="2800"/>
              <a:t> это первоначальные факты геометрии, которые принимаются без доказательства.</a:t>
            </a:r>
          </a:p>
          <a:p>
            <a:pPr marL="0" indent="539750" algn="just">
              <a:buFontTx/>
              <a:buNone/>
            </a:pPr>
            <a:endParaRPr lang="ru-RU" sz="2800"/>
          </a:p>
          <a:p>
            <a:pPr marL="0" indent="539750" algn="just"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Теоремы – </a:t>
            </a:r>
            <a:r>
              <a:rPr lang="ru-RU" sz="2800"/>
              <a:t>это утверждения, которые выводятся (доказываются) из аксиом.</a:t>
            </a:r>
            <a:endParaRPr lang="ru-RU" sz="28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9700" y="549275"/>
            <a:ext cx="3341688" cy="445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539750" y="549275"/>
            <a:ext cx="3325813" cy="445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5214942" y="571480"/>
            <a:ext cx="3341688" cy="445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5516563"/>
            <a:ext cx="3455987" cy="73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ru-RU" sz="2800"/>
              <a:t>Евклид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III</a:t>
            </a:r>
            <a:r>
              <a:rPr lang="ru-RU" sz="2800"/>
              <a:t> в до нашей эры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03800" y="5373688"/>
            <a:ext cx="3816350" cy="103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40000"/>
              </a:lnSpc>
              <a:spcBef>
                <a:spcPct val="50000"/>
              </a:spcBef>
            </a:pPr>
            <a:r>
              <a:rPr lang="ru-RU" sz="2800"/>
              <a:t>Николай Иванович</a:t>
            </a:r>
          </a:p>
          <a:p>
            <a:pPr marL="342900" indent="-342900">
              <a:lnSpc>
                <a:spcPct val="40000"/>
              </a:lnSpc>
              <a:spcBef>
                <a:spcPct val="50000"/>
              </a:spcBef>
            </a:pPr>
            <a:r>
              <a:rPr lang="ru-RU" sz="2800"/>
              <a:t>Лобачевский</a:t>
            </a:r>
          </a:p>
          <a:p>
            <a:pPr marL="342900" indent="-342900">
              <a:lnSpc>
                <a:spcPct val="40000"/>
              </a:lnSpc>
              <a:spcBef>
                <a:spcPct val="50000"/>
              </a:spcBef>
            </a:pPr>
            <a:r>
              <a:rPr lang="ru-RU" sz="2800"/>
              <a:t>(1792-1856)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4038600" cy="60483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/>
              <a:t>Геометрия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/>
              <a:t>Евклида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244975" cy="60483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/>
              <a:t>Геометрия Лобачевского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692275" y="1916113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916238" y="1989138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5292725" y="1557338"/>
            <a:ext cx="3527425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Оптические иллюзии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713788" cy="5832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/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44675"/>
            <a:ext cx="2532063" cy="3598863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844675"/>
            <a:ext cx="3095625" cy="36004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55875" y="5780088"/>
            <a:ext cx="437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000"/>
              <a:t>Что изображено  на этих рисунках?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Иллюзии, вызванные особым расположением линий</a:t>
            </a:r>
            <a:r>
              <a:rPr lang="ru-RU" sz="4000"/>
              <a:t> </a:t>
            </a: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2124075" y="2060575"/>
            <a:ext cx="0" cy="17287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rot="5400000">
            <a:off x="2123282" y="3140869"/>
            <a:ext cx="0" cy="1728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39750" y="4221163"/>
            <a:ext cx="3240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ru-RU" sz="1800"/>
              <a:t>Какой из отрезков длиннее</a:t>
            </a:r>
            <a:endParaRPr lang="ru-RU" sz="2400" b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4356100" y="2133600"/>
            <a:ext cx="1439863" cy="1439863"/>
            <a:chOff x="3152" y="1570"/>
            <a:chExt cx="907" cy="953"/>
          </a:xfrm>
        </p:grpSpPr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3152" y="1706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3152" y="1842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3152" y="1979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3152" y="2115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3152" y="2251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3152" y="2387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3152" y="2523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>
              <a:off x="3152" y="1570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83" name="Group 47"/>
          <p:cNvGrpSpPr>
            <a:grpSpLocks/>
          </p:cNvGrpSpPr>
          <p:nvPr/>
        </p:nvGrpSpPr>
        <p:grpSpPr bwMode="auto">
          <a:xfrm rot="5400000">
            <a:off x="6227762" y="2133601"/>
            <a:ext cx="1439863" cy="1439862"/>
            <a:chOff x="3152" y="1570"/>
            <a:chExt cx="907" cy="953"/>
          </a:xfrm>
        </p:grpSpPr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>
              <a:off x="3152" y="1706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3152" y="1842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3152" y="1979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3152" y="2115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3152" y="2251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3152" y="2387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3152" y="2523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3152" y="1570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4572000" y="4292600"/>
            <a:ext cx="345598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800"/>
              <a:t>Какой квадрат шире?</a:t>
            </a:r>
          </a:p>
          <a:p>
            <a:pPr marL="342900" indent="-342900">
              <a:spcBef>
                <a:spcPct val="50000"/>
              </a:spcBef>
            </a:pPr>
            <a:endParaRPr lang="ru-RU" sz="2400" b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4356100" y="2133600"/>
            <a:ext cx="1439863" cy="1439863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ru-RU">
              <a:solidFill>
                <a:srgbClr val="0000FF"/>
              </a:solidFill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4356100" y="2133600"/>
            <a:ext cx="1439863" cy="1439863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ru-RU">
              <a:solidFill>
                <a:srgbClr val="0000FF"/>
              </a:solidFill>
            </a:endParaRP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2987675" y="5013325"/>
            <a:ext cx="316865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Одинаковы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041 L -1.66667E-6 0.13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5309E-6 L 0.20469 -3.5530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58" grpId="0" animBg="1"/>
      <p:bldP spid="14358" grpId="1" animBg="1"/>
      <p:bldP spid="14393" grpId="0" animBg="1"/>
      <p:bldP spid="14393" grpId="1" animBg="1"/>
      <p:bldP spid="143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Иллюзии вызванные контрастом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042988" y="206057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971550" y="2060575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619250" y="2060575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755650" y="2565400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971550" y="3068638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1619250" y="3068638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1835150" y="2565400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987675" y="2420938"/>
            <a:ext cx="71438" cy="714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3276600" y="2420938"/>
            <a:ext cx="71438" cy="714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2844800" y="2708275"/>
            <a:ext cx="71438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2987675" y="2995613"/>
            <a:ext cx="71438" cy="714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3276600" y="2995613"/>
            <a:ext cx="71438" cy="714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3419475" y="2708275"/>
            <a:ext cx="71438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3060700" y="2636838"/>
            <a:ext cx="2159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1403350" y="2636838"/>
            <a:ext cx="2159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1403350" y="2636838"/>
            <a:ext cx="215900" cy="215900"/>
          </a:xfrm>
          <a:prstGeom prst="ellips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ru-RU">
              <a:solidFill>
                <a:srgbClr val="FF0066"/>
              </a:solidFill>
            </a:endParaRPr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3059113" y="2636838"/>
            <a:ext cx="215900" cy="2159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ru-RU">
              <a:solidFill>
                <a:srgbClr val="FF0066"/>
              </a:solidFill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50825" y="4437063"/>
            <a:ext cx="4176713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/>
              <a:t>   Круги, расположенные в центре равны, но круг, помещенный в шести больших кругах, кажется меньше круга, окруженного шестью маленькими кругами.</a:t>
            </a:r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5076825" y="2420938"/>
            <a:ext cx="760413" cy="550862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21" y="284"/>
              </a:cxn>
              <a:cxn ang="0">
                <a:pos x="104" y="166"/>
              </a:cxn>
              <a:cxn ang="0">
                <a:pos x="152" y="42"/>
              </a:cxn>
              <a:cxn ang="0">
                <a:pos x="166" y="0"/>
              </a:cxn>
              <a:cxn ang="0">
                <a:pos x="284" y="146"/>
              </a:cxn>
              <a:cxn ang="0">
                <a:pos x="388" y="250"/>
              </a:cxn>
              <a:cxn ang="0">
                <a:pos x="479" y="347"/>
              </a:cxn>
              <a:cxn ang="0">
                <a:pos x="0" y="340"/>
              </a:cxn>
            </a:cxnLst>
            <a:rect l="0" t="0" r="r" b="b"/>
            <a:pathLst>
              <a:path w="479" h="347">
                <a:moveTo>
                  <a:pt x="0" y="340"/>
                </a:moveTo>
                <a:cubicBezTo>
                  <a:pt x="5" y="326"/>
                  <a:pt x="15" y="294"/>
                  <a:pt x="21" y="284"/>
                </a:cubicBezTo>
                <a:cubicBezTo>
                  <a:pt x="43" y="248"/>
                  <a:pt x="90" y="207"/>
                  <a:pt x="104" y="166"/>
                </a:cubicBezTo>
                <a:cubicBezTo>
                  <a:pt x="118" y="126"/>
                  <a:pt x="127" y="77"/>
                  <a:pt x="152" y="42"/>
                </a:cubicBezTo>
                <a:cubicBezTo>
                  <a:pt x="157" y="28"/>
                  <a:pt x="166" y="0"/>
                  <a:pt x="166" y="0"/>
                </a:cubicBezTo>
                <a:cubicBezTo>
                  <a:pt x="216" y="37"/>
                  <a:pt x="250" y="94"/>
                  <a:pt x="284" y="146"/>
                </a:cubicBezTo>
                <a:cubicBezTo>
                  <a:pt x="312" y="188"/>
                  <a:pt x="351" y="217"/>
                  <a:pt x="388" y="250"/>
                </a:cubicBezTo>
                <a:cubicBezTo>
                  <a:pt x="422" y="280"/>
                  <a:pt x="447" y="315"/>
                  <a:pt x="479" y="347"/>
                </a:cubicBezTo>
                <a:cubicBezTo>
                  <a:pt x="171" y="337"/>
                  <a:pt x="330" y="340"/>
                  <a:pt x="0" y="340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27" name="Group 67"/>
          <p:cNvGrpSpPr>
            <a:grpSpLocks/>
          </p:cNvGrpSpPr>
          <p:nvPr/>
        </p:nvGrpSpPr>
        <p:grpSpPr bwMode="auto">
          <a:xfrm>
            <a:off x="4787900" y="1700213"/>
            <a:ext cx="1944688" cy="1108075"/>
            <a:chOff x="3016" y="1071"/>
            <a:chExt cx="1225" cy="698"/>
          </a:xfrm>
        </p:grpSpPr>
        <p:grpSp>
          <p:nvGrpSpPr>
            <p:cNvPr id="15420" name="Group 60"/>
            <p:cNvGrpSpPr>
              <a:grpSpLocks/>
            </p:cNvGrpSpPr>
            <p:nvPr/>
          </p:nvGrpSpPr>
          <p:grpSpPr bwMode="auto">
            <a:xfrm>
              <a:off x="3107" y="1207"/>
              <a:ext cx="1043" cy="499"/>
              <a:chOff x="2971" y="2115"/>
              <a:chExt cx="1043" cy="499"/>
            </a:xfrm>
          </p:grpSpPr>
          <p:grpSp>
            <p:nvGrpSpPr>
              <p:cNvPr id="15419" name="Group 59"/>
              <p:cNvGrpSpPr>
                <a:grpSpLocks/>
              </p:cNvGrpSpPr>
              <p:nvPr/>
            </p:nvGrpSpPr>
            <p:grpSpPr bwMode="auto">
              <a:xfrm>
                <a:off x="2971" y="2115"/>
                <a:ext cx="1043" cy="499"/>
                <a:chOff x="2971" y="2115"/>
                <a:chExt cx="1043" cy="499"/>
              </a:xfrm>
            </p:grpSpPr>
            <p:sp>
              <p:nvSpPr>
                <p:cNvPr id="1540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971" y="2115"/>
                  <a:ext cx="272" cy="49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06" name="Line 46"/>
                <p:cNvSpPr>
                  <a:spLocks noChangeShapeType="1"/>
                </p:cNvSpPr>
                <p:nvPr/>
              </p:nvSpPr>
              <p:spPr bwMode="auto">
                <a:xfrm>
                  <a:off x="3243" y="2115"/>
                  <a:ext cx="771" cy="49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5407" name="Line 47"/>
              <p:cNvSpPr>
                <a:spLocks noChangeShapeType="1"/>
              </p:cNvSpPr>
              <p:nvPr/>
            </p:nvSpPr>
            <p:spPr bwMode="auto">
              <a:xfrm>
                <a:off x="2971" y="2614"/>
                <a:ext cx="10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2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016" y="1661"/>
              <a:ext cx="66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15422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4175" y="1661"/>
              <a:ext cx="66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В</a:t>
              </a:r>
            </a:p>
          </p:txBody>
        </p:sp>
        <p:sp>
          <p:nvSpPr>
            <p:cNvPr id="1542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3379" y="1071"/>
              <a:ext cx="72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С</a:t>
              </a:r>
            </a:p>
          </p:txBody>
        </p:sp>
      </p:grpSp>
      <p:grpSp>
        <p:nvGrpSpPr>
          <p:cNvPr id="15428" name="Group 68"/>
          <p:cNvGrpSpPr>
            <a:grpSpLocks/>
          </p:cNvGrpSpPr>
          <p:nvPr/>
        </p:nvGrpSpPr>
        <p:grpSpPr bwMode="auto">
          <a:xfrm rot="8606302">
            <a:off x="7191375" y="1911350"/>
            <a:ext cx="1149350" cy="865188"/>
            <a:chOff x="4468" y="1253"/>
            <a:chExt cx="707" cy="516"/>
          </a:xfrm>
        </p:grpSpPr>
        <p:grpSp>
          <p:nvGrpSpPr>
            <p:cNvPr id="15418" name="Group 58"/>
            <p:cNvGrpSpPr>
              <a:grpSpLocks/>
            </p:cNvGrpSpPr>
            <p:nvPr/>
          </p:nvGrpSpPr>
          <p:grpSpPr bwMode="auto">
            <a:xfrm>
              <a:off x="4604" y="1389"/>
              <a:ext cx="499" cy="272"/>
              <a:chOff x="4105" y="1434"/>
              <a:chExt cx="453" cy="272"/>
            </a:xfrm>
          </p:grpSpPr>
          <p:sp>
            <p:nvSpPr>
              <p:cNvPr id="15414" name="Line 54"/>
              <p:cNvSpPr>
                <a:spLocks noChangeShapeType="1"/>
              </p:cNvSpPr>
              <p:nvPr/>
            </p:nvSpPr>
            <p:spPr bwMode="auto">
              <a:xfrm flipH="1" flipV="1">
                <a:off x="4105" y="1661"/>
                <a:ext cx="272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5417" name="Group 57"/>
              <p:cNvGrpSpPr>
                <a:grpSpLocks/>
              </p:cNvGrpSpPr>
              <p:nvPr/>
            </p:nvGrpSpPr>
            <p:grpSpPr bwMode="auto">
              <a:xfrm>
                <a:off x="4105" y="1434"/>
                <a:ext cx="453" cy="272"/>
                <a:chOff x="4105" y="1434"/>
                <a:chExt cx="453" cy="272"/>
              </a:xfrm>
            </p:grpSpPr>
            <p:sp>
              <p:nvSpPr>
                <p:cNvPr id="1541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105" y="1434"/>
                  <a:ext cx="453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16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377" y="1434"/>
                  <a:ext cx="181" cy="2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424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4468" y="1480"/>
              <a:ext cx="66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А'</a:t>
              </a:r>
            </a:p>
          </p:txBody>
        </p:sp>
        <p:sp>
          <p:nvSpPr>
            <p:cNvPr id="15425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4967" y="1661"/>
              <a:ext cx="66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В'</a:t>
              </a:r>
            </a:p>
          </p:txBody>
        </p:sp>
        <p:sp>
          <p:nvSpPr>
            <p:cNvPr id="15426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5103" y="1253"/>
              <a:ext cx="72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С'</a:t>
              </a:r>
            </a:p>
          </p:txBody>
        </p:sp>
      </p:grpSp>
      <p:sp>
        <p:nvSpPr>
          <p:cNvPr id="15432" name="Line 72"/>
          <p:cNvSpPr>
            <a:spLocks noChangeShapeType="1"/>
          </p:cNvSpPr>
          <p:nvPr/>
        </p:nvSpPr>
        <p:spPr bwMode="auto">
          <a:xfrm flipV="1">
            <a:off x="4932363" y="1916113"/>
            <a:ext cx="431800" cy="792162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42" name="Line 82"/>
          <p:cNvSpPr>
            <a:spLocks noChangeShapeType="1"/>
          </p:cNvSpPr>
          <p:nvPr/>
        </p:nvSpPr>
        <p:spPr bwMode="auto">
          <a:xfrm flipV="1">
            <a:off x="7524750" y="1989138"/>
            <a:ext cx="431800" cy="792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4932363" y="4437063"/>
            <a:ext cx="3816350" cy="1616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/>
              <a:t>   Сторона АС большего треугольника кажется больше стороны А</a:t>
            </a:r>
            <a:r>
              <a:rPr lang="en-US" sz="2000"/>
              <a:t>’C’</a:t>
            </a:r>
            <a:r>
              <a:rPr lang="ru-RU" sz="2000"/>
              <a:t> меньшего треугольника, а на самом деле АС=А</a:t>
            </a:r>
            <a:r>
              <a:rPr lang="en-US" sz="2000"/>
              <a:t>’C’</a:t>
            </a:r>
            <a:endParaRPr lang="ru-RU" sz="2000"/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755650" y="1268413"/>
            <a:ext cx="25923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/>
              <a:t>Какой круг больше?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52E-6 L 0.07865 0.220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9366E-7 L -0.10243 0.220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283 -0.057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121 -0.00926 0.00208 -0.0213 -0.00018 -0.03033 C -0.00035 -0.03195 -0.0007 -0.03311 -0.00139 -0.0345 C -0.00191 -0.03681 -0.00261 -0.03913 -0.00382 -0.04098 C -0.004 -0.04283 -0.00504 -0.04514 -0.00608 -0.0463 C -0.0066 -0.04676 -0.00764 -0.04792 -0.00764 -0.04792 C -0.00816 -0.04977 -0.00955 -0.05024 -0.01077 -0.05139 C -0.01233 -0.05463 -0.0184 -0.06042 -0.02118 -0.06158 C -0.02292 -0.0632 -0.02465 -0.06482 -0.02674 -0.06528 C -0.03056 -0.06783 -0.03368 -0.06783 -0.03837 -0.06806 C -0.04236 -0.06945 -0.04705 -0.06922 -0.05122 -0.07014 C -0.05295 -0.06991 -0.05434 -0.07038 -0.05504 -0.06783 " pathEditMode="relative" ptsTypes="fffffffffffA">
                                      <p:cBhvr>
                                        <p:cTn id="37" dur="2000" fill="hold"/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 animBg="1"/>
      <p:bldP spid="15390" grpId="0" animBg="1"/>
      <p:bldP spid="15432" grpId="0" animBg="1"/>
      <p:bldP spid="15432" grpId="1" animBg="1"/>
      <p:bldP spid="15442" grpId="0" animBg="1"/>
      <p:bldP spid="154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Иллюзии, возникающие в результате отвлечения внимания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827088" y="2349500"/>
            <a:ext cx="2808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684213" y="1700213"/>
            <a:ext cx="3097212" cy="792162"/>
            <a:chOff x="1292" y="1616"/>
            <a:chExt cx="1951" cy="499"/>
          </a:xfrm>
        </p:grpSpPr>
        <p:grpSp>
          <p:nvGrpSpPr>
            <p:cNvPr id="22560" name="Group 32"/>
            <p:cNvGrpSpPr>
              <a:grpSpLocks/>
            </p:cNvGrpSpPr>
            <p:nvPr/>
          </p:nvGrpSpPr>
          <p:grpSpPr bwMode="auto">
            <a:xfrm>
              <a:off x="1292" y="1933"/>
              <a:ext cx="1951" cy="182"/>
              <a:chOff x="1292" y="1933"/>
              <a:chExt cx="1951" cy="182"/>
            </a:xfrm>
          </p:grpSpPr>
          <p:grpSp>
            <p:nvGrpSpPr>
              <p:cNvPr id="22548" name="Group 20"/>
              <p:cNvGrpSpPr>
                <a:grpSpLocks/>
              </p:cNvGrpSpPr>
              <p:nvPr/>
            </p:nvGrpSpPr>
            <p:grpSpPr bwMode="auto">
              <a:xfrm>
                <a:off x="1292" y="1933"/>
                <a:ext cx="91" cy="182"/>
                <a:chOff x="1292" y="1933"/>
                <a:chExt cx="91" cy="182"/>
              </a:xfrm>
            </p:grpSpPr>
            <p:sp>
              <p:nvSpPr>
                <p:cNvPr id="22549" name="Line 21"/>
                <p:cNvSpPr>
                  <a:spLocks noChangeShapeType="1"/>
                </p:cNvSpPr>
                <p:nvPr/>
              </p:nvSpPr>
              <p:spPr bwMode="auto">
                <a:xfrm>
                  <a:off x="1292" y="1933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292" y="2024"/>
                  <a:ext cx="9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551" name="Group 23"/>
              <p:cNvGrpSpPr>
                <a:grpSpLocks/>
              </p:cNvGrpSpPr>
              <p:nvPr/>
            </p:nvGrpSpPr>
            <p:grpSpPr bwMode="auto">
              <a:xfrm flipH="1">
                <a:off x="3152" y="1933"/>
                <a:ext cx="91" cy="182"/>
                <a:chOff x="1292" y="1933"/>
                <a:chExt cx="91" cy="182"/>
              </a:xfrm>
            </p:grpSpPr>
            <p:sp>
              <p:nvSpPr>
                <p:cNvPr id="22552" name="Line 24"/>
                <p:cNvSpPr>
                  <a:spLocks noChangeShapeType="1"/>
                </p:cNvSpPr>
                <p:nvPr/>
              </p:nvSpPr>
              <p:spPr bwMode="auto">
                <a:xfrm>
                  <a:off x="1292" y="1933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92" y="2024"/>
                  <a:ext cx="9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1383" y="1616"/>
              <a:ext cx="17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107950" y="3500438"/>
            <a:ext cx="3600450" cy="23193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/>
              <a:t>       </a:t>
            </a:r>
            <a:r>
              <a:rPr lang="ru-RU" sz="1800"/>
              <a:t>Отрезки помещенные один под другим, параллельны и равны, однако стрелки на концах отрезков отвлекают внимание таким образом, что возникает иллюзия, будто нижний отрезок длиннее верхнего.</a:t>
            </a:r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827088" y="2349500"/>
            <a:ext cx="2808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7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28775"/>
            <a:ext cx="4824413" cy="1339850"/>
          </a:xfrm>
          <a:prstGeom prst="rect">
            <a:avLst/>
          </a:prstGeom>
          <a:noFill/>
        </p:spPr>
      </p:pic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4211638" y="2349500"/>
            <a:ext cx="18002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4140200" y="3429000"/>
            <a:ext cx="4752975" cy="2014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/>
              <a:t>      Пожалуй нет человека, который не поддался бы иллюзии, что расстояние между клювами первой и второй птичек меньше, чем расстояние между клювами второй и третьей птичек. А между тем клювы птичек находятся на одинаковом расстоянии.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38422E-6 L -8.05556E-6 -0.09438 " pathEditMode="relative" ptsTypes="AA">
                                      <p:cBhvr>
                                        <p:cTn id="10" dur="2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4617E-6 L 0.20087 -4.8461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7" grpId="0" animBg="1"/>
      <p:bldP spid="22577" grpId="1" animBg="1"/>
      <p:bldP spid="22579" grpId="0" animBg="1"/>
      <p:bldP spid="2257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Иллюзия, вызванная нарушением ритма</a:t>
            </a: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539750" y="1341438"/>
            <a:ext cx="2087563" cy="1727200"/>
            <a:chOff x="340" y="845"/>
            <a:chExt cx="1315" cy="1088"/>
          </a:xfrm>
        </p:grpSpPr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340" y="845"/>
              <a:ext cx="1315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657" y="845"/>
              <a:ext cx="136" cy="1088"/>
            </a:xfrm>
            <a:prstGeom prst="rect">
              <a:avLst/>
            </a:prstGeom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929" y="845"/>
              <a:ext cx="136" cy="1088"/>
            </a:xfrm>
            <a:prstGeom prst="rect">
              <a:avLst/>
            </a:prstGeom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39750" y="1341438"/>
            <a:ext cx="2087563" cy="1727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3850" y="3357563"/>
            <a:ext cx="3384550" cy="2014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  Прямая линия, пересеченная под достаточно острым углом двумя прямоугольными полосками, кажется рассеченной на части, не лежащие на одной прямой.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196975"/>
            <a:ext cx="4248150" cy="2160588"/>
          </a:xfrm>
          <a:prstGeom prst="rect">
            <a:avLst/>
          </a:prstGeom>
          <a:noFill/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067175" y="3644900"/>
            <a:ext cx="4392613" cy="2014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   Изменение ритма заштриховки по обеим сторонам полосы, ограниченной двумя параллельными прямыми, вызывает иллюзию, что полоска или расширяется в центральной части, или суживается, в зависимости от характера заштриховки.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0000FF"/>
                </a:solidFill>
              </a:rPr>
              <a:t>Иллюзия, вызванная нарушением ритма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3671887" cy="3303587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59338" y="1700213"/>
            <a:ext cx="3673475" cy="1465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    Если смотреть на этот рисунок, то кажется, что жирные черные линии то сходятся, то расходятся. На самом же деле они параллельны.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0000FF"/>
                </a:solidFill>
              </a:rPr>
              <a:t>Иллюзия, возникающая в результате контраста черное - белое</a:t>
            </a:r>
            <a:r>
              <a:rPr lang="ru-RU" sz="320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00213"/>
            <a:ext cx="6408737" cy="3198812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750" y="5445125"/>
            <a:ext cx="82804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На рисунке кресты одинаковые, но белый крест на черном фоне кажется больше, чем, черный крест на белом фоне.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9750" y="549275"/>
            <a:ext cx="3325813" cy="445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538134" y="552430"/>
            <a:ext cx="3325813" cy="445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5357818" y="546111"/>
            <a:ext cx="3341688" cy="445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11188" y="5516563"/>
            <a:ext cx="3455987" cy="73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ru-RU" sz="2800"/>
              <a:t>Евклид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III</a:t>
            </a:r>
            <a:r>
              <a:rPr lang="ru-RU" sz="2800"/>
              <a:t> в до нашей эры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003800" y="5373688"/>
            <a:ext cx="3816350" cy="103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40000"/>
              </a:lnSpc>
              <a:spcBef>
                <a:spcPct val="50000"/>
              </a:spcBef>
            </a:pPr>
            <a:r>
              <a:rPr lang="ru-RU" sz="2800"/>
              <a:t>Николай Иванович</a:t>
            </a:r>
          </a:p>
          <a:p>
            <a:pPr marL="342900" indent="-342900">
              <a:lnSpc>
                <a:spcPct val="40000"/>
              </a:lnSpc>
              <a:spcBef>
                <a:spcPct val="50000"/>
              </a:spcBef>
            </a:pPr>
            <a:r>
              <a:rPr lang="ru-RU" sz="2800"/>
              <a:t>Лобачевский</a:t>
            </a:r>
          </a:p>
          <a:p>
            <a:pPr marL="342900" indent="-342900">
              <a:lnSpc>
                <a:spcPct val="40000"/>
              </a:lnSpc>
              <a:spcBef>
                <a:spcPct val="50000"/>
              </a:spcBef>
            </a:pPr>
            <a:r>
              <a:rPr lang="ru-RU" sz="2800"/>
              <a:t>(1792-1856)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1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0000FF"/>
                </a:solidFill>
              </a:rPr>
              <a:t>Пространственные оптические иллюзии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8" y="1341438"/>
            <a:ext cx="2613025" cy="3311525"/>
          </a:xfrm>
          <a:prstGeom prst="rect">
            <a:avLst/>
          </a:prstGeo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00113" y="4868863"/>
            <a:ext cx="3024187" cy="1465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  Картон, нарисованный при помощи семи линий и согнутый по середине, мы видим то с внутренней стороны, то с внешней.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341438"/>
            <a:ext cx="2935287" cy="3235325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003800" y="4868863"/>
            <a:ext cx="3744913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 На лестницу мы смотрим, то сверху, то снизу, как будто она представляет собой часть какого–то особенного потолка.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0000FF"/>
                </a:solidFill>
              </a:rPr>
              <a:t>Пространственные оптические иллюзии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73238"/>
            <a:ext cx="2590800" cy="254635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842486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/>
              <a:t>    Если посмотреть на этот прозрачный (стеклянный) куб: то видим его как бы сверху, с правой стороны, то слева, снизу.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Кажется, что все крутится?</a:t>
            </a:r>
            <a:r>
              <a:rPr lang="ru-RU" sz="2000">
                <a:solidFill>
                  <a:srgbClr val="0000FF"/>
                </a:solidFill>
              </a:rPr>
              <a:t> </a:t>
            </a:r>
            <a:br>
              <a:rPr lang="ru-RU" sz="2000">
                <a:solidFill>
                  <a:srgbClr val="0000FF"/>
                </a:solidFill>
              </a:rPr>
            </a:br>
            <a:endParaRPr lang="ru-RU" sz="2000">
              <a:solidFill>
                <a:srgbClr val="0000FF"/>
              </a:solidFill>
            </a:endParaRPr>
          </a:p>
        </p:txBody>
      </p:sp>
      <p:pic>
        <p:nvPicPr>
          <p:cNvPr id="86020" name="Picture 4" descr="ATT-0-04637FCB270FA54C9FCAC124CC1BDD7A-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12875"/>
            <a:ext cx="72326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799306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Посмотрите на каждый круг в отдельности.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ATT-2-385F5E0B0BF64147AF84097BF419BCA6-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6423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648017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</a:rPr>
              <a:t>Опять все крутиться? Или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ATT-3-91D51DEB62ABD44699E9A9ED8405CFB8-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08063"/>
            <a:ext cx="80645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27313" y="115888"/>
            <a:ext cx="3889375" cy="579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</a:rPr>
              <a:t>Крутится или нет?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… Или да?..</a:t>
            </a:r>
          </a:p>
        </p:txBody>
      </p:sp>
      <p:pic>
        <p:nvPicPr>
          <p:cNvPr id="89092" name="Picture 4" descr="ATT-4-91906CDEAF6D8E47AE2540FB53482436-image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79538"/>
            <a:ext cx="72723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А красные линии параллельны!</a:t>
            </a:r>
          </a:p>
        </p:txBody>
      </p:sp>
      <p:pic>
        <p:nvPicPr>
          <p:cNvPr id="90116" name="Picture 4" descr="ATT-6-7D8479D0A142AD46AAEE597F2464BE71-image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85875"/>
            <a:ext cx="705802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00FF"/>
                </a:solidFill>
              </a:rPr>
              <a:t>Что вы видите круги или спираль?</a:t>
            </a:r>
          </a:p>
        </p:txBody>
      </p:sp>
      <p:pic>
        <p:nvPicPr>
          <p:cNvPr id="91140" name="Picture 4" descr="ATT-7-1FA6C3878B11D149809069227C5D6A69-image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95525" y="1600200"/>
            <a:ext cx="45529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Смотрите на точку в центре и двигайте головой</a:t>
            </a:r>
            <a:br>
              <a:rPr lang="ru-RU" sz="2400">
                <a:solidFill>
                  <a:srgbClr val="0000FF"/>
                </a:solidFill>
              </a:rPr>
            </a:br>
            <a:r>
              <a:rPr lang="ru-RU" sz="2400">
                <a:solidFill>
                  <a:srgbClr val="0000FF"/>
                </a:solidFill>
              </a:rPr>
              <a:t> вперед-назад</a:t>
            </a:r>
          </a:p>
        </p:txBody>
      </p:sp>
      <p:pic>
        <p:nvPicPr>
          <p:cNvPr id="93188" name="Picture 4" descr="ATT-9-2191CA63C449CE418EFE0509B03089B1-image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t="8267" b="10728"/>
          <a:stretch>
            <a:fillRect/>
          </a:stretch>
        </p:blipFill>
        <p:spPr>
          <a:xfrm>
            <a:off x="2147888" y="1690688"/>
            <a:ext cx="4848225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0000FF"/>
                </a:solidFill>
              </a:rPr>
              <a:t>Смотрите только на крестик в центре</a:t>
            </a:r>
          </a:p>
        </p:txBody>
      </p:sp>
      <p:pic>
        <p:nvPicPr>
          <p:cNvPr id="92164" name="Picture 4" descr="ATT-8-35B9939EAE184147AFE60167A7064EAC-image0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196975"/>
            <a:ext cx="5435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Александрия, карта того времени</a:t>
            </a:r>
          </a:p>
        </p:txBody>
      </p:sp>
      <p:pic>
        <p:nvPicPr>
          <p:cNvPr id="5124" name="Picture 4" descr="сканирование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11906" b="15948"/>
          <a:stretch>
            <a:fillRect/>
          </a:stretch>
        </p:blipFill>
        <p:spPr bwMode="auto">
          <a:xfrm>
            <a:off x="1835150" y="1196975"/>
            <a:ext cx="5353050" cy="5184775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 rot="2775279">
            <a:off x="3269457" y="3378994"/>
            <a:ext cx="1150937" cy="485775"/>
          </a:xfrm>
          <a:prstGeom prst="notchedRightArrow">
            <a:avLst>
              <a:gd name="adj1" fmla="val 50000"/>
              <a:gd name="adj2" fmla="val 59232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3786214" cy="593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lic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214422"/>
            <a:ext cx="5739462" cy="4262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06_lc_12.jpg"/>
          <p:cNvPicPr>
            <a:picLocks noChangeAspect="1"/>
          </p:cNvPicPr>
          <p:nvPr/>
        </p:nvPicPr>
        <p:blipFill>
          <a:blip r:embed="rId4"/>
          <a:srcRect l="3373" t="781" r="14253" b="16016"/>
          <a:stretch>
            <a:fillRect/>
          </a:stretch>
        </p:blipFill>
        <p:spPr>
          <a:xfrm>
            <a:off x="2857488" y="714356"/>
            <a:ext cx="3786214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928926" y="607220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Алиса </a:t>
            </a:r>
            <a:r>
              <a:rPr lang="ru-RU" sz="2400" dirty="0" err="1" smtClean="0"/>
              <a:t>Плезенс</a:t>
            </a:r>
            <a:r>
              <a:rPr lang="ru-RU" sz="2400" dirty="0" smtClean="0"/>
              <a:t> </a:t>
            </a:r>
            <a:r>
              <a:rPr lang="ru-RU" sz="2400" dirty="0" err="1" smtClean="0"/>
              <a:t>Лиддел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oll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00042"/>
            <a:ext cx="4000528" cy="543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857884" y="1500174"/>
            <a:ext cx="2571768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Чарльз</a:t>
            </a:r>
          </a:p>
          <a:p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Лютвидж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Доджсон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4285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Цепочки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Муха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071670" y="2214554"/>
            <a:ext cx="1000132" cy="142876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00024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4286248" y="2285992"/>
            <a:ext cx="1000132" cy="142876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200024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071670" y="2928934"/>
            <a:ext cx="1000132" cy="142876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71462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357686" y="2857496"/>
            <a:ext cx="1000132" cy="142876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264318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Ночь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78605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2000232" y="1428736"/>
            <a:ext cx="1000132" cy="142876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4357686" y="1428736"/>
            <a:ext cx="1000132" cy="142876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12144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12144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121442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000504"/>
            <a:ext cx="2714644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Чарльз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Лютвидж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Доджсон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3500430" y="4500570"/>
            <a:ext cx="1285884" cy="571504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4143380"/>
            <a:ext cx="221457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Льюис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Кэрролл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 animBg="1"/>
      <p:bldP spid="16" grpId="0" animBg="1"/>
      <p:bldP spid="17" grpId="0"/>
      <p:bldP spid="19" grpId="0"/>
      <p:bldP spid="20" grpId="0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>
            <a:off x="214282" y="3071810"/>
            <a:ext cx="8682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Спасибо за внимание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Спектакль\Евклид\архимед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714357"/>
            <a:ext cx="2430444" cy="325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57950" y="4643446"/>
            <a:ext cx="257175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Архимед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(около 287-212 до н.э)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Древнегреческий ученый, математик и механик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платон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785794"/>
            <a:ext cx="239603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4643446"/>
            <a:ext cx="278608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Платон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(около 428 - 347 до н.э)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Древнегреческий метафизик, философ, политик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H="1">
            <a:off x="3428992" y="3071810"/>
            <a:ext cx="2415233" cy="323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1571612"/>
            <a:ext cx="321471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Евклид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(около 287-212 до н.э)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Древнегреческий ученый, математик, автор «Начал»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ypt_hist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857232"/>
            <a:ext cx="441690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T01391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928670"/>
            <a:ext cx="4143404" cy="405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488" y="578645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Александрийская библиотека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21495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Александрийская библиотека гравюра </a:t>
            </a:r>
            <a:r>
              <a:rPr lang="en-US" sz="2000" dirty="0" smtClean="0"/>
              <a:t>XIX</a:t>
            </a:r>
            <a:r>
              <a:rPr lang="ru-RU" sz="2000" dirty="0" smtClean="0"/>
              <a:t> 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xyrhynchus_papyrus_with_Euclid_s_Elem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69054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14942" y="42860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Оксиринский</a:t>
            </a:r>
            <a:r>
              <a:rPr lang="ru-RU" sz="2000" dirty="0" smtClean="0"/>
              <a:t> папирус около 100г. н.э.</a:t>
            </a:r>
            <a:endParaRPr lang="ru-RU" sz="2000" dirty="0"/>
          </a:p>
        </p:txBody>
      </p:sp>
      <p:pic>
        <p:nvPicPr>
          <p:cNvPr id="4" name="Рисунок 3" descr="250px-euclid_vat_ms_no_190_xi_prop_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857628"/>
            <a:ext cx="4434909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71670" y="4786322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Ватиканский</a:t>
            </a:r>
            <a:r>
              <a:rPr lang="ru-RU" sz="2000" dirty="0" smtClean="0"/>
              <a:t> манускрипт т.2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426ade2532.jpg"/>
          <p:cNvPicPr>
            <a:picLocks noChangeAspect="1"/>
          </p:cNvPicPr>
          <p:nvPr/>
        </p:nvPicPr>
        <p:blipFill>
          <a:blip r:embed="rId3"/>
          <a:srcRect l="5558" t="4959" r="6905" b="4545"/>
          <a:stretch>
            <a:fillRect/>
          </a:stretch>
        </p:blipFill>
        <p:spPr>
          <a:xfrm>
            <a:off x="357158" y="214290"/>
            <a:ext cx="2589383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428625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Арабский перевод «Начал» </a:t>
            </a:r>
            <a:endParaRPr lang="ru-RU" sz="1800" dirty="0"/>
          </a:p>
        </p:txBody>
      </p:sp>
      <p:pic>
        <p:nvPicPr>
          <p:cNvPr id="4" name="Рисунок 3" descr="373px-Title_page_of_Sir_Henry_Billingsley%27s_first_English_version_of_Euclid%27s_Elements%2C_1570_%28560x900%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85728"/>
            <a:ext cx="2497278" cy="382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00892" y="4286256"/>
            <a:ext cx="164307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Латинский перевод «Начал»</a:t>
            </a:r>
          </a:p>
          <a:p>
            <a:r>
              <a:rPr lang="ru-RU" sz="1800" dirty="0" smtClean="0"/>
              <a:t> </a:t>
            </a:r>
            <a:r>
              <a:rPr lang="en-US" sz="1800" dirty="0" smtClean="0"/>
              <a:t>XIV</a:t>
            </a:r>
            <a:r>
              <a:rPr lang="ru-RU" sz="1800" dirty="0" smtClean="0"/>
              <a:t> в.</a:t>
            </a:r>
            <a:endParaRPr lang="ru-RU" sz="1800" dirty="0"/>
          </a:p>
        </p:txBody>
      </p:sp>
      <p:pic>
        <p:nvPicPr>
          <p:cNvPr id="6" name="Рисунок 5" descr="page1-200px-%D0%9D%D0%B0%D1%87%D0%B0%D0%BB%D0%B0_%D0%95%D0%B2%D0%BA%D0%BB%D0%B8%D0%B4%D0%B0_djvu.jpg"/>
          <p:cNvPicPr>
            <a:picLocks noChangeAspect="1"/>
          </p:cNvPicPr>
          <p:nvPr/>
        </p:nvPicPr>
        <p:blipFill>
          <a:blip r:embed="rId5"/>
          <a:srcRect t="7812" b="3125"/>
          <a:stretch>
            <a:fillRect/>
          </a:stretch>
        </p:blipFill>
        <p:spPr>
          <a:xfrm>
            <a:off x="3214678" y="2571744"/>
            <a:ext cx="2762557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8992" y="150017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Фрагмент «Начал» Санкт-Петербург, 1819г.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4282" y="188913"/>
            <a:ext cx="87503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/>
              <a:t>      Геометрия – это очень древняя наука. Её название имеет древнегреческое происхождение. Оно составлено из двух  древнегреческих  слов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ge</a:t>
            </a:r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ru-RU" sz="2400" dirty="0">
                <a:solidFill>
                  <a:srgbClr val="0000FF"/>
                </a:solidFill>
              </a:rPr>
              <a:t>«Земля»</a:t>
            </a:r>
            <a:r>
              <a:rPr lang="ru-RU" sz="2400" dirty="0"/>
              <a:t>, и </a:t>
            </a:r>
            <a:r>
              <a:rPr lang="en-US" sz="2400" dirty="0" err="1">
                <a:solidFill>
                  <a:srgbClr val="0000FF"/>
                </a:solidFill>
              </a:rPr>
              <a:t>metreo</a:t>
            </a:r>
            <a:r>
              <a:rPr lang="en-US" sz="2400" dirty="0">
                <a:solidFill>
                  <a:srgbClr val="0000FF"/>
                </a:solidFill>
              </a:rPr>
              <a:t> – </a:t>
            </a:r>
            <a:r>
              <a:rPr lang="ru-RU" sz="2400" dirty="0">
                <a:solidFill>
                  <a:srgbClr val="0000FF"/>
                </a:solidFill>
              </a:rPr>
              <a:t>«измеряю».</a:t>
            </a:r>
            <a:r>
              <a:rPr lang="en-US" sz="2400" dirty="0">
                <a:solidFill>
                  <a:srgbClr val="0000FF"/>
                </a:solidFill>
              </a:rPr>
              <a:t>  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ru-RU" sz="2000" dirty="0"/>
              <a:t>      </a:t>
            </a:r>
          </a:p>
        </p:txBody>
      </p:sp>
      <p:pic>
        <p:nvPicPr>
          <p:cNvPr id="9" name="Рисунок 8" descr="Smilg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143116"/>
            <a:ext cx="6429405" cy="3857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/>
              <a:t>      </a:t>
            </a:r>
            <a:r>
              <a:rPr lang="ru-RU" sz="2400" dirty="0" smtClean="0"/>
              <a:t>Названия </a:t>
            </a:r>
            <a:r>
              <a:rPr lang="ru-RU" sz="2400" dirty="0"/>
              <a:t>многих геометрических фигур также связано с деятельностью человека. 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42910" y="2143116"/>
            <a:ext cx="3240087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00034" y="4143380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/>
              <a:t>Например, термин  </a:t>
            </a:r>
            <a:r>
              <a:rPr lang="ru-RU" sz="2400" dirty="0">
                <a:solidFill>
                  <a:srgbClr val="0000FF"/>
                </a:solidFill>
              </a:rPr>
              <a:t>ЛИНИЯ</a:t>
            </a:r>
            <a:r>
              <a:rPr lang="ru-RU" sz="2400" dirty="0"/>
              <a:t> </a:t>
            </a:r>
            <a:r>
              <a:rPr lang="ru-RU" sz="1800" dirty="0"/>
              <a:t>возник от латинского</a:t>
            </a:r>
            <a:r>
              <a:rPr lang="en-US" sz="1800" dirty="0"/>
              <a:t> </a:t>
            </a:r>
            <a:r>
              <a:rPr lang="ru-RU" sz="1800" dirty="0"/>
              <a:t> </a:t>
            </a:r>
            <a:r>
              <a:rPr lang="en-US" sz="1800" dirty="0" err="1">
                <a:solidFill>
                  <a:srgbClr val="0000FF"/>
                </a:solidFill>
              </a:rPr>
              <a:t>linum</a:t>
            </a:r>
            <a:r>
              <a:rPr lang="en-US" sz="1800" dirty="0">
                <a:solidFill>
                  <a:srgbClr val="0000FF"/>
                </a:solidFill>
              </a:rPr>
              <a:t> – </a:t>
            </a:r>
            <a:r>
              <a:rPr lang="ru-RU" sz="1800" dirty="0">
                <a:solidFill>
                  <a:srgbClr val="0000FF"/>
                </a:solidFill>
              </a:rPr>
              <a:t>«лён, льняная нить».</a:t>
            </a:r>
            <a:endParaRPr lang="ru-RU" sz="2400" dirty="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10800000">
            <a:off x="5429256" y="2071678"/>
            <a:ext cx="2808288" cy="11509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929190" y="4143380"/>
            <a:ext cx="3960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/>
              <a:t>Название фигуры  </a:t>
            </a:r>
            <a:r>
              <a:rPr lang="ru-RU" sz="2400" dirty="0">
                <a:solidFill>
                  <a:srgbClr val="0000FF"/>
                </a:solidFill>
              </a:rPr>
              <a:t>ТРАПЕЦИЯ</a:t>
            </a:r>
            <a:r>
              <a:rPr lang="ru-RU" sz="1800" dirty="0">
                <a:solidFill>
                  <a:srgbClr val="0000FF"/>
                </a:solidFill>
              </a:rPr>
              <a:t>  </a:t>
            </a:r>
            <a:r>
              <a:rPr lang="ru-RU" sz="1800" dirty="0"/>
              <a:t>происходит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от греческого слова </a:t>
            </a:r>
            <a:r>
              <a:rPr lang="en-US" sz="1800" dirty="0" err="1">
                <a:solidFill>
                  <a:srgbClr val="0000FF"/>
                </a:solidFill>
              </a:rPr>
              <a:t>trapezion</a:t>
            </a:r>
            <a:r>
              <a:rPr lang="en-US" sz="1800" dirty="0">
                <a:solidFill>
                  <a:srgbClr val="0000FF"/>
                </a:solidFill>
              </a:rPr>
              <a:t> – </a:t>
            </a:r>
            <a:r>
              <a:rPr lang="ru-RU" sz="1800" dirty="0">
                <a:solidFill>
                  <a:srgbClr val="0000FF"/>
                </a:solidFill>
              </a:rPr>
              <a:t>«столик».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736</TotalTime>
  <Words>792</Words>
  <Application>Microsoft Office PowerPoint</Application>
  <PresentationFormat>Экран (4:3)</PresentationFormat>
  <Paragraphs>146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Александрия, карта того времени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Оптические иллюзии</vt:lpstr>
      <vt:lpstr>Иллюзии, вызванные особым расположением линий </vt:lpstr>
      <vt:lpstr>Иллюзии вызванные контрастом</vt:lpstr>
      <vt:lpstr>Иллюзии, возникающие в результате отвлечения внимания</vt:lpstr>
      <vt:lpstr>Иллюзия, вызванная нарушением ритма</vt:lpstr>
      <vt:lpstr>Иллюзия, вызванная нарушением ритма</vt:lpstr>
      <vt:lpstr>Иллюзия, возникающая в результате контраста черное - белое </vt:lpstr>
      <vt:lpstr>Пространственные оптические иллюзии</vt:lpstr>
      <vt:lpstr>Пространственные оптические иллюзии</vt:lpstr>
      <vt:lpstr>Кажется, что все крутится?  </vt:lpstr>
      <vt:lpstr>Слайд 23</vt:lpstr>
      <vt:lpstr>Слайд 24</vt:lpstr>
      <vt:lpstr>… Или да?..</vt:lpstr>
      <vt:lpstr>А красные линии параллельны!</vt:lpstr>
      <vt:lpstr>Что вы видите круги или спираль?</vt:lpstr>
      <vt:lpstr>Смотрите на точку в центре и двигайте головой  вперед-назад</vt:lpstr>
      <vt:lpstr>Смотрите только на крестик в центре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1</cp:lastModifiedBy>
  <cp:revision>47</cp:revision>
  <dcterms:created xsi:type="dcterms:W3CDTF">2005-03-08T16:57:19Z</dcterms:created>
  <dcterms:modified xsi:type="dcterms:W3CDTF">2010-01-24T11:56:45Z</dcterms:modified>
</cp:coreProperties>
</file>