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55" r:id="rId3"/>
    <p:sldMasterId id="2147483657" r:id="rId4"/>
    <p:sldMasterId id="2147483659" r:id="rId5"/>
    <p:sldMasterId id="2147483661" r:id="rId6"/>
  </p:sldMasterIdLst>
  <p:sldIdLst>
    <p:sldId id="279" r:id="rId7"/>
    <p:sldId id="256" r:id="rId8"/>
    <p:sldId id="263" r:id="rId9"/>
    <p:sldId id="264" r:id="rId10"/>
    <p:sldId id="261" r:id="rId11"/>
    <p:sldId id="265" r:id="rId12"/>
    <p:sldId id="266" r:id="rId13"/>
    <p:sldId id="267" r:id="rId14"/>
    <p:sldId id="260" r:id="rId15"/>
    <p:sldId id="259" r:id="rId16"/>
    <p:sldId id="257" r:id="rId17"/>
    <p:sldId id="258" r:id="rId18"/>
    <p:sldId id="262" r:id="rId19"/>
    <p:sldId id="268" r:id="rId20"/>
    <p:sldId id="269" r:id="rId21"/>
    <p:sldId id="271" r:id="rId22"/>
    <p:sldId id="272" r:id="rId23"/>
    <p:sldId id="274" r:id="rId24"/>
    <p:sldId id="277" r:id="rId25"/>
    <p:sldId id="276" r:id="rId26"/>
    <p:sldId id="275" r:id="rId27"/>
    <p:sldId id="27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6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1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31DE-3487-4418-BECD-EA3522C5A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1" grpId="0" autoUpdateAnimBg="0"/>
      <p:bldP spid="47152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E987-959D-4FA3-BAB7-3B0226DCC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F6AA2-7D3A-4AAC-A580-C6564F39B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EE5AA-9566-4F08-BD40-DCDACEF7E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9425-C76E-466D-864A-AFEB72E91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278BC-879E-4A81-82A1-3E3E5DB64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0D89E-2412-4FE8-A769-6A9887538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982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983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BFE78-C96F-4489-9D4B-F7C38281D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DDF0D-2D9E-49DD-A005-ED63E1538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89DE3-43DD-433B-90C1-BB3E0A833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58B7B-3FBF-4F34-9A67-D0AFA7A63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2C2DA-A821-4C7C-A2E5-A6336B019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048FC-20B4-4D03-A058-EE06872E5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8B087-4D4D-4B76-8D2A-8CB519193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4E70-746A-4D98-BC9E-FF4D6BF66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3569E-24F0-44ED-91A8-B54312EB3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E76BC-6D73-442A-828A-FDFA6CA2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0C967-D0CC-4591-9386-A15CA6DE3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5E1DD-1BE0-4110-8400-037E5F561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2" y="1810"/>
                          <a:ext cx="3672" cy="2049"/>
                          <a:chOff x="7" y="1814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5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7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17"/>
              <a:ext cx="3325" cy="2957"/>
              <a:chOff x="16" y="1317"/>
              <a:chExt cx="3325" cy="2957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68" y="1317"/>
                <a:ext cx="261" cy="297"/>
                <a:chOff x="3043" y="1265"/>
                <a:chExt cx="366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1" y="1468"/>
                  <a:ext cx="283" cy="1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5"/>
                  <a:ext cx="226" cy="223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6" y="1365"/>
                  <a:ext cx="161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2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1" y="1265"/>
                  <a:ext cx="78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26078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6079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2E769248-7491-461E-9DEC-C30B8EB8E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6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78" grpId="0" autoUpdateAnimBg="0"/>
      <p:bldP spid="126079" grpId="0" build="p" autoUpdateAnimBg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7677-9240-4E14-A744-993AF1938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EC214-4FC5-4F9E-8646-8A69639F2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12D75-7EDA-4DF8-A68C-47B56CBDB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81593-5C13-4447-BFC5-E62CF060D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3140D-C344-4ED5-8F2D-A22280377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5FBF7-776C-45E1-887A-A4744BFBF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0E4C-A5E6-4B02-8118-F301568C8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E139F-0D73-4499-B370-2A364BFCD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C0B1-07A3-4E74-9004-AD9E95699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2FCEA-0A5E-424A-A196-AA1CC54A4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B234D-A056-4247-BC16-4A80D5098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904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904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7AE9-5AE8-4BE4-8997-6AFDD8A93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9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2" grpId="0" autoUpdateAnimBg="0"/>
      <p:bldP spid="129043" grpId="0" build="p" autoUpdateAnimBg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E0591-0E01-46D1-B162-F646B30DD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A5C88-601E-41CD-97F6-9C636ED8B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DCC9-74BB-4374-AF20-350D7CB43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3DB67-6CBE-4D79-AE63-90CBFEC83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F5044-0949-42A6-979B-5A8880F07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75222-752C-4969-9A11-BAB58EDD0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AD593-7AAC-4071-A066-0E93E56A2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4FACF-77E7-41F2-9CB8-5B799E10D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96E33-6D4C-4F86-90A5-BFE33FE59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2AE03-5723-4BE9-BC76-9821E8E79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74C74-AC99-4943-AC10-C62C08317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2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2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E6BFA-6F15-4186-B399-BAF9B6C8D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63" grpId="0" autoUpdateAnimBg="0"/>
      <p:bldP spid="132164" grpId="0" build="p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170AD-2F35-455A-AB1F-A1404FA2E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76462-F7BC-44ED-98F5-0275EAF04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1B110-EE72-4A0F-88A1-5ED310A70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4FEC9-0ACC-4DBB-8E5C-653AB3659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0CCC4-5AC3-4DEC-BC60-6959DDD91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437C2-2D9B-45DD-80C3-9550AB216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6B162-6B28-44AD-B923-7E58B3132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D930E-B8E4-4A91-9929-2C2CC318E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94090-6123-4AB5-ABAD-2F197D660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DB34-B642-4C1A-853D-C871BFED7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982C6-2D31-4DD5-93E3-563905803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F5A8C-41BE-42E2-9A82-1D516B397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5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5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A8D4770-2102-414C-A6E6-F6B7BC193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5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21" grpId="0" autoUpdateAnimBg="0"/>
      <p:bldP spid="135322" grpId="0" build="p" autoUpdateAnimBg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62A84-5BFA-46F1-BC7F-F9D88B890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84807-318C-450F-902C-7CF90EF4C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9E8F6-479D-4ECF-9940-A3B3D80DA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FC524-E094-42A0-BD72-69C010C17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311A3-F88A-4B42-81AF-CEA6920AE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A22BB-563A-4929-BB19-32E0FF231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D4FF6-407F-4D33-B9B2-61AF7667B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83CBE-D849-4D50-B68C-00984D02B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8EE4-F742-4101-AD69-1FBD5604A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C56DD-F46B-4C93-B0D9-56E6F7DAD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91111-56A1-44B4-AAF9-825297D84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20A18-7446-48A6-9D87-F0744DCE4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6817-6C3F-43D3-A810-DEA57F4CD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60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60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0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0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60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60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0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0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0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0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60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0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0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6100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01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61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61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61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1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61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12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1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1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1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11FBE7-63F9-438D-8EBA-CE925D544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  <p:sldLayoutId id="2147483670" r:id="rId13"/>
    <p:sldLayoutId id="2147483669" r:id="rId14"/>
    <p:sldLayoutId id="214748366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25" grpId="0"/>
      <p:bldP spid="46126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1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1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12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12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1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1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12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12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1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1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12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12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1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1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12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12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1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1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12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1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878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8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8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9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0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880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880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880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80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80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5759395-DB01-493C-90DC-44BB9C188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29704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29718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1249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9733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1249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249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249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29737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1249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29739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1249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29741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1249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29778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24980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4981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4982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4983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4984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4985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4986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6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4987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4988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4989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4990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4991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124992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93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94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95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96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97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98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4999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00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01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02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03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04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05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06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07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08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09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10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11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12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13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14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15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16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17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18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19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20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21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22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23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24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25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26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25027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9719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125029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5030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9722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125032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25033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25034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25035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25036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25037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25038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25039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25040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29705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125042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043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044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045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046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7" y="2696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047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9712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125049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5050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5051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5052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5053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25054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055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056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32A71A47-8EE6-4032-AEAB-6277DD3D7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5057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058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694" r:id="rId9"/>
    <p:sldLayoutId id="2147483693" r:id="rId10"/>
    <p:sldLayoutId id="214748369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5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5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5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5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5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0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50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50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505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505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0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50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50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505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505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0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50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50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505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505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0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50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50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505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505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0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50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50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505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50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5058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2800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0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0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0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0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0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0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801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801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2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2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13E7756-3329-4ADD-9D91-9111AE8A5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80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8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8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8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8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8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8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8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8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8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8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8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8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8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8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8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8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8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8" grpId="0"/>
      <p:bldP spid="128022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802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802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802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802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80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3107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4281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3107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7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7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9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9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9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9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9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9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9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9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9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9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0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0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4307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3110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0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0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0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0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0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0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1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1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1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1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1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1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1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1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54308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3111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2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54309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3112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2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2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2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2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2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2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2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113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3113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3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3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3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3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3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3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3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11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114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14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14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C5D4CDD-6673-49F8-840D-E437995EC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114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1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1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1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1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1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1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1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1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1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1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1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1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1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39" grpId="0"/>
      <p:bldP spid="131143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11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11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11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11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11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11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11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11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11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11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11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11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11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11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11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11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11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11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11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11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6568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3414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4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5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5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5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5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5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5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5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5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5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5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6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656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3416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6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6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6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6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6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6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6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7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7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7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7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7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7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7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7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7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7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8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8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8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8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8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8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8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8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8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8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9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9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9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9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9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9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9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9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9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19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0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0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0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0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0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0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0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0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0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0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1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1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1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1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1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1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1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1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1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1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2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2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2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2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2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2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2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2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2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2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3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3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3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3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3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3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3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3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3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3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4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4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4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4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4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4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4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4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4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4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5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5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5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5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5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5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5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5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5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5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6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6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6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6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6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6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6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6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6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6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7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7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7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7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7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7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7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7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7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7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8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8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8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8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8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8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8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8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8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8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9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9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9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9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9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4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4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7FFDEB97-6660-4E12-8EB8-B9CAD1071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4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2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97" grpId="0"/>
      <p:bldP spid="134301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430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430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430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430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430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430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430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430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430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430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430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430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430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430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430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430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430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430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430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430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ffectLst/>
                <a:latin typeface="Arial" charset="0"/>
              </a:rPr>
              <a:t>Выборы-шаг в будущее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80900" name="Picture 4" descr="23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20713"/>
            <a:ext cx="777716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6804" name="Picture 4" descr="20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80645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7828" name="Picture 4" descr="23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476250"/>
            <a:ext cx="77946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  <p:bldP spid="778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83972" name="Picture 4" descr="25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81359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>
                <a:latin typeface="Times New Roman" pitchFamily="18" charset="0"/>
              </a:rPr>
              <a:t>Какие из принципов  выборов являются основными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600"/>
              <a:t> принцип свободы выборов</a:t>
            </a:r>
          </a:p>
          <a:p>
            <a:pPr eaLnBrk="1" hangingPunct="1">
              <a:defRPr/>
            </a:pPr>
            <a:r>
              <a:rPr lang="ru-RU" sz="1600"/>
              <a:t>Принцип единоличного и всеобщего избирательного права</a:t>
            </a:r>
          </a:p>
          <a:p>
            <a:pPr eaLnBrk="1" hangingPunct="1">
              <a:defRPr/>
            </a:pPr>
            <a:r>
              <a:rPr lang="ru-RU" sz="1600"/>
              <a:t>Принцип тайного голосования</a:t>
            </a:r>
          </a:p>
          <a:p>
            <a:pPr eaLnBrk="1" hangingPunct="1">
              <a:defRPr/>
            </a:pPr>
            <a:r>
              <a:rPr lang="ru-RU" sz="1600"/>
              <a:t>Принцип всеобщего, равного и прямого голосования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/>
              <a:t>Какие избирательные комиссии создаются и действуют во время выборов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>
                <a:latin typeface="Times New Roman" pitchFamily="18" charset="0"/>
              </a:rPr>
              <a:t>Районные ,городские избирательные комиссии</a:t>
            </a:r>
          </a:p>
          <a:p>
            <a:pPr eaLnBrk="1" hangingPunct="1">
              <a:defRPr/>
            </a:pPr>
            <a:r>
              <a:rPr lang="ru-RU" sz="2400">
                <a:latin typeface="Times New Roman" pitchFamily="18" charset="0"/>
              </a:rPr>
              <a:t>Окружные избирательные комиссии</a:t>
            </a:r>
          </a:p>
          <a:p>
            <a:pPr eaLnBrk="1" hangingPunct="1">
              <a:defRPr/>
            </a:pPr>
            <a:r>
              <a:rPr lang="ru-RU" sz="2400">
                <a:latin typeface="Times New Roman" pitchFamily="18" charset="0"/>
              </a:rPr>
              <a:t>Сельские избирательные комиссии</a:t>
            </a:r>
          </a:p>
          <a:p>
            <a:pPr eaLnBrk="1" hangingPunct="1">
              <a:defRPr/>
            </a:pPr>
            <a:r>
              <a:rPr lang="ru-RU" sz="2400">
                <a:latin typeface="Times New Roman" pitchFamily="18" charset="0"/>
              </a:rPr>
              <a:t>Участковые избирательные комиссии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/>
              <a:t> Тест     Для регистрации в качестве кандидата необходимо представить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1800" smtClean="0"/>
              <a:t>Заявление о своем согласии быть избранным</a:t>
            </a:r>
          </a:p>
          <a:p>
            <a:pPr eaLnBrk="1" hangingPunct="1"/>
            <a:r>
              <a:rPr lang="ru-RU" sz="1800" smtClean="0"/>
              <a:t>Сведения о своих доходах и имуществе</a:t>
            </a:r>
          </a:p>
          <a:p>
            <a:pPr eaLnBrk="1" hangingPunct="1"/>
            <a:r>
              <a:rPr lang="ru-RU" sz="1800" smtClean="0"/>
              <a:t>Необходимое количество подписных листов от своих избирателей</a:t>
            </a:r>
          </a:p>
          <a:p>
            <a:pPr eaLnBrk="1" hangingPunct="1"/>
            <a:r>
              <a:rPr lang="ru-RU" sz="1800" smtClean="0"/>
              <a:t>Сведения о своих доходах так и своих родственников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/>
              <a:t> </a:t>
            </a:r>
            <a:r>
              <a:rPr lang="ru-RU" sz="1800"/>
              <a:t>Тест    Во время предвыборной агитации кандидат имеет право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1600" smtClean="0"/>
              <a:t>Перечислять на предприятия избирателей денежные средства</a:t>
            </a:r>
          </a:p>
          <a:p>
            <a:pPr eaLnBrk="1" hangingPunct="1"/>
            <a:r>
              <a:rPr lang="ru-RU" sz="1600" smtClean="0"/>
              <a:t>Рассказать о своих намерениях в газете</a:t>
            </a:r>
          </a:p>
          <a:p>
            <a:pPr eaLnBrk="1" hangingPunct="1"/>
            <a:r>
              <a:rPr lang="ru-RU" sz="1600" smtClean="0"/>
              <a:t>Рассказать о своей будущей деятельности  по телевидению</a:t>
            </a:r>
          </a:p>
          <a:p>
            <a:pPr eaLnBrk="1" hangingPunct="1"/>
            <a:r>
              <a:rPr lang="ru-RU" sz="1600" smtClean="0"/>
              <a:t>Дарить избирателями подарки</a:t>
            </a:r>
          </a:p>
        </p:txBody>
      </p:sp>
      <p:sp>
        <p:nvSpPr>
          <p:cNvPr id="9523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1400" b="1" smtClean="0">
                <a:latin typeface="Trebuchet MS" pitchFamily="34" charset="0"/>
              </a:rPr>
              <a:t>Что получает каждый избиратель в  день выборов</a:t>
            </a:r>
            <a:endParaRPr lang="en-US" sz="1400" b="1" smtClean="0">
              <a:latin typeface="Trebuchet MS" pitchFamily="34" charset="0"/>
            </a:endParaRPr>
          </a:p>
          <a:p>
            <a:pPr eaLnBrk="1" hangingPunct="1"/>
            <a:r>
              <a:rPr lang="ru-RU" sz="1400" smtClean="0"/>
              <a:t>Приказ о приеме на работу</a:t>
            </a:r>
          </a:p>
          <a:p>
            <a:pPr eaLnBrk="1" hangingPunct="1"/>
            <a:r>
              <a:rPr lang="ru-RU" sz="1400" smtClean="0"/>
              <a:t>Больничный лист</a:t>
            </a:r>
          </a:p>
          <a:p>
            <a:pPr eaLnBrk="1" hangingPunct="1"/>
            <a:r>
              <a:rPr lang="ru-RU" sz="1400" smtClean="0"/>
              <a:t>Ксерокопию паспорта кандидата</a:t>
            </a:r>
          </a:p>
          <a:p>
            <a:pPr eaLnBrk="1" hangingPunct="1"/>
            <a:r>
              <a:rPr lang="ru-RU" sz="1400" smtClean="0"/>
              <a:t>бюллетень</a:t>
            </a:r>
          </a:p>
          <a:p>
            <a:pPr eaLnBrk="1" hangingPunct="1"/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/>
              <a:t> Тест   Что составляется по итогам голосования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1800" smtClean="0"/>
              <a:t>Ходатайство в 3-х экземплярах</a:t>
            </a:r>
          </a:p>
          <a:p>
            <a:pPr eaLnBrk="1" hangingPunct="1"/>
            <a:r>
              <a:rPr lang="ru-RU" sz="1800" smtClean="0"/>
              <a:t>Приговор в 3-х экземплярах</a:t>
            </a:r>
          </a:p>
          <a:p>
            <a:pPr eaLnBrk="1" hangingPunct="1"/>
            <a:r>
              <a:rPr lang="ru-RU" sz="1800" smtClean="0"/>
              <a:t>Решение в 3-х экземплярах</a:t>
            </a:r>
          </a:p>
          <a:p>
            <a:pPr eaLnBrk="1" hangingPunct="1"/>
            <a:r>
              <a:rPr lang="ru-RU" sz="1800" smtClean="0"/>
              <a:t>Протокол в 3-х экземплярах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97282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07528" name="Picture 8" descr="L13_p3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28775"/>
            <a:ext cx="6804025" cy="43926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  <a:endParaRPr lang="ru-RU"/>
          </a:p>
        </p:txBody>
      </p:sp>
      <p:pic>
        <p:nvPicPr>
          <p:cNvPr id="74757" name="Picture 5" descr="T05-25-1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052513"/>
            <a:ext cx="69135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98306" name="Rectangle 7"/>
          <p:cNvSpPr>
            <a:spLocks noGrp="1" noChangeArrowheads="1"/>
          </p:cNvSpPr>
          <p:nvPr>
            <p:ph sz="half" idx="3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05480" name="Picture 8" descr="L13_p3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908050"/>
            <a:ext cx="8135938" cy="5616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Наши гости</a:t>
            </a:r>
          </a:p>
        </p:txBody>
      </p:sp>
      <p:sp>
        <p:nvSpPr>
          <p:cNvPr id="99330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02411" name="Picture 11" descr="L12_p2_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1557338"/>
            <a:ext cx="3095625" cy="4105275"/>
          </a:xfrm>
        </p:spPr>
      </p:pic>
      <p:pic>
        <p:nvPicPr>
          <p:cNvPr id="102412" name="Picture 12" descr="L13_p3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557338"/>
            <a:ext cx="38163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8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09578" name="Picture 10" descr="L13_p3_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3933825"/>
            <a:ext cx="3311525" cy="2355850"/>
          </a:xfrm>
        </p:spPr>
      </p:pic>
      <p:sp>
        <p:nvSpPr>
          <p:cNvPr id="100355" name="Rectangle 1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09577" name="Picture 9" descr="L13_p3_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84313"/>
            <a:ext cx="33131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4" name="Picture 16" descr="L13_p3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005263"/>
            <a:ext cx="38163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5" name="Picture 17" descr="L13_p3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1557338"/>
            <a:ext cx="34575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1800" smtClean="0"/>
              <a:t>Федеральный закон «Об основных гарантиях избирательных прав</a:t>
            </a:r>
            <a:r>
              <a:rPr lang="ru-RU" smtClean="0"/>
              <a:t> </a:t>
            </a:r>
            <a:r>
              <a:rPr lang="ru-RU" sz="1800" smtClean="0"/>
              <a:t>и права на участие в референдуме  граждан Российской Федерации»( от 19 сентября 1997г.№124-Фз)(с изменениями от 30марта 1999г,10 июля2001г)</a:t>
            </a:r>
          </a:p>
          <a:p>
            <a:pPr eaLnBrk="1" hangingPunct="1"/>
            <a:r>
              <a:rPr lang="ru-RU" sz="1800" smtClean="0"/>
              <a:t>Статья17. Регистрация избирателей, участников референдума</a:t>
            </a:r>
          </a:p>
          <a:p>
            <a:pPr eaLnBrk="1" hangingPunct="1"/>
            <a:r>
              <a:rPr lang="ru-RU" sz="1800" smtClean="0"/>
              <a:t>Статья3 Принципы проведения  выборов в Российской Федерации(гражданин Российской Федерации участвует в выборах на основе всеобщего  равного и прямого  избирательного права при тайном голосовании) Участие гражданина  в выборах и референдуме является свободным и добровольным. Никто не в праве воздействовать на гражданина Российской Федерации с целью  с целью принудить его или неучастию в референдуме, а также на его свободное волеизлияние.) </a:t>
            </a:r>
          </a:p>
          <a:p>
            <a:pPr eaLnBrk="1" hangingPunct="1"/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1800" smtClean="0"/>
              <a:t>Сатья45часть4 Недопустимость злоупотреблений правом проведения агитации</a:t>
            </a:r>
          </a:p>
          <a:p>
            <a:pPr eaLnBrk="1" hangingPunct="1"/>
            <a:r>
              <a:rPr lang="ru-RU" sz="1800" smtClean="0"/>
              <a:t>Статья49. Помещение для голосования</a:t>
            </a:r>
          </a:p>
          <a:p>
            <a:pPr eaLnBrk="1" hangingPunct="1"/>
            <a:r>
              <a:rPr lang="ru-RU" sz="1800" smtClean="0"/>
              <a:t>Статья52. Порядок для голосования</a:t>
            </a:r>
          </a:p>
          <a:p>
            <a:pPr eaLnBrk="1" hangingPunct="1"/>
            <a:r>
              <a:rPr lang="ru-RU" sz="1800" smtClean="0"/>
              <a:t>Статья 60. Опубликование итогов  голосования  и  результатов выборов, референдума</a:t>
            </a:r>
          </a:p>
          <a:p>
            <a:pPr eaLnBrk="1" hangingPunct="1"/>
            <a:r>
              <a:rPr lang="ru-RU" sz="1800" smtClean="0"/>
              <a:t>Статья63. Обжалование  решений и действий ,нарушающих избирательное право и право  на участие в референдуме граждан российской Федерации.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2948" name="Picture 4" descr="2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1000125"/>
            <a:ext cx="71818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9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547813" y="1989138"/>
            <a:ext cx="17287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Свобода выборов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4356100" y="1989138"/>
            <a:ext cx="14906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Принципы  </a:t>
            </a:r>
          </a:p>
          <a:p>
            <a:pPr algn="ctr"/>
            <a:r>
              <a:rPr lang="ru-RU" sz="1400"/>
              <a:t>избирательного </a:t>
            </a:r>
          </a:p>
          <a:p>
            <a:pPr algn="ctr"/>
            <a:r>
              <a:rPr lang="ru-RU" sz="1400"/>
              <a:t>права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6732588" y="1989138"/>
            <a:ext cx="14398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Тайна</a:t>
            </a:r>
          </a:p>
          <a:p>
            <a:pPr algn="ctr"/>
            <a:r>
              <a:rPr lang="ru-RU" sz="1400"/>
              <a:t> голосования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1042988" y="3860800"/>
            <a:ext cx="18732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Всеобщее </a:t>
            </a:r>
          </a:p>
          <a:p>
            <a:pPr algn="ctr"/>
            <a:r>
              <a:rPr lang="ru-RU" sz="1400"/>
              <a:t>избирательное право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3708400" y="3860800"/>
            <a:ext cx="18002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Равноправное </a:t>
            </a:r>
          </a:p>
          <a:p>
            <a:pPr algn="ctr"/>
            <a:r>
              <a:rPr lang="ru-RU" sz="1400"/>
              <a:t>избирательное право</a:t>
            </a: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6300788" y="3789363"/>
            <a:ext cx="18002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Прямое </a:t>
            </a:r>
          </a:p>
          <a:p>
            <a:pPr algn="ctr"/>
            <a:r>
              <a:rPr lang="ru-RU" sz="1400"/>
              <a:t>избирательное право</a:t>
            </a:r>
          </a:p>
        </p:txBody>
      </p:sp>
      <p:sp>
        <p:nvSpPr>
          <p:cNvPr id="83977" name="Line 10"/>
          <p:cNvSpPr>
            <a:spLocks noChangeShapeType="1"/>
          </p:cNvSpPr>
          <p:nvPr/>
        </p:nvSpPr>
        <p:spPr bwMode="auto">
          <a:xfrm flipH="1">
            <a:off x="3203575" y="22764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78" name="Line 11"/>
          <p:cNvSpPr>
            <a:spLocks noChangeShapeType="1"/>
          </p:cNvSpPr>
          <p:nvPr/>
        </p:nvSpPr>
        <p:spPr bwMode="auto">
          <a:xfrm>
            <a:off x="5867400" y="22764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79" name="Line 12"/>
          <p:cNvSpPr>
            <a:spLocks noChangeShapeType="1"/>
          </p:cNvSpPr>
          <p:nvPr/>
        </p:nvSpPr>
        <p:spPr bwMode="auto">
          <a:xfrm flipH="1">
            <a:off x="2700338" y="2492375"/>
            <a:ext cx="16557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980" name="Line 13"/>
          <p:cNvSpPr>
            <a:spLocks noChangeShapeType="1"/>
          </p:cNvSpPr>
          <p:nvPr/>
        </p:nvSpPr>
        <p:spPr bwMode="auto">
          <a:xfrm>
            <a:off x="5867400" y="2492375"/>
            <a:ext cx="1081088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45" grpId="0" animBg="1"/>
      <p:bldP spid="87046" grpId="0" animBg="1"/>
      <p:bldP spid="87047" grpId="0" animBg="1"/>
      <p:bldP spid="87048" grpId="0" animBg="1"/>
      <p:bldP spid="870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339975" y="1989138"/>
            <a:ext cx="4752975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Центральная избирательная комиссия РФ   ЦИК РФ</a:t>
            </a:r>
            <a:r>
              <a:rPr lang="ru-RU"/>
              <a:t> 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2484438" y="2924175"/>
            <a:ext cx="42481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Избирательные комиссии субъектов РФ</a:t>
            </a:r>
            <a:r>
              <a:rPr lang="ru-RU"/>
              <a:t> 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2555875" y="3860800"/>
            <a:ext cx="417671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sz="1400"/>
              <a:t>Окружные избирательные комиссии</a:t>
            </a: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2484438" y="4724400"/>
            <a:ext cx="42481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sz="1400"/>
              <a:t>районные, городские избирательные комиссии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2411413" y="5734050"/>
            <a:ext cx="424815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ru-RU" sz="1400"/>
              <a:t>участковые избирательные комиссии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  <p:bldP spid="93190" grpId="0" animBg="1"/>
      <p:bldP spid="93191" grpId="0" animBg="1"/>
      <p:bldP spid="93192" grpId="0" animBg="1"/>
      <p:bldP spid="931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/>
              <a:t>Каждый имеет право самостоятельно  выдвигать свою кандидатуру на тот или иной пост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435975" cy="460851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94213" name="Picture 5" descr="25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00213"/>
            <a:ext cx="68405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81924" name="Picture 4" descr="24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908050"/>
            <a:ext cx="7272337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defaul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арелка">
  <a:themeElements>
    <a:clrScheme name="Тарелка 6">
      <a:dk1>
        <a:srgbClr val="000000"/>
      </a:dk1>
      <a:lt1>
        <a:srgbClr val="DDDCC5"/>
      </a:lt1>
      <a:dk2>
        <a:srgbClr val="000000"/>
      </a:dk2>
      <a:lt2>
        <a:srgbClr val="B9B695"/>
      </a:lt2>
      <a:accent1>
        <a:srgbClr val="EAEBE9"/>
      </a:accent1>
      <a:accent2>
        <a:srgbClr val="BFBFAB"/>
      </a:accent2>
      <a:accent3>
        <a:srgbClr val="EBEBDF"/>
      </a:accent3>
      <a:accent4>
        <a:srgbClr val="000000"/>
      </a:accent4>
      <a:accent5>
        <a:srgbClr val="F3F3F2"/>
      </a:accent5>
      <a:accent6>
        <a:srgbClr val="ADAD9B"/>
      </a:accent6>
      <a:hlink>
        <a:srgbClr val="009900"/>
      </a:hlink>
      <a:folHlink>
        <a:srgbClr val="336600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клон">
  <a:themeElements>
    <a:clrScheme name="Склон 4">
      <a:dk1>
        <a:srgbClr val="86615A"/>
      </a:dk1>
      <a:lt1>
        <a:srgbClr val="FFFFFF"/>
      </a:lt1>
      <a:dk2>
        <a:srgbClr val="633427"/>
      </a:dk2>
      <a:lt2>
        <a:srgbClr val="E9DDCD"/>
      </a:lt2>
      <a:accent1>
        <a:srgbClr val="A34545"/>
      </a:accent1>
      <a:accent2>
        <a:srgbClr val="C86400"/>
      </a:accent2>
      <a:accent3>
        <a:srgbClr val="B7AEAC"/>
      </a:accent3>
      <a:accent4>
        <a:srgbClr val="DADADA"/>
      </a:accent4>
      <a:accent5>
        <a:srgbClr val="CEB0B0"/>
      </a:accent5>
      <a:accent6>
        <a:srgbClr val="B55A00"/>
      </a:accent6>
      <a:hlink>
        <a:srgbClr val="ECAE00"/>
      </a:hlink>
      <a:folHlink>
        <a:srgbClr val="BAA88A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Граница">
  <a:themeElements>
    <a:clrScheme name="Граница 7">
      <a:dk1>
        <a:srgbClr val="000000"/>
      </a:dk1>
      <a:lt1>
        <a:srgbClr val="DDDCC5"/>
      </a:lt1>
      <a:dk2>
        <a:srgbClr val="95934B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1113</TotalTime>
  <Words>334</Words>
  <Application>Microsoft PowerPoint</Application>
  <PresentationFormat>Экран (4:3)</PresentationFormat>
  <Paragraphs>59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22</vt:i4>
      </vt:variant>
    </vt:vector>
  </HeadingPairs>
  <TitlesOfParts>
    <vt:vector size="41" baseType="lpstr">
      <vt:lpstr>Verdana</vt:lpstr>
      <vt:lpstr>Arial</vt:lpstr>
      <vt:lpstr>Calibri</vt:lpstr>
      <vt:lpstr>Times New Roman</vt:lpstr>
      <vt:lpstr>Wingdings</vt:lpstr>
      <vt:lpstr>Tahoma</vt:lpstr>
      <vt:lpstr>Trebuchet MS</vt:lpstr>
      <vt:lpstr>default</vt:lpstr>
      <vt:lpstr>Клен</vt:lpstr>
      <vt:lpstr>Тарелка</vt:lpstr>
      <vt:lpstr>Склон</vt:lpstr>
      <vt:lpstr>Сетка с тенью</vt:lpstr>
      <vt:lpstr>Граница</vt:lpstr>
      <vt:lpstr>default</vt:lpstr>
      <vt:lpstr>Клен</vt:lpstr>
      <vt:lpstr>Тарелка</vt:lpstr>
      <vt:lpstr>Склон</vt:lpstr>
      <vt:lpstr>Сетка с тенью</vt:lpstr>
      <vt:lpstr>Граница</vt:lpstr>
      <vt:lpstr>Выборы-шаг в будущее</vt:lpstr>
      <vt:lpstr> </vt:lpstr>
      <vt:lpstr>Слайд 3</vt:lpstr>
      <vt:lpstr>Слайд 4</vt:lpstr>
      <vt:lpstr>Слайд 5</vt:lpstr>
      <vt:lpstr>Слайд 6</vt:lpstr>
      <vt:lpstr>Слайд 7</vt:lpstr>
      <vt:lpstr>Каждый имеет право самостоятельно  выдвигать свою кандидатуру на тот или иной пост</vt:lpstr>
      <vt:lpstr>Слайд 9</vt:lpstr>
      <vt:lpstr>Слайд 10</vt:lpstr>
      <vt:lpstr>Слайд 11</vt:lpstr>
      <vt:lpstr>Слайд 12</vt:lpstr>
      <vt:lpstr>Слайд 13</vt:lpstr>
      <vt:lpstr>Какие из принципов  выборов являются основными</vt:lpstr>
      <vt:lpstr>Какие избирательные комиссии создаются и действуют во время выборов</vt:lpstr>
      <vt:lpstr> Тест     Для регистрации в качестве кандидата необходимо представить</vt:lpstr>
      <vt:lpstr> Тест    Во время предвыборной агитации кандидат имеет право</vt:lpstr>
      <vt:lpstr> Тест   Что составляется по итогам голосования</vt:lpstr>
      <vt:lpstr>Слайд 19</vt:lpstr>
      <vt:lpstr>Слайд 20</vt:lpstr>
      <vt:lpstr>Наши гости</vt:lpstr>
      <vt:lpstr>Слайд 22</vt:lpstr>
    </vt:vector>
  </TitlesOfParts>
  <Company>JATech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Dmitryi</dc:creator>
  <cp:lastModifiedBy>User</cp:lastModifiedBy>
  <cp:revision>12</cp:revision>
  <cp:lastPrinted>1601-01-01T00:00:00Z</cp:lastPrinted>
  <dcterms:created xsi:type="dcterms:W3CDTF">2009-07-22T12:48:30Z</dcterms:created>
  <dcterms:modified xsi:type="dcterms:W3CDTF">2010-06-10T19:45:11Z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