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8165A-CA44-4E9C-8B00-0A729BC4CCBC}" type="datetimeFigureOut">
              <a:rPr lang="ru-RU" smtClean="0"/>
              <a:t>14.01.2010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DFA70-319C-455F-8295-836856EFD4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DD60-79C8-4B90-B21F-78A6D3927C3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4086D-9BB5-4BC9-99F2-AF45B6E5B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4086D-9BB5-4BC9-99F2-AF45B6E5BC2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DFE7AA-ECA1-442A-A39D-BD5808E3C144}" type="datetimeFigureOut">
              <a:rPr lang="ru-RU" smtClean="0"/>
              <a:pPr/>
              <a:t>13.01.2010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E82A0-A882-40ED-8AE1-3CAAD085E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285861"/>
            <a:ext cx="757242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Тема урока : </a:t>
            </a:r>
            <a:b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 Теорема Пифагора»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6" descr="image0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1219200" cy="1219200"/>
          </a:xfrm>
          <a:prstGeom prst="rect">
            <a:avLst/>
          </a:prstGeom>
          <a:noFill/>
        </p:spPr>
      </p:pic>
      <p:pic>
        <p:nvPicPr>
          <p:cNvPr id="7" name="Picture 4" descr="image0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5445125"/>
            <a:ext cx="1008063" cy="10080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141663"/>
            <a:ext cx="2916237" cy="33416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85852" y="1142984"/>
            <a:ext cx="7215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ru-RU" sz="3200" i="1" dirty="0" smtClean="0">
                <a:latin typeface="Times New Roman" pitchFamily="18" charset="0"/>
              </a:rPr>
              <a:t>«Не делай никогда того, чего не знаешь, </a:t>
            </a:r>
          </a:p>
          <a:p>
            <a:pPr algn="r">
              <a:buFont typeface="Wingdings" pitchFamily="2" charset="2"/>
              <a:buNone/>
            </a:pPr>
            <a:r>
              <a:rPr lang="ru-RU" sz="3200" i="1" dirty="0" smtClean="0">
                <a:latin typeface="Times New Roman" pitchFamily="18" charset="0"/>
              </a:rPr>
              <a:t>но научись всему, что нужно знать.»</a:t>
            </a:r>
            <a:r>
              <a:rPr lang="ru-RU" sz="3200" dirty="0" smtClean="0">
                <a:latin typeface="Times New Roman" pitchFamily="18" charset="0"/>
              </a:rPr>
              <a:t> </a:t>
            </a:r>
          </a:p>
          <a:p>
            <a:pPr algn="r"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                                                                                         </a:t>
            </a:r>
          </a:p>
          <a:p>
            <a:pPr algn="r"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                                                              </a:t>
            </a:r>
            <a:r>
              <a:rPr lang="ru-RU" sz="3200" dirty="0" smtClean="0">
                <a:latin typeface="Times New Roman" pitchFamily="18" charset="0"/>
              </a:rPr>
              <a:t>Пифагор</a:t>
            </a:r>
            <a:endParaRPr lang="ru-RU" sz="32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500042"/>
            <a:ext cx="34542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/>
              <a:t>Цель урока: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4000" b="1" dirty="0" smtClean="0"/>
              <a:t>Изучить теорему </a:t>
            </a:r>
            <a:r>
              <a:rPr lang="ru-RU" sz="4000" b="1" dirty="0" smtClean="0"/>
              <a:t>Пифагора и показать её применение в ходе решения задач.</a:t>
            </a:r>
            <a:endParaRPr lang="ru-RU" sz="4000" b="1" dirty="0"/>
          </a:p>
        </p:txBody>
      </p:sp>
      <p:pic>
        <p:nvPicPr>
          <p:cNvPr id="5" name="Picture 4" descr="Рисунок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333375"/>
            <a:ext cx="887412" cy="2519363"/>
          </a:xfrm>
          <a:prstGeom prst="rect">
            <a:avLst/>
          </a:prstGeom>
          <a:noFill/>
        </p:spPr>
      </p:pic>
      <p:pic>
        <p:nvPicPr>
          <p:cNvPr id="1026" name="Picture 2" descr="C:\Documents and Settings\Светлана Сергеевна\Мои документы\Мои рисунки\Коллекция картинок (Microsoft)\j04154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429132"/>
            <a:ext cx="2657032" cy="1643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2976" y="571480"/>
            <a:ext cx="71113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изученного: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j029497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9"/>
            <a:ext cx="3143272" cy="4000528"/>
          </a:xfrm>
          <a:prstGeom prst="rect">
            <a:avLst/>
          </a:prstGeom>
          <a:noFill/>
        </p:spPr>
      </p:pic>
      <p:sp>
        <p:nvSpPr>
          <p:cNvPr id="7" name="Прямоугольный треугольник 6"/>
          <p:cNvSpPr/>
          <p:nvPr/>
        </p:nvSpPr>
        <p:spPr>
          <a:xfrm flipH="1">
            <a:off x="6072198" y="2214554"/>
            <a:ext cx="1928826" cy="12858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86446" y="328612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858148" y="1928802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328612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0800000">
            <a:off x="7716068" y="3285330"/>
            <a:ext cx="284957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608115" y="339328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29190" y="4143380"/>
            <a:ext cx="37862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Выяснить, является ли треугольник АВС прямоугольным если длины его сторон: </a:t>
            </a:r>
          </a:p>
          <a:p>
            <a:r>
              <a:rPr lang="ru-RU" dirty="0" smtClean="0"/>
              <a:t>а) 12, 13, 5;</a:t>
            </a:r>
          </a:p>
          <a:p>
            <a:r>
              <a:rPr lang="ru-RU" dirty="0"/>
              <a:t>б</a:t>
            </a:r>
            <a:r>
              <a:rPr lang="ru-RU" dirty="0" smtClean="0"/>
              <a:t>) 3, 4, 5;</a:t>
            </a:r>
          </a:p>
          <a:p>
            <a:r>
              <a:rPr lang="ru-RU" dirty="0"/>
              <a:t>в</a:t>
            </a:r>
            <a:r>
              <a:rPr lang="ru-RU" dirty="0" smtClean="0"/>
              <a:t>) 5, 7, 9.</a:t>
            </a:r>
            <a:endParaRPr lang="ru-RU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642918"/>
            <a:ext cx="7692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Записать теорему Пифагора для каждого прямоугольного треугольника</a:t>
            </a:r>
            <a:endParaRPr lang="ru-RU" dirty="0"/>
          </a:p>
        </p:txBody>
      </p:sp>
      <p:sp>
        <p:nvSpPr>
          <p:cNvPr id="4" name="Прямоугольный треугольник 3"/>
          <p:cNvSpPr/>
          <p:nvPr/>
        </p:nvSpPr>
        <p:spPr>
          <a:xfrm rot="8551315">
            <a:off x="425344" y="1953948"/>
            <a:ext cx="1686136" cy="1265764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2500306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114298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2428868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 rot="16200000" flipH="1">
            <a:off x="2536017" y="1750207"/>
            <a:ext cx="1643074" cy="857256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1071546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>
            <a:endCxn id="6" idx="2"/>
          </p:cNvCxnSpPr>
          <p:nvPr/>
        </p:nvCxnSpPr>
        <p:spPr>
          <a:xfrm flipV="1">
            <a:off x="1428728" y="1512316"/>
            <a:ext cx="161262" cy="13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Равнобедренный треугольник 27"/>
          <p:cNvSpPr/>
          <p:nvPr/>
        </p:nvSpPr>
        <p:spPr>
          <a:xfrm>
            <a:off x="4500562" y="1214422"/>
            <a:ext cx="1643074" cy="178595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214810" y="285749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92867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6143636" y="285749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643174" y="1071546"/>
            <a:ext cx="370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3714744" y="1071546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643306" y="3000372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>
            <a:off x="3714744" y="14287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H="1">
            <a:off x="1393009" y="1678769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1500166" y="1714488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3536149" y="146445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643306" y="15716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ый треугольник 61"/>
          <p:cNvSpPr/>
          <p:nvPr/>
        </p:nvSpPr>
        <p:spPr>
          <a:xfrm rot="3611768" flipH="1">
            <a:off x="6822297" y="1821645"/>
            <a:ext cx="1643074" cy="857256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V="1">
            <a:off x="7572396" y="2928934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16200000" flipH="1">
            <a:off x="7750991" y="2964653"/>
            <a:ext cx="142876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3702" y="150017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7572396" y="314324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71" name="TextBox 70"/>
          <p:cNvSpPr txBox="1"/>
          <p:nvPr/>
        </p:nvSpPr>
        <p:spPr>
          <a:xfrm>
            <a:off x="8358214" y="2571744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73" name="TextBox 72"/>
          <p:cNvSpPr txBox="1"/>
          <p:nvPr/>
        </p:nvSpPr>
        <p:spPr>
          <a:xfrm>
            <a:off x="214282" y="128586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74" name="TextBox 73"/>
          <p:cNvSpPr txBox="1"/>
          <p:nvPr/>
        </p:nvSpPr>
        <p:spPr>
          <a:xfrm>
            <a:off x="285720" y="3857628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785786" y="3714752"/>
            <a:ext cx="5961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Треугольник АДС – прямоугольный</a:t>
            </a:r>
          </a:p>
          <a:p>
            <a:r>
              <a:rPr lang="ru-RU" sz="1600" dirty="0" smtClean="0"/>
              <a:t>Записать выражение для вычисления катета а и гипотенузы с.</a:t>
            </a:r>
            <a:endParaRPr lang="ru-RU" sz="1600" dirty="0"/>
          </a:p>
        </p:txBody>
      </p:sp>
      <p:sp>
        <p:nvSpPr>
          <p:cNvPr id="79" name="Прямоугольный треугольник 78"/>
          <p:cNvSpPr/>
          <p:nvPr/>
        </p:nvSpPr>
        <p:spPr>
          <a:xfrm rot="5400000" flipH="1" flipV="1">
            <a:off x="535753" y="5036355"/>
            <a:ext cx="1643074" cy="857256"/>
          </a:xfrm>
          <a:prstGeom prst="rt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rot="10800000">
            <a:off x="1571604" y="607220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5400000">
            <a:off x="1464447" y="617936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642910" y="607220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5" name="TextBox 84"/>
          <p:cNvSpPr txBox="1"/>
          <p:nvPr/>
        </p:nvSpPr>
        <p:spPr>
          <a:xfrm>
            <a:off x="1643042" y="4357694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6" name="TextBox 85"/>
          <p:cNvSpPr txBox="1"/>
          <p:nvPr/>
        </p:nvSpPr>
        <p:spPr>
          <a:xfrm>
            <a:off x="1714480" y="614364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87" name="TextBox 86"/>
          <p:cNvSpPr txBox="1"/>
          <p:nvPr/>
        </p:nvSpPr>
        <p:spPr>
          <a:xfrm>
            <a:off x="1071538" y="51435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8" name="TextBox 87"/>
          <p:cNvSpPr txBox="1"/>
          <p:nvPr/>
        </p:nvSpPr>
        <p:spPr>
          <a:xfrm>
            <a:off x="1785918" y="521495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1214414" y="6215082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</a:p>
        </p:txBody>
      </p:sp>
      <p:pic>
        <p:nvPicPr>
          <p:cNvPr id="40" name="Рисунок 39" descr="j030448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500570"/>
            <a:ext cx="1830629" cy="174650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928662" y="1071546"/>
            <a:ext cx="1714512" cy="1428760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28662" y="228599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965175" y="2393149"/>
            <a:ext cx="21352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5786" y="785794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2357430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643174" y="2357430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6430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571604" y="24288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357554" y="928670"/>
            <a:ext cx="3776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Треугольник  АВС прямоугольный</a:t>
            </a:r>
          </a:p>
          <a:p>
            <a:r>
              <a:rPr lang="ru-RU" dirty="0" smtClean="0"/>
              <a:t>АВ=6 см, АС=4 см, ВС=?</a:t>
            </a:r>
            <a:endParaRPr lang="ru-RU" dirty="0"/>
          </a:p>
        </p:txBody>
      </p:sp>
      <p:sp>
        <p:nvSpPr>
          <p:cNvPr id="14" name="Прямоугольный треугольник 13"/>
          <p:cNvSpPr/>
          <p:nvPr/>
        </p:nvSpPr>
        <p:spPr>
          <a:xfrm rot="9984491">
            <a:off x="1021170" y="3553409"/>
            <a:ext cx="1785950" cy="1000132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6200000" flipH="1">
            <a:off x="2393935" y="3465513"/>
            <a:ext cx="142082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500297" y="3500438"/>
            <a:ext cx="142879" cy="71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71736" y="3000372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857488" y="421481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42910" y="357187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2857488" y="350043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571604" y="4071942"/>
            <a:ext cx="362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00430" y="3214686"/>
            <a:ext cx="3440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Треугольник ТРО прямоугольный</a:t>
            </a:r>
          </a:p>
          <a:p>
            <a:r>
              <a:rPr lang="ru-RU" dirty="0" smtClean="0"/>
              <a:t>РО=10 см, ТО=15 см, ТР=?</a:t>
            </a:r>
            <a:endParaRPr lang="ru-RU" dirty="0"/>
          </a:p>
        </p:txBody>
      </p:sp>
      <p:pic>
        <p:nvPicPr>
          <p:cNvPr id="27" name="Рисунок 26" descr="j042605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714884"/>
            <a:ext cx="1841500" cy="1606550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142976" y="857232"/>
            <a:ext cx="1143008" cy="107157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3357554" y="857232"/>
            <a:ext cx="1357322" cy="107157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929322" y="928670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35</a:t>
            </a:r>
            <a:endParaRPr lang="ru-RU" sz="6000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1214414" y="2643182"/>
            <a:ext cx="1214446" cy="107157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357554" y="2643182"/>
            <a:ext cx="1214446" cy="107157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857884" y="2643182"/>
            <a:ext cx="9637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25</a:t>
            </a:r>
            <a:endParaRPr lang="ru-RU" sz="6000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1142976" y="4357694"/>
            <a:ext cx="1357322" cy="107157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357554" y="4357694"/>
            <a:ext cx="1357322" cy="1071570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43636" y="4500570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?</a:t>
            </a:r>
            <a:endParaRPr lang="ru-RU" sz="6000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928670"/>
            <a:ext cx="70514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Найти неизвестную букву:</a:t>
            </a:r>
            <a:endParaRPr lang="ru-RU" sz="4800" dirty="0"/>
          </a:p>
        </p:txBody>
      </p:sp>
      <p:sp>
        <p:nvSpPr>
          <p:cNvPr id="5" name="Овал 4"/>
          <p:cNvSpPr/>
          <p:nvPr/>
        </p:nvSpPr>
        <p:spPr>
          <a:xfrm>
            <a:off x="1142976" y="2143116"/>
            <a:ext cx="2643206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(√7)</a:t>
            </a:r>
            <a:r>
              <a:rPr lang="ru-RU" sz="2400" baseline="30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 smtClean="0"/>
              <a:t>- √4 + 1</a:t>
            </a:r>
            <a:endParaRPr lang="ru-RU" sz="24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314324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7" name="Овал 6"/>
          <p:cNvSpPr/>
          <p:nvPr/>
        </p:nvSpPr>
        <p:spPr>
          <a:xfrm>
            <a:off x="4572000" y="2143116"/>
            <a:ext cx="2643206" cy="107157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√49 - √9</a:t>
            </a:r>
            <a:endParaRPr lang="ru-RU" sz="2400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5786446" y="3214686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42976" y="3786190"/>
            <a:ext cx="6329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Найти Х и заполнить квадраты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714884"/>
            <a:ext cx="1214446" cy="1143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1"/>
            <a:endCxn id="10" idx="3"/>
          </p:cNvCxnSpPr>
          <p:nvPr/>
        </p:nvCxnSpPr>
        <p:spPr>
          <a:xfrm rot="10800000" flipH="1">
            <a:off x="1285852" y="528638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0"/>
            <a:endCxn id="10" idx="2"/>
          </p:cNvCxnSpPr>
          <p:nvPr/>
        </p:nvCxnSpPr>
        <p:spPr>
          <a:xfrm rot="16200000" flipH="1">
            <a:off x="1321571" y="528638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47148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5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857356" y="471488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52863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15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928794" y="52863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20</a:t>
            </a:r>
            <a:endParaRPr lang="ru-RU" sz="3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71802" y="4714884"/>
            <a:ext cx="1214446" cy="1143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000628" y="4714884"/>
            <a:ext cx="1214446" cy="1143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" name="Прямая соединительная линия 21"/>
          <p:cNvCxnSpPr>
            <a:stCxn id="19" idx="1"/>
            <a:endCxn id="19" idx="3"/>
          </p:cNvCxnSpPr>
          <p:nvPr/>
        </p:nvCxnSpPr>
        <p:spPr>
          <a:xfrm rot="10800000" flipH="1">
            <a:off x="3071802" y="528638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9" idx="0"/>
            <a:endCxn id="19" idx="2"/>
          </p:cNvCxnSpPr>
          <p:nvPr/>
        </p:nvCxnSpPr>
        <p:spPr>
          <a:xfrm rot="16200000" flipH="1">
            <a:off x="3107521" y="528638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43240" y="47148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3786182" y="47148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3214678" y="52863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9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714744" y="52863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12</a:t>
            </a:r>
            <a:endParaRPr lang="ru-RU" sz="3200" dirty="0"/>
          </a:p>
        </p:txBody>
      </p:sp>
      <p:cxnSp>
        <p:nvCxnSpPr>
          <p:cNvPr id="30" name="Прямая соединительная линия 29"/>
          <p:cNvCxnSpPr>
            <a:stCxn id="20" idx="1"/>
            <a:endCxn id="20" idx="3"/>
          </p:cNvCxnSpPr>
          <p:nvPr/>
        </p:nvCxnSpPr>
        <p:spPr>
          <a:xfrm rot="10800000" flipH="1">
            <a:off x="5000628" y="528638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0" idx="0"/>
            <a:endCxn id="20" idx="2"/>
          </p:cNvCxnSpPr>
          <p:nvPr/>
        </p:nvCxnSpPr>
        <p:spPr>
          <a:xfrm rot="16200000" flipH="1">
            <a:off x="5036347" y="528638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72066" y="4714884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Х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4929190" y="6000768"/>
            <a:ext cx="146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6 √4 -8</a:t>
            </a:r>
            <a:endParaRPr lang="ru-RU" sz="3600" baseline="-25000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728" y="2285992"/>
            <a:ext cx="600356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Спасибо за урок</a:t>
            </a:r>
            <a:endParaRPr lang="ru-RU" sz="6600" dirty="0"/>
          </a:p>
        </p:txBody>
      </p:sp>
      <p:pic>
        <p:nvPicPr>
          <p:cNvPr id="4" name="Рисунок 3" descr="j02804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929066"/>
            <a:ext cx="2266384" cy="2218099"/>
          </a:xfrm>
          <a:prstGeom prst="rect">
            <a:avLst/>
          </a:prstGeom>
        </p:spPr>
      </p:pic>
      <p:pic>
        <p:nvPicPr>
          <p:cNvPr id="5" name="Рисунок 4" descr="j02805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714356"/>
            <a:ext cx="1822764" cy="1632642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204</Words>
  <Application>Microsoft Office PowerPoint</Application>
  <PresentationFormat>Экран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Светлана Сергеевна</dc:creator>
  <cp:lastModifiedBy>Светлана Сергеевна</cp:lastModifiedBy>
  <cp:revision>18</cp:revision>
  <dcterms:created xsi:type="dcterms:W3CDTF">2010-01-12T17:58:24Z</dcterms:created>
  <dcterms:modified xsi:type="dcterms:W3CDTF">2010-01-13T19:40:17Z</dcterms:modified>
</cp:coreProperties>
</file>