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0" r:id="rId16"/>
    <p:sldId id="268" r:id="rId17"/>
    <p:sldId id="271" r:id="rId18"/>
    <p:sldId id="276" r:id="rId19"/>
    <p:sldId id="279" r:id="rId20"/>
    <p:sldId id="277" r:id="rId21"/>
    <p:sldId id="274" r:id="rId22"/>
    <p:sldId id="275" r:id="rId23"/>
    <p:sldId id="280" r:id="rId24"/>
    <p:sldId id="273" r:id="rId25"/>
    <p:sldId id="278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F9BFB-836E-4F4C-8E15-EE02ACF5DA12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EEAA84-FDF7-4B21-A287-48440A2FB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Блюд,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4EC18-AD9E-4A78-A73D-99B669B325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4B31-207B-46AD-9B36-6452EFE2E111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9EB4-FDD2-4B86-A27A-16CE39B3D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909-3140-4CC6-A01E-1B017082AE1B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8FC6-CDF0-4148-89F9-1DADB34BE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EDB9-6D47-4014-BFD7-960996268005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9D26-9097-42C9-83D7-4B89B3128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B7EE-EBAE-4755-B879-1A95961B68FC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1F48-2C8D-4144-9C8B-5BC86BFEC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A821-DC49-44D7-BCFA-13A8F0623177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3F62-535A-432B-85EE-C89B5282E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3054-995F-499D-8BDE-A82D507892B6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15B2-495B-4C02-B4F3-7A2A81CA7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39BE-2D0D-4CB5-B5B5-D23D2F896EE8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4749C-2385-4052-B070-A7D92A7F1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1B46-C928-447E-935F-86B16834F4D3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1705E-4A30-457B-8E49-086750456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3C7D-3C0C-4A18-BD73-8D1BA610B3E5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15BF-2A38-4989-880E-9BC422279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A212-9D87-4F73-A1A5-5815F69AFD7F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64C0-25F8-4403-985A-6E37E560A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D386C-06DA-4EDA-B40E-EAC6C1A47D0E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EBC0-FB56-49F4-8238-6CB7E264F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C29376-D4F4-4C40-BC85-1F0F29D180F4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479962-56B4-4A63-B9CB-EAE00A89B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1" r:id="rId4"/>
    <p:sldLayoutId id="2147483717" r:id="rId5"/>
    <p:sldLayoutId id="2147483712" r:id="rId6"/>
    <p:sldLayoutId id="2147483718" r:id="rId7"/>
    <p:sldLayoutId id="2147483719" r:id="rId8"/>
    <p:sldLayoutId id="2147483720" r:id="rId9"/>
    <p:sldLayoutId id="2147483713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7.xml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sealena.codis.ru/gal/index.php?cdir=MY_CATALOG/PERRENIAL/veronika_sedaia/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2428868"/>
            <a:ext cx="7205369" cy="29238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интеллектуально – познавательная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викторина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«Природные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зоны России»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612" y="357166"/>
            <a:ext cx="8999388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Своя игра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357813" y="5429250"/>
            <a:ext cx="357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Franklin Gothic Book"/>
              </a:rPr>
              <a:t>Мерзликина Т.Г.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Franklin Gothic Book"/>
              </a:rPr>
              <a:t>МОУ СОШ №4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Franklin Gothic Book"/>
              </a:rPr>
              <a:t>Г.Ртищево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Franklin Gothic Book"/>
              </a:rPr>
              <a:t>Саратовская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571750" y="1285875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Реши экологическую задачу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714375" y="2714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571500" y="2000250"/>
            <a:ext cx="76438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/>
              </a:rPr>
              <a:t>В тундре живут лемминги, пищей им служат практически все растения тундры и грибы. Потомство эти зверьки приносят большое. Почему же они не размножаются на столько, чтобы уничтожить всю растительность?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14563" y="5786438"/>
            <a:ext cx="5929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Являются пищей для хищников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572140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199573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Тундра</a:t>
            </a:r>
          </a:p>
        </p:txBody>
      </p:sp>
      <p:pic>
        <p:nvPicPr>
          <p:cNvPr id="19465" name="Picture 8" descr="291723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929063"/>
            <a:ext cx="25828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072438" y="5929313"/>
            <a:ext cx="785812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571750" y="1214438"/>
            <a:ext cx="6786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Выбери существенные признаки растений тундры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2143125"/>
            <a:ext cx="78581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Franklin Gothic Book"/>
              </a:rPr>
              <a:t>Имеют широкие листья</a:t>
            </a:r>
          </a:p>
          <a:p>
            <a:pPr>
              <a:buFont typeface="Wingdings" pitchFamily="2" charset="2"/>
              <a:buChar char="Ø"/>
            </a:pPr>
            <a:endParaRPr lang="ru-RU" sz="3200" b="1">
              <a:latin typeface="Franklin Gothic Book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>
                <a:latin typeface="Franklin Gothic Book"/>
              </a:rPr>
              <a:t>Деревья стройные, высокие</a:t>
            </a:r>
          </a:p>
          <a:p>
            <a:pPr>
              <a:buFont typeface="Wingdings" pitchFamily="2" charset="2"/>
              <a:buChar char="Ø"/>
            </a:pPr>
            <a:endParaRPr lang="ru-RU" sz="3200" b="1">
              <a:latin typeface="Franklin Gothic Book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>
                <a:latin typeface="Franklin Gothic Book"/>
              </a:rPr>
              <a:t>Стволы деревьев искривленные, прилегают к поверхности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50070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199573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Тундра</a:t>
            </a:r>
          </a:p>
        </p:txBody>
      </p:sp>
      <p:pic>
        <p:nvPicPr>
          <p:cNvPr id="20487" name="Picture 5" descr="Tu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178593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929563" y="6000750"/>
            <a:ext cx="785812" cy="6429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545 0.17847 " pathEditMode="relative" ptsTypes="AA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786063" y="1214438"/>
            <a:ext cx="4643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Найди ошибку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714375" y="1785938"/>
            <a:ext cx="70723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Franklin Gothic Book"/>
              </a:rPr>
              <a:t>Тундра</a:t>
            </a:r>
          </a:p>
          <a:p>
            <a:r>
              <a:rPr lang="ru-RU" sz="2400" b="1">
                <a:latin typeface="Franklin Gothic Book"/>
              </a:rPr>
              <a:t>Мы шли без дорог – их не было – по холмам, по кустарникам, огибали озера; переходили ручьи, пересекали огромные болота.</a:t>
            </a:r>
          </a:p>
          <a:p>
            <a:r>
              <a:rPr lang="ru-RU" sz="2400" b="1">
                <a:latin typeface="Franklin Gothic Book"/>
              </a:rPr>
              <a:t>Мы расставляем палатки, натягиваем марлевые пологи от комаров. Кто-нибудь отправляется в кедровник за ветками.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7438" y="5214938"/>
            <a:ext cx="6572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Кедровник не произрастает </a:t>
            </a:r>
          </a:p>
          <a:p>
            <a:r>
              <a:rPr lang="ru-RU" sz="2800" b="1">
                <a:latin typeface="Franklin Gothic Book"/>
              </a:rPr>
              <a:t>в тундре.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199573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Тундра</a:t>
            </a: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072438" y="5929313"/>
            <a:ext cx="714375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928938" y="1285875"/>
            <a:ext cx="471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Угадай животное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857250" y="1928813"/>
            <a:ext cx="7429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/>
              </a:rPr>
              <a:t>Изящное , грациозное животное величиной с кошку. Питается мелкими животными: белками, птицами, грызунами. Имеет острые когти и ловко лазает по деревьям, стремительно преследуя добычу или нападая из засады. Живет в дуплах деревьев, в россыпи камней. Имеет изумительный слух, зрение, обоняние. Окраска шерсти под цвет коры.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7438" y="5214938"/>
            <a:ext cx="242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Franklin Gothic Book"/>
              </a:rPr>
              <a:t>Соболь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0"/>
            <a:ext cx="14884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Лес</a:t>
            </a:r>
          </a:p>
        </p:txBody>
      </p:sp>
      <p:pic>
        <p:nvPicPr>
          <p:cNvPr id="1026" name="Picture 2" descr="D:\Documents and Settings\Татьяна Григорьевна\Мои документы\ПРЕДМЕТЫ\ОСМ\тайга\собо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214813"/>
            <a:ext cx="2919413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001000" y="5857875"/>
            <a:ext cx="785813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643446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14884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Лес</a:t>
            </a:r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2786063" y="928688"/>
            <a:ext cx="57864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Каких животных называют лесными инженерами? Что вам известно об их повадках?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43188" y="4572000"/>
            <a:ext cx="5786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/>
              </a:rPr>
              <a:t>Лесными инженерами называют бобров. На малых речках они строят плотины, создают запруды.</a:t>
            </a: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929563" y="5786438"/>
            <a:ext cx="785812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1" name="Picture 2" descr="D:\Documents and Settings\Татьяна Григорьевна\Мои документы\ПРЕДМЕТЫ\ОСМ\Окружающий мир\картинки для презент\Бобры\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428875"/>
            <a:ext cx="24542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72008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0"/>
            <a:ext cx="14884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Лес</a:t>
            </a:r>
          </a:p>
        </p:txBody>
      </p:sp>
      <p:sp>
        <p:nvSpPr>
          <p:cNvPr id="24582" name="TextBox 13"/>
          <p:cNvSpPr txBox="1">
            <a:spLocks noChangeArrowheads="1"/>
          </p:cNvSpPr>
          <p:nvPr/>
        </p:nvSpPr>
        <p:spPr bwMode="auto">
          <a:xfrm>
            <a:off x="2786063" y="1000125"/>
            <a:ext cx="6143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Почему ель очень чувствительна даже к беглым низовым пожарам, когда горят на земле мох, хвоя, трава?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14563" y="4429125"/>
            <a:ext cx="5643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У ели корневая система расположена в поверхностном слое почвы</a:t>
            </a:r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7858125" y="5786438"/>
            <a:ext cx="857250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5" name="Рисунок 16" descr="ель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000250"/>
            <a:ext cx="192881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143125" y="1857375"/>
            <a:ext cx="7429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/>
              </a:rPr>
              <a:t>Почему в еловом лесу мало травянистых растений?</a:t>
            </a:r>
          </a:p>
          <a:p>
            <a:r>
              <a:rPr lang="ru-RU" sz="2400" b="1">
                <a:latin typeface="Franklin Gothic Book"/>
              </a:rPr>
              <a:t>Как приспособились травы к жизни в темнохвойных лесах?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25" y="4786313"/>
            <a:ext cx="6572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/>
              </a:rPr>
              <a:t>Имеют цветки белой или светлой окраски </a:t>
            </a:r>
          </a:p>
          <a:p>
            <a:r>
              <a:rPr lang="ru-RU" sz="2400" b="1">
                <a:latin typeface="Franklin Gothic Book"/>
              </a:rPr>
              <a:t>( для привлечения насекомых)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14884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Лес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78632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929563" y="5857875"/>
            <a:ext cx="857250" cy="7858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786063" y="1285875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Узнай животное по голосу.</a:t>
            </a:r>
          </a:p>
        </p:txBody>
      </p:sp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ова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29125" y="2428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livingthings.narod.ru/Clt/Ani/Cho/Ave/Cuc/cuc0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143375"/>
            <a:ext cx="20097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медведь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14500" y="2500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WINNT\Profiles\dabbaa0a\Desktop\New Folder (2)\grizzl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929063"/>
            <a:ext cx="14954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лось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72313" y="2428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WINNT\Profiles\dabbaa0a\Desktop\New Folder (2)\elk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000500"/>
            <a:ext cx="29479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143248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0"/>
            <a:ext cx="14884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Лес</a:t>
            </a:r>
          </a:p>
        </p:txBody>
      </p:sp>
      <p:sp>
        <p:nvSpPr>
          <p:cNvPr id="15" name="Управляющая кнопка: домой 14">
            <a:hlinkClick r:id="rId9" action="ppaction://hlinksldjump" highlightClick="1"/>
          </p:cNvPr>
          <p:cNvSpPr/>
          <p:nvPr/>
        </p:nvSpPr>
        <p:spPr>
          <a:xfrm>
            <a:off x="8143875" y="6000750"/>
            <a:ext cx="714375" cy="6429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3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643188" y="1285875"/>
            <a:ext cx="5500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Угадай животное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00063" y="2000250"/>
            <a:ext cx="7858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Он умеет пыль в глаза пускать. Увидит лису, юркнет в нору, она за ним, а он ей лапами пыль в глаза. Пока лиса прочихается, роморгается, ищи его.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14563" y="5214938"/>
            <a:ext cx="2500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Franklin Gothic Book"/>
              </a:rPr>
              <a:t>Суслик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0"/>
            <a:ext cx="23503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Степь</a:t>
            </a:r>
          </a:p>
        </p:txBody>
      </p:sp>
      <p:pic>
        <p:nvPicPr>
          <p:cNvPr id="11" name="Рисунок 10" descr="суслик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572000"/>
            <a:ext cx="257175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143875" y="6000750"/>
            <a:ext cx="642938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857500" y="1214438"/>
            <a:ext cx="592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Найди хищников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25" y="2428875"/>
            <a:ext cx="43576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>
                <a:latin typeface="Franklin Gothic Book"/>
              </a:rPr>
              <a:t>заяц-русак</a:t>
            </a:r>
          </a:p>
          <a:p>
            <a:pPr>
              <a:buFont typeface="Arial" pitchFamily="34" charset="0"/>
              <a:buChar char="•"/>
            </a:pPr>
            <a:r>
              <a:rPr lang="ru-RU" sz="2800" b="1">
                <a:latin typeface="Franklin Gothic Book"/>
              </a:rPr>
              <a:t> слепыш</a:t>
            </a:r>
          </a:p>
          <a:p>
            <a:pPr>
              <a:buFont typeface="Arial" pitchFamily="34" charset="0"/>
              <a:buChar char="•"/>
            </a:pPr>
            <a:r>
              <a:rPr lang="ru-RU" sz="2800" b="1">
                <a:latin typeface="Franklin Gothic Book"/>
              </a:rPr>
              <a:t> волк</a:t>
            </a:r>
          </a:p>
          <a:p>
            <a:pPr>
              <a:buFont typeface="Arial" pitchFamily="34" charset="0"/>
              <a:buChar char="•"/>
            </a:pPr>
            <a:r>
              <a:rPr lang="ru-RU" sz="2800" b="1">
                <a:latin typeface="Franklin Gothic Book"/>
              </a:rPr>
              <a:t> дрофа</a:t>
            </a:r>
          </a:p>
          <a:p>
            <a:pPr>
              <a:buFont typeface="Arial" pitchFamily="34" charset="0"/>
              <a:buChar char="•"/>
            </a:pPr>
            <a:r>
              <a:rPr lang="ru-RU" sz="2800" b="1">
                <a:latin typeface="Franklin Gothic Book"/>
              </a:rPr>
              <a:t> степной хорь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23503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Степь</a:t>
            </a: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929563" y="5929313"/>
            <a:ext cx="785812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4167 " pathEditMode="relative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4167 " pathEditMode="relative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4167 " pathEditMode="relative" ptsTypes="A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428605"/>
          <a:ext cx="8215368" cy="59293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28958"/>
                <a:gridCol w="1000132"/>
                <a:gridCol w="1071570"/>
                <a:gridCol w="1143008"/>
                <a:gridCol w="1071570"/>
                <a:gridCol w="1000130"/>
              </a:tblGrid>
              <a:tr h="118587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Арктика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2" action="ppaction://hlinksldjump"/>
                        </a:rPr>
                        <a:t>10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3" action="ppaction://hlinksldjump"/>
                        </a:rPr>
                        <a:t>20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4" action="ppaction://hlinksldjump"/>
                        </a:rPr>
                        <a:t>30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5" action="ppaction://hlinksldjump"/>
                        </a:rPr>
                        <a:t>40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6" action="ppaction://hlinksldjump"/>
                        </a:rPr>
                        <a:t>50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Тундра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7" action="ppaction://hlinksldjump"/>
                        </a:rPr>
                        <a:t>10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8" action="ppaction://hlinksldjump"/>
                        </a:rPr>
                        <a:t>20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9" action="ppaction://hlinksldjump"/>
                        </a:rPr>
                        <a:t>30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10" action="ppaction://hlinksldjump"/>
                        </a:rPr>
                        <a:t>40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11" action="ppaction://hlinksldjump"/>
                        </a:rPr>
                        <a:t>50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Лес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12" action="ppaction://hlinksldjump"/>
                        </a:rPr>
                        <a:t>10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13" action="ppaction://hlinksldjump"/>
                        </a:rPr>
                        <a:t>20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14" action="ppaction://hlinksldjump"/>
                        </a:rPr>
                        <a:t>30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15" action="ppaction://hlinksldjump"/>
                        </a:rPr>
                        <a:t>40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16" action="ppaction://hlinksldjump"/>
                        </a:rPr>
                        <a:t>50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Степь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17" action="ppaction://hlinksldjump"/>
                        </a:rPr>
                        <a:t>10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18" action="ppaction://hlinksldjump"/>
                        </a:rPr>
                        <a:t>20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19" action="ppaction://hlinksldjump"/>
                        </a:rPr>
                        <a:t>30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20" action="ppaction://hlinksldjump"/>
                        </a:rPr>
                        <a:t>40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21" action="ppaction://hlinksldjump"/>
                        </a:rPr>
                        <a:t>50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Пустыня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22" action="ppaction://hlinksldjump"/>
                        </a:rPr>
                        <a:t>10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23" action="ppaction://hlinksldjump"/>
                        </a:rPr>
                        <a:t>20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24" action="ppaction://hlinksldjump"/>
                        </a:rPr>
                        <a:t>30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25" action="ppaction://hlinksldjump"/>
                        </a:rPr>
                        <a:t>40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26" action="ppaction://hlinksldjump"/>
                        </a:rPr>
                        <a:t>50</a:t>
                      </a:r>
                      <a:endParaRPr lang="ru-RU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571750" y="1285875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Каково главное назначение </a:t>
            </a:r>
          </a:p>
          <a:p>
            <a:r>
              <a:rPr lang="ru-RU" sz="2800" b="1">
                <a:latin typeface="Franklin Gothic Book"/>
              </a:rPr>
              <a:t>растения перекати-поле?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4563" y="4857750"/>
            <a:ext cx="6000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 Рассеивает семена,</a:t>
            </a:r>
          </a:p>
          <a:p>
            <a:r>
              <a:rPr lang="ru-RU" sz="2800" b="1">
                <a:latin typeface="Franklin Gothic Book"/>
              </a:rPr>
              <a:t> перекатываясь по степи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857760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3503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Степь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001000" y="5857875"/>
            <a:ext cx="714375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5" name="Рисунок 10" descr="прекати поле.jpg"/>
          <p:cNvPicPr>
            <a:picLocks noChangeAspect="1"/>
          </p:cNvPicPr>
          <p:nvPr/>
        </p:nvPicPr>
        <p:blipFill>
          <a:blip r:embed="rId3"/>
          <a:srcRect l="9508" t="45187" r="11267" b="14381"/>
          <a:stretch>
            <a:fillRect/>
          </a:stretch>
        </p:blipFill>
        <p:spPr bwMode="auto">
          <a:xfrm>
            <a:off x="4643438" y="2286000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500313" y="1500188"/>
            <a:ext cx="7000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Какую пользу могут получить степные растения от животных, которые их едят?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0313" y="4786313"/>
            <a:ext cx="5857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Распрастраняют семена, опыляют растения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23503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Степь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73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714884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pic>
        <p:nvPicPr>
          <p:cNvPr id="30728" name="Рисунок 9" descr="степь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643188"/>
            <a:ext cx="221456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857500" y="928688"/>
            <a:ext cx="5357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Почему тушканчика часто называют «птицезверем»?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28670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929198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23503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Степь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14563" y="4643438"/>
            <a:ext cx="6572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latin typeface="Franklin Gothic Book"/>
              </a:rPr>
              <a:t>Он скачет </a:t>
            </a:r>
            <a:r>
              <a:rPr lang="ru-RU" sz="2800" b="1" dirty="0">
                <a:latin typeface="Franklin Gothic Book"/>
              </a:rPr>
              <a:t>со скоростью до 50 км/час. Каждый прыжок до трёх метров!</a:t>
            </a:r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7858125" y="5786438"/>
            <a:ext cx="714375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53" name="Рисунок 32" descr="тушк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071688"/>
            <a:ext cx="3033713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000375" y="1285875"/>
            <a:ext cx="664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Кто лишний?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4438" y="2286000"/>
            <a:ext cx="62150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>
                <a:latin typeface="Franklin Gothic Book"/>
              </a:rPr>
              <a:t>верблюд</a:t>
            </a:r>
          </a:p>
          <a:p>
            <a:pPr>
              <a:buFont typeface="Arial" pitchFamily="34" charset="0"/>
              <a:buChar char="•"/>
            </a:pPr>
            <a:r>
              <a:rPr lang="ru-RU" sz="2800" b="1">
                <a:latin typeface="Franklin Gothic Book"/>
              </a:rPr>
              <a:t> джейран</a:t>
            </a:r>
          </a:p>
          <a:p>
            <a:pPr>
              <a:buFont typeface="Arial" pitchFamily="34" charset="0"/>
              <a:buChar char="•"/>
            </a:pPr>
            <a:r>
              <a:rPr lang="ru-RU" sz="2800" b="1">
                <a:latin typeface="Franklin Gothic Book"/>
              </a:rPr>
              <a:t> варан</a:t>
            </a:r>
          </a:p>
          <a:p>
            <a:pPr>
              <a:buFont typeface="Arial" pitchFamily="34" charset="0"/>
              <a:buChar char="•"/>
            </a:pPr>
            <a:r>
              <a:rPr lang="ru-RU" sz="2800" b="1">
                <a:latin typeface="Franklin Gothic Book"/>
              </a:rPr>
              <a:t> лось</a:t>
            </a:r>
          </a:p>
          <a:p>
            <a:pPr>
              <a:buFont typeface="Arial" pitchFamily="34" charset="0"/>
              <a:buChar char="•"/>
            </a:pPr>
            <a:r>
              <a:rPr lang="ru-RU" sz="2800" b="1">
                <a:latin typeface="Franklin Gothic Book"/>
              </a:rPr>
              <a:t> суслик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25443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Пустыня</a:t>
            </a:r>
          </a:p>
        </p:txBody>
      </p:sp>
      <p:pic>
        <p:nvPicPr>
          <p:cNvPr id="9" name="Рисунок 8" descr="лось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357438"/>
            <a:ext cx="2414588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786688" y="5786438"/>
            <a:ext cx="785812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22222E-6 L 0.12586 0.24144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000375" y="1143000"/>
            <a:ext cx="6143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Почему после долгих переходов по пустыне у верблюдов «худеют» горбы?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25443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Пустыня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22739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143512"/>
            <a:ext cx="182088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</a:t>
            </a:r>
          </a:p>
        </p:txBody>
      </p:sp>
      <p:pic>
        <p:nvPicPr>
          <p:cNvPr id="9" name="Рисунок 8" descr="вер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285992"/>
            <a:ext cx="1928826" cy="214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1750" y="4500563"/>
            <a:ext cx="571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В горбах верблюда содержится около ста килограммов жира, который служит ему едой и питьем.</a:t>
            </a: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001000" y="5786438"/>
            <a:ext cx="785813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571750" y="1071563"/>
            <a:ext cx="63579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Самая главная особенность пустынь?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71750" y="4857750"/>
            <a:ext cx="5357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Недостаток влаги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14884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25443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Пустыня</a:t>
            </a:r>
          </a:p>
        </p:txBody>
      </p:sp>
      <p:pic>
        <p:nvPicPr>
          <p:cNvPr id="34824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071688"/>
            <a:ext cx="41656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858125" y="5857875"/>
            <a:ext cx="857250" cy="7858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571750" y="1785938"/>
            <a:ext cx="6572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место в пустыне, где есть растительность и вода -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14625" y="5286375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Franklin Gothic Book"/>
              </a:rPr>
              <a:t>оазис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2928938" y="1214438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Продолжи: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25443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Пустыня</a:t>
            </a:r>
          </a:p>
        </p:txBody>
      </p:sp>
      <p:pic>
        <p:nvPicPr>
          <p:cNvPr id="10" name="Picture 2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357563"/>
            <a:ext cx="3419475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929563" y="5857875"/>
            <a:ext cx="785812" cy="7858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500313" y="1143000"/>
            <a:ext cx="6643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Как жители пустыни – желтый суслик и черепаха – переживают жаркое и засушливое время года?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25443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Пустыня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0313" y="5357813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Впадают в спячку</a:t>
            </a: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001000" y="5857875"/>
            <a:ext cx="785813" cy="7858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73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714625"/>
            <a:ext cx="41656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рысь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786063" y="1071563"/>
            <a:ext cx="46434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Franklin Gothic Book"/>
              </a:rPr>
              <a:t>Кто лишний?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22781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Арктика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pic>
        <p:nvPicPr>
          <p:cNvPr id="12294" name="Рисунок 8" descr="морж.bmp"/>
          <p:cNvPicPr>
            <a:picLocks noChangeAspect="1"/>
          </p:cNvPicPr>
          <p:nvPr/>
        </p:nvPicPr>
        <p:blipFill>
          <a:blip r:embed="rId2"/>
          <a:srcRect l="15433" t="12962"/>
          <a:stretch>
            <a:fillRect/>
          </a:stretch>
        </p:blipFill>
        <p:spPr bwMode="auto">
          <a:xfrm>
            <a:off x="6786563" y="2786063"/>
            <a:ext cx="195738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9" descr="помор.bmp"/>
          <p:cNvPicPr>
            <a:picLocks noChangeAspect="1"/>
          </p:cNvPicPr>
          <p:nvPr/>
        </p:nvPicPr>
        <p:blipFill>
          <a:blip r:embed="rId3"/>
          <a:srcRect l="13824"/>
          <a:stretch>
            <a:fillRect/>
          </a:stretch>
        </p:blipFill>
        <p:spPr bwMode="auto">
          <a:xfrm>
            <a:off x="4429125" y="2786063"/>
            <a:ext cx="20621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ысь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78606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11" descr="м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278606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00313" y="5072063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Franklin Gothic Book"/>
              </a:rPr>
              <a:t>Рысь</a:t>
            </a:r>
          </a:p>
        </p:txBody>
      </p:sp>
      <p:sp>
        <p:nvSpPr>
          <p:cNvPr id="15" name="Управляющая кнопка: домой 14">
            <a:hlinkClick r:id="rId6" action="ppaction://hlinksldjump" highlightClick="1"/>
          </p:cNvPr>
          <p:cNvSpPr/>
          <p:nvPr/>
        </p:nvSpPr>
        <p:spPr>
          <a:xfrm>
            <a:off x="8286750" y="6072188"/>
            <a:ext cx="500063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786063" y="1357313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66"/>
                </a:solidFill>
                <a:latin typeface="Franklin Gothic Book"/>
              </a:rPr>
              <a:t> </a:t>
            </a:r>
            <a:r>
              <a:rPr lang="ru-RU" sz="2400" b="1">
                <a:solidFill>
                  <a:srgbClr val="000066"/>
                </a:solidFill>
                <a:latin typeface="Franklin Gothic Book"/>
              </a:rPr>
              <a:t>Арктический заповедник расположен…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Franklin Gothic Book"/>
              </a:rPr>
              <a:t>а)на земле Франца Иосифа;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Franklin Gothic Book"/>
              </a:rPr>
              <a:t>б) на Северной земле;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Franklin Gothic Book"/>
              </a:rPr>
              <a:t>в)на острове Врангеля.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22781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Арктика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215313" y="6072188"/>
            <a:ext cx="642937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7847 " pathEditMode="relative" ptsTypes="AA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22781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Арктика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2786063" y="1214438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Узнай животное по описанию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571500" y="2143125"/>
            <a:ext cx="7643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/>
              </a:rPr>
              <a:t>Он живет за Полярным кругом, среди вечных льдов и снегов. Он весит около 700 кг, рост до 3 метров. Не боится мороза. В самые лютые морозы он купается в ледяной воде, плавает и ныряет. Его излюбленная пища – тюлени, рыба, птичьи яйца, песцы.</a:t>
            </a:r>
          </a:p>
        </p:txBody>
      </p:sp>
      <p:pic>
        <p:nvPicPr>
          <p:cNvPr id="11" name="Рисунок 10" descr="м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28625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0313" y="5286375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Белый медведь</a:t>
            </a: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286750" y="6072188"/>
            <a:ext cx="642938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857500" y="1143000"/>
            <a:ext cx="6286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Назови приспособления животных к жизни в Арктике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2357438"/>
            <a:ext cx="5214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/>
              </a:rPr>
              <a:t>Толстый слой подкожного жира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3000375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/>
              </a:rPr>
              <a:t>Густой длинный и теплый мех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3571875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/>
              </a:rPr>
              <a:t>Белая окраска меха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4071938"/>
            <a:ext cx="6429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/>
              </a:rPr>
              <a:t>Питаются в основном рыбой и продуктами моря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22781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Арктика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pic>
        <p:nvPicPr>
          <p:cNvPr id="153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500313"/>
            <a:ext cx="3600450" cy="27146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072438" y="5929313"/>
            <a:ext cx="714375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22781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Арктика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500570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2857500" y="928688"/>
            <a:ext cx="56435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Почему говорят, что у кайры гнездо «ходячее»?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7438" y="4429125"/>
            <a:ext cx="6572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Яйцо лежит на широких перепончатых лапах птицы, сверху она прикрывает его животом.</a:t>
            </a: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143875" y="6000750"/>
            <a:ext cx="642938" cy="6429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3" name="Рисунок 9" descr="кайра.bmp"/>
          <p:cNvPicPr>
            <a:picLocks noChangeAspect="1"/>
          </p:cNvPicPr>
          <p:nvPr/>
        </p:nvPicPr>
        <p:blipFill>
          <a:blip r:embed="rId3"/>
          <a:srcRect b="17592"/>
          <a:stretch>
            <a:fillRect/>
          </a:stretch>
        </p:blipFill>
        <p:spPr bwMode="auto">
          <a:xfrm>
            <a:off x="5214938" y="2214563"/>
            <a:ext cx="28194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714625" y="857250"/>
            <a:ext cx="6215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Угадай растение по описанию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57188" y="1928813"/>
            <a:ext cx="77866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/>
              </a:rPr>
              <a:t>В конце лета мшистые северные болота в тундре раскрашиваются крупными ярко-красными ягодами, напоминающими малину. Но есть их пока ещё рано. Пройдет немного времени, и ягоды поблекнут. Станут оранжево-желтыми. Ягода эта сочная, ароматная.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75" y="5214938"/>
            <a:ext cx="2643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Franklin Gothic Book"/>
              </a:rPr>
              <a:t>Морошка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199573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Тундра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857232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14351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pic>
        <p:nvPicPr>
          <p:cNvPr id="9" name="Picture 5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572000"/>
            <a:ext cx="2457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143875" y="5929313"/>
            <a:ext cx="785813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857500" y="1143000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Найди лишнее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24310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Вопрос.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786322"/>
            <a:ext cx="1928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Ответ.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199573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Тундра</a:t>
            </a:r>
          </a:p>
        </p:txBody>
      </p:sp>
      <p:pic>
        <p:nvPicPr>
          <p:cNvPr id="18438" name="Picture 5" descr="click?url=http%3A%2F%2Fwww"/>
          <p:cNvPicPr>
            <a:picLocks noChangeAspect="1" noChangeArrowheads="1"/>
          </p:cNvPicPr>
          <p:nvPr/>
        </p:nvPicPr>
        <p:blipFill>
          <a:blip r:embed="rId2"/>
          <a:srcRect t="12727"/>
          <a:stretch>
            <a:fillRect/>
          </a:stretch>
        </p:blipFill>
        <p:spPr bwMode="auto">
          <a:xfrm>
            <a:off x="7500938" y="1928813"/>
            <a:ext cx="1244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cowber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28813"/>
            <a:ext cx="17605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 descr="click?url=http%3A%2F%2Fwww"/>
          <p:cNvPicPr>
            <a:picLocks noChangeAspect="1" noChangeArrowheads="1"/>
          </p:cNvPicPr>
          <p:nvPr/>
        </p:nvPicPr>
        <p:blipFill>
          <a:blip r:embed="rId4"/>
          <a:srcRect l="23865" r="14772"/>
          <a:stretch>
            <a:fillRect/>
          </a:stretch>
        </p:blipFill>
        <p:spPr bwMode="auto">
          <a:xfrm>
            <a:off x="2286000" y="1928813"/>
            <a:ext cx="12858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5" descr="219282">
            <a:hlinkClick r:id="rId5" tooltip="Во весь экран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1928813"/>
            <a:ext cx="1857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овыль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1928813"/>
            <a:ext cx="12858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Прямоугольник 12"/>
          <p:cNvSpPr>
            <a:spLocks noChangeArrowheads="1"/>
          </p:cNvSpPr>
          <p:nvPr/>
        </p:nvSpPr>
        <p:spPr bwMode="auto">
          <a:xfrm>
            <a:off x="7500938" y="3429000"/>
            <a:ext cx="121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Franklin Gothic Book"/>
              </a:rPr>
              <a:t>морошка</a:t>
            </a:r>
            <a:endParaRPr lang="ru-RU" b="1">
              <a:latin typeface="Franklin Gothic Book"/>
            </a:endParaRPr>
          </a:p>
        </p:txBody>
      </p:sp>
      <p:sp>
        <p:nvSpPr>
          <p:cNvPr id="18444" name="Прямоугольник 13"/>
          <p:cNvSpPr>
            <a:spLocks noChangeArrowheads="1"/>
          </p:cNvSpPr>
          <p:nvPr/>
        </p:nvSpPr>
        <p:spPr bwMode="auto">
          <a:xfrm>
            <a:off x="2214563" y="3429000"/>
            <a:ext cx="1277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Franklin Gothic Book"/>
              </a:rPr>
              <a:t> </a:t>
            </a:r>
            <a:r>
              <a:rPr lang="ru-RU" b="1">
                <a:solidFill>
                  <a:srgbClr val="000000"/>
                </a:solidFill>
                <a:latin typeface="Franklin Gothic Book"/>
              </a:rPr>
              <a:t>голубика</a:t>
            </a:r>
            <a:endParaRPr lang="ru-RU" b="1">
              <a:latin typeface="Franklin Gothic Book"/>
            </a:endParaRPr>
          </a:p>
        </p:txBody>
      </p:sp>
      <p:sp>
        <p:nvSpPr>
          <p:cNvPr id="18445" name="Прямоугольник 14"/>
          <p:cNvSpPr>
            <a:spLocks noChangeArrowheads="1"/>
          </p:cNvSpPr>
          <p:nvPr/>
        </p:nvSpPr>
        <p:spPr bwMode="auto">
          <a:xfrm>
            <a:off x="571500" y="3357563"/>
            <a:ext cx="1241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Franklin Gothic Book"/>
              </a:rPr>
              <a:t>брусника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857875" y="3429000"/>
            <a:ext cx="113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Franklin Gothic Book"/>
              </a:rPr>
              <a:t> </a:t>
            </a:r>
            <a:r>
              <a:rPr lang="ru-RU" b="1">
                <a:solidFill>
                  <a:srgbClr val="000000"/>
                </a:solidFill>
                <a:latin typeface="Franklin Gothic Book"/>
              </a:rPr>
              <a:t>ковыль</a:t>
            </a:r>
            <a:endParaRPr lang="ru-RU" b="1">
              <a:latin typeface="Franklin Gothic Book"/>
            </a:endParaRP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3786188" y="3429000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/>
              </a:rPr>
              <a:t>полярная ива</a:t>
            </a:r>
          </a:p>
        </p:txBody>
      </p:sp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001000" y="5857875"/>
            <a:ext cx="785813" cy="7858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135 L -0.37639 0.3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1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39149 0.38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1023</TotalTime>
  <Words>812</Words>
  <Application>Microsoft Office PowerPoint</Application>
  <PresentationFormat>Экран (4:3)</PresentationFormat>
  <Paragraphs>201</Paragraphs>
  <Slides>27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106</cp:revision>
  <dcterms:created xsi:type="dcterms:W3CDTF">2010-01-27T14:28:24Z</dcterms:created>
  <dcterms:modified xsi:type="dcterms:W3CDTF">2010-01-30T04:44:00Z</dcterms:modified>
</cp:coreProperties>
</file>