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8" r:id="rId3"/>
  </p:sldMasterIdLst>
  <p:sldIdLst>
    <p:sldId id="256" r:id="rId4"/>
    <p:sldId id="257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80" r:id="rId14"/>
    <p:sldId id="263" r:id="rId15"/>
    <p:sldId id="259" r:id="rId16"/>
    <p:sldId id="269" r:id="rId17"/>
    <p:sldId id="279" r:id="rId18"/>
    <p:sldId id="275" r:id="rId19"/>
    <p:sldId id="276" r:id="rId20"/>
    <p:sldId id="277" r:id="rId21"/>
    <p:sldId id="278" r:id="rId22"/>
    <p:sldId id="282" r:id="rId23"/>
    <p:sldId id="283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0000FF"/>
    <a:srgbClr val="000000"/>
    <a:srgbClr val="00FFFF"/>
    <a:srgbClr val="FF0066"/>
    <a:srgbClr val="FF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583" autoAdjust="0"/>
    <p:restoredTop sz="94660"/>
  </p:normalViewPr>
  <p:slideViewPr>
    <p:cSldViewPr>
      <p:cViewPr varScale="1">
        <p:scale>
          <a:sx n="95" d="100"/>
          <a:sy n="95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790FC-4536-4F38-8F87-1DD0300C1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233F2-508E-40C6-B1D1-F3440F8C7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D9798-CE10-4CBA-9B1C-89F7756CA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810C-CD40-4347-AFD5-CB14792EE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A4A75-6073-4C20-8DB3-553562494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862E5-E260-452A-B425-0C96A7886B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919DA-FDE7-44BA-911A-BFE585681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EFDFA-F077-46BC-B1EE-59BDF91BE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E2CB3-C85F-4503-92B4-40D1534E2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F1A6-0F59-4D6B-9697-F22723FC36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5D144-EFAC-4379-8DA7-124F6EE0FA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3C04D-65B1-4ACB-97DC-87A48C4BE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0333C-F44A-4C86-8DD7-03D315653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72AD-3DD5-4E9B-9B6E-BD16E71CE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1029-BFD8-4156-891E-41BEEB0E8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87DAE2-4484-4BDE-81E5-D273C9410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3374A-0F7C-4B27-A462-5435F16C2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21405-82C7-4074-A718-34AB8E930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FAB42-E591-4152-B36B-A54E84A75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89B7E-0FF5-4754-A639-0E39FA887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D79D-B753-40B3-BC6D-32499D68A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1817E-F33E-480D-8804-F319DA9C3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DD331-7A6F-49BB-B33E-18497AC88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AFEA3-ABE3-43C4-B97B-5586B7DAB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3906-6EB8-4238-B4D2-B74ED5ADD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1E56-1AF1-4F38-85E9-2887AA0D4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63C31-DB83-49B0-8248-25AABB7DB5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01490-F9BC-4780-AB74-DD2E11522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B702C-93BE-4856-AF64-CE5B139F5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34412-4A30-4E11-B0AF-1813FB587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E06E6-19CD-4260-9EDD-99D62CCE1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3369D-6F0F-4B6F-B974-89C3CFB177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1EE9F-3DDF-489B-A322-B23EAB5FF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FEF40354-FD17-4B9D-96AF-A833A1826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9640994-F33A-4D6A-ADD2-5B1A765DA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D84EEB3A-3A35-4C9B-9B49-51E9C977A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80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80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2801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1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108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109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280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2802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02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02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113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2802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3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3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3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3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3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3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3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308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2803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03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08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08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2804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3088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2804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4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4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4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4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4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5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2805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2805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ervatsun.ru/" TargetMode="External"/><Relationship Id="rId2" Type="http://schemas.openxmlformats.org/officeDocument/2006/relationships/hyperlink" Target="http://www.sunworld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2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GF250501_17_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13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713788" cy="685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/>
              </a:rPr>
              <a:t>жизнь без солнца?</a:t>
            </a:r>
          </a:p>
        </p:txBody>
      </p:sp>
    </p:spTree>
  </p:cSld>
  <p:clrMapOvr>
    <a:masterClrMapping/>
  </p:clrMapOvr>
  <p:transition spd="slow" advTm="0">
    <p:comb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ris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28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Роль солнца в жизни растений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Солнце – жизненно важные часы для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растений. Солнечный свет  - одно из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главных условий фотосинтеза.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Солнечному свету растения проявляют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чрезвычайную чувствительность: они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совершают самостоятельные движения по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направлению к солнечному лучу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(положительный гелиотропизм), располагая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mtClean="0"/>
              <a:t>свои листья перпендикулярно к последнему.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6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9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2" dur="500"/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5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500"/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4" dur="500"/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7" dur="500"/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8" grpId="1"/>
      <p:bldP spid="116739" grpId="0" build="p"/>
      <p:bldP spid="116739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учитель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860800"/>
            <a:ext cx="36353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04813"/>
            <a:ext cx="8229600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Роскошь растительности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прямо пропорциональна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силе солнечного света» –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эти слова Дрэйпера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(Draper) звучат как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оправдавшееся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800" b="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пророчество</a:t>
            </a:r>
            <a:r>
              <a:rPr lang="ru-RU" sz="3200" b="0" ker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.</a:t>
            </a:r>
            <a:endParaRPr lang="ru-RU" sz="3200" b="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Глаз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     </a:t>
            </a:r>
            <a:r>
              <a:rPr lang="ru-RU" sz="4000" smtClean="0">
                <a:solidFill>
                  <a:srgbClr val="0000FF"/>
                </a:solidFill>
              </a:rPr>
              <a:t>В жизни большинства животных свет играет важную роль. Животные ориентируются с помощью зрения, приспособлены к определённой освещённости. </a:t>
            </a:r>
          </a:p>
        </p:txBody>
      </p:sp>
      <p:sp>
        <p:nvSpPr>
          <p:cNvPr id="16388" name="WordArt 9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820150" cy="18446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Роль солнца в жизни животных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ri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3373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bg1"/>
                </a:solidFill>
              </a:rPr>
              <a:t>Многие насекомые и птицы как и человек, способны запоминать положение солнца и использовать его как ориентир, позволяющий находить обратную   дорогу.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827088" y="2081213"/>
            <a:ext cx="7561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 b="0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547813" y="2420938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     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ri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Издавна Солнце оказывает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всевозможное влияние на нас: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физическое и духовное.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Как только на горизонте появляется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Солнце, на Земле закипает жизнь. 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эта жизнь никак не может обойтись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без Солнца - источника света 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тепла. </a:t>
            </a:r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85225" cy="1700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Роль солнца в жизни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солнц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285750"/>
            <a:ext cx="8229600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b="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 незапамятных времен люди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b="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почитали его, боялись. Видя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b="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такое непонятное для себя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b="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тело на небе, они </a:t>
            </a:r>
            <a:r>
              <a:rPr lang="ru-RU" sz="4400" b="0" kern="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считали,что</a:t>
            </a:r>
            <a:endParaRPr lang="ru-RU" sz="4400" b="0" kern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b="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это что-то могущественное, и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b="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они от него целиком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ru-RU" sz="4400" b="0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зависимы.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4400" b="0" kern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42875"/>
            <a:ext cx="8401050" cy="16097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0000CC"/>
                </a:solidFill>
              </a:rPr>
              <a:t>Влияние солнца на человека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500063" y="1789113"/>
            <a:ext cx="81041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914400" algn="l"/>
              </a:tabLst>
            </a:pPr>
            <a:r>
              <a:rPr lang="ru-RU" sz="4000" b="0" i="1">
                <a:solidFill>
                  <a:srgbClr val="FF0000"/>
                </a:solidFill>
                <a:cs typeface="Times New Roman" pitchFamily="18" charset="0"/>
              </a:rPr>
              <a:t>ПОЛОЖИТЕЛЬНОЕ ВЛИЯНИЕ:</a:t>
            </a:r>
            <a:endParaRPr lang="ru-RU" sz="4000" b="0" i="1">
              <a:solidFill>
                <a:srgbClr val="FF0000"/>
              </a:solidFill>
            </a:endParaRPr>
          </a:p>
          <a:p>
            <a:pPr eaLnBrk="0" hangingPunct="0">
              <a:buFont typeface="Wingdings" pitchFamily="2" charset="2"/>
              <a:buNone/>
              <a:tabLst>
                <a:tab pos="914400" algn="l"/>
              </a:tabLst>
            </a:pPr>
            <a:r>
              <a:rPr lang="ru-RU" sz="4000" b="0">
                <a:solidFill>
                  <a:srgbClr val="0000FF"/>
                </a:solidFill>
                <a:cs typeface="Times New Roman" pitchFamily="18" charset="0"/>
              </a:rPr>
              <a:t>1.</a:t>
            </a:r>
            <a:r>
              <a:rPr lang="ru-RU" sz="4000" b="0">
                <a:solidFill>
                  <a:srgbClr val="CC0099"/>
                </a:solidFill>
                <a:cs typeface="Times New Roman" pitchFamily="18" charset="0"/>
              </a:rPr>
              <a:t>Вырабатывание витамина </a:t>
            </a:r>
            <a:r>
              <a:rPr lang="en-US" sz="4000" b="0">
                <a:solidFill>
                  <a:srgbClr val="CC0099"/>
                </a:solidFill>
                <a:cs typeface="Times New Roman" pitchFamily="18" charset="0"/>
              </a:rPr>
              <a:t>D</a:t>
            </a:r>
            <a:r>
              <a:rPr lang="ru-RU" sz="4000" b="0">
                <a:solidFill>
                  <a:srgbClr val="CC0099"/>
                </a:solidFill>
                <a:cs typeface="Times New Roman" pitchFamily="18" charset="0"/>
              </a:rPr>
              <a:t> под воздействием солнечных лучей</a:t>
            </a:r>
            <a:endParaRPr lang="ru-RU" sz="4000" b="0">
              <a:solidFill>
                <a:srgbClr val="CC0099"/>
              </a:solidFill>
            </a:endParaRPr>
          </a:p>
          <a:p>
            <a:pPr eaLnBrk="0" hangingPunct="0">
              <a:buFont typeface="Wingdings" pitchFamily="2" charset="2"/>
              <a:buNone/>
              <a:tabLst>
                <a:tab pos="914400" algn="l"/>
              </a:tabLst>
            </a:pPr>
            <a:r>
              <a:rPr lang="ru-RU" sz="4000" b="0">
                <a:solidFill>
                  <a:srgbClr val="0000FF"/>
                </a:solidFill>
                <a:cs typeface="Times New Roman" pitchFamily="18" charset="0"/>
              </a:rPr>
              <a:t>2.</a:t>
            </a:r>
            <a:r>
              <a:rPr lang="ru-RU" sz="4000" b="0">
                <a:solidFill>
                  <a:srgbClr val="CC0099"/>
                </a:solidFill>
                <a:cs typeface="Times New Roman" pitchFamily="18" charset="0"/>
              </a:rPr>
              <a:t>Загар</a:t>
            </a:r>
            <a:endParaRPr lang="ru-RU" sz="4000" b="0">
              <a:solidFill>
                <a:srgbClr val="CC0099"/>
              </a:solidFill>
            </a:endParaRPr>
          </a:p>
          <a:p>
            <a:pPr eaLnBrk="0" hangingPunct="0">
              <a:buFont typeface="Wingdings" pitchFamily="2" charset="2"/>
              <a:buNone/>
              <a:tabLst>
                <a:tab pos="914400" algn="l"/>
              </a:tabLst>
            </a:pPr>
            <a:r>
              <a:rPr lang="ru-RU" sz="4000" b="0">
                <a:solidFill>
                  <a:srgbClr val="0000FF"/>
                </a:solidFill>
                <a:cs typeface="Times New Roman" pitchFamily="18" charset="0"/>
              </a:rPr>
              <a:t>3.</a:t>
            </a:r>
            <a:r>
              <a:rPr lang="ru-RU" sz="4000" b="0">
                <a:solidFill>
                  <a:srgbClr val="CC0099"/>
                </a:solidFill>
                <a:cs typeface="Times New Roman" pitchFamily="18" charset="0"/>
              </a:rPr>
              <a:t>Настроение</a:t>
            </a:r>
            <a:endParaRPr lang="ru-RU" sz="4000" b="0">
              <a:solidFill>
                <a:srgbClr val="CC0099"/>
              </a:solidFill>
            </a:endParaRPr>
          </a:p>
          <a:p>
            <a:pPr eaLnBrk="0" hangingPunct="0">
              <a:tabLst>
                <a:tab pos="914400" algn="l"/>
              </a:tabLst>
            </a:pPr>
            <a:endParaRPr lang="ru-RU" sz="4000" b="0">
              <a:solidFill>
                <a:srgbClr val="CC0099"/>
              </a:solidFill>
            </a:endParaRPr>
          </a:p>
        </p:txBody>
      </p:sp>
      <p:pic>
        <p:nvPicPr>
          <p:cNvPr id="20484" name="Picture 6" descr="baby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3860800"/>
            <a:ext cx="24495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87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Злой-смайлик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3644900"/>
            <a:ext cx="16573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smtClean="0">
                <a:solidFill>
                  <a:srgbClr val="0000FF"/>
                </a:solidFill>
              </a:rPr>
              <a:t>Отрицательное влияние солнца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229600" cy="46815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1.</a:t>
            </a:r>
            <a:r>
              <a:rPr lang="ru-RU" dirty="0" smtClean="0">
                <a:solidFill>
                  <a:srgbClr val="CC0099"/>
                </a:solidFill>
              </a:rPr>
              <a:t>Воздействие солнечного света на кожу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C0099"/>
                </a:solidFill>
              </a:rPr>
              <a:t>вызывает гиперемию сосудов с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C0099"/>
                </a:solidFill>
              </a:rPr>
              <a:t>Расширением капилляров. (Не все лучи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C0099"/>
                </a:solidFill>
              </a:rPr>
              <a:t>света оказывают на кровяное давление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CC0099"/>
                </a:solidFill>
              </a:rPr>
              <a:t>одинаковое влияния)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2.</a:t>
            </a:r>
            <a:r>
              <a:rPr lang="ru-RU" dirty="0" smtClean="0">
                <a:solidFill>
                  <a:srgbClr val="CC0099"/>
                </a:solidFill>
              </a:rPr>
              <a:t>Солнечная аллергия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3.</a:t>
            </a:r>
            <a:r>
              <a:rPr lang="ru-RU" dirty="0" smtClean="0">
                <a:solidFill>
                  <a:srgbClr val="CC0099"/>
                </a:solidFill>
              </a:rPr>
              <a:t>Изменения в химическом составе крови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FF"/>
                </a:solidFill>
              </a:rPr>
              <a:t>4.</a:t>
            </a:r>
            <a:r>
              <a:rPr lang="ru-RU" dirty="0" smtClean="0">
                <a:solidFill>
                  <a:srgbClr val="CC0099"/>
                </a:solidFill>
              </a:rPr>
              <a:t>Увеличение количества лейкоцитов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image02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3357563"/>
            <a:ext cx="2016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404813"/>
            <a:ext cx="8229600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600" b="0" kern="0" dirty="0">
                <a:latin typeface="+mn-lt"/>
              </a:rPr>
              <a:t>Учащимся нашей школы  мы задали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0" kern="0" dirty="0">
                <a:latin typeface="+mn-lt"/>
              </a:rPr>
              <a:t>вопрос: </a:t>
            </a:r>
            <a:r>
              <a:rPr lang="ru-RU" sz="3600" b="0" kern="0" dirty="0">
                <a:solidFill>
                  <a:srgbClr val="FF0000"/>
                </a:solidFill>
                <a:latin typeface="+mn-lt"/>
              </a:rPr>
              <a:t>«Как влияет солнечная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600" b="0" kern="0" dirty="0">
                <a:solidFill>
                  <a:srgbClr val="FF0000"/>
                </a:solidFill>
                <a:latin typeface="+mn-lt"/>
              </a:rPr>
              <a:t>погода на ваше настроение?». </a:t>
            </a:r>
            <a:r>
              <a:rPr lang="ru-RU" sz="3600" b="0" kern="0" dirty="0">
                <a:latin typeface="+mn-lt"/>
              </a:rPr>
              <a:t>Люди отвечали: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200" kern="0" dirty="0">
                <a:solidFill>
                  <a:schemeClr val="tx2"/>
                </a:solidFill>
                <a:latin typeface="+mn-lt"/>
              </a:rPr>
              <a:t> 6%</a:t>
            </a:r>
            <a:r>
              <a:rPr lang="ru-RU" sz="3200" kern="0" dirty="0">
                <a:latin typeface="+mn-lt"/>
              </a:rPr>
              <a:t> </a:t>
            </a:r>
            <a:r>
              <a:rPr lang="ru-RU" sz="3200" b="0" kern="0" dirty="0">
                <a:latin typeface="+mn-lt"/>
              </a:rPr>
              <a:t>- когда в школу не надо – любая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3200" b="0" kern="0" dirty="0">
                <a:latin typeface="+mn-lt"/>
              </a:rPr>
              <a:t>погода хороша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200" b="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3200" kern="0" dirty="0">
                <a:solidFill>
                  <a:schemeClr val="tx2"/>
                </a:solidFill>
                <a:latin typeface="+mn-lt"/>
              </a:rPr>
              <a:t>10%</a:t>
            </a:r>
            <a:r>
              <a:rPr lang="ru-RU" sz="3200" kern="0" dirty="0">
                <a:latin typeface="+mn-lt"/>
              </a:rPr>
              <a:t> </a:t>
            </a:r>
            <a:r>
              <a:rPr lang="ru-RU" sz="3200" b="0" kern="0" dirty="0">
                <a:latin typeface="+mn-lt"/>
              </a:rPr>
              <a:t>- мне лучше без солнца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200" b="0" kern="0" dirty="0">
                <a:solidFill>
                  <a:schemeClr val="tx2"/>
                </a:solidFill>
                <a:latin typeface="+mn-lt"/>
              </a:rPr>
              <a:t>  </a:t>
            </a:r>
            <a:r>
              <a:rPr lang="ru-RU" sz="3200" kern="0" dirty="0">
                <a:solidFill>
                  <a:schemeClr val="tx2"/>
                </a:solidFill>
                <a:latin typeface="+mn-lt"/>
              </a:rPr>
              <a:t>39%</a:t>
            </a:r>
            <a:r>
              <a:rPr lang="ru-RU" sz="3200" kern="0" dirty="0">
                <a:latin typeface="+mn-lt"/>
              </a:rPr>
              <a:t> </a:t>
            </a:r>
            <a:r>
              <a:rPr lang="ru-RU" sz="3200" b="0" kern="0" dirty="0">
                <a:latin typeface="+mn-lt"/>
              </a:rPr>
              <a:t>- мне все равно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ru-RU" sz="3200" b="0" kern="0" dirty="0">
                <a:solidFill>
                  <a:schemeClr val="tx2"/>
                </a:solidFill>
                <a:latin typeface="+mn-lt"/>
              </a:rPr>
              <a:t>  </a:t>
            </a:r>
            <a:r>
              <a:rPr lang="ru-RU" sz="3200" kern="0" dirty="0">
                <a:solidFill>
                  <a:srgbClr val="CC0000"/>
                </a:solidFill>
                <a:latin typeface="+mn-lt"/>
              </a:rPr>
              <a:t>45%</a:t>
            </a:r>
            <a:r>
              <a:rPr lang="ru-RU" sz="3200" kern="0" dirty="0">
                <a:latin typeface="+mn-lt"/>
              </a:rPr>
              <a:t> </a:t>
            </a:r>
            <a:r>
              <a:rPr lang="ru-RU" sz="3200" b="0" kern="0" dirty="0">
                <a:latin typeface="+mn-lt"/>
              </a:rPr>
              <a:t>- солнце поднимает  настроение                           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5" name="Picture 4" descr="МОЯ ДИ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3556" name="Picture 5" descr="вспомним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581525"/>
            <a:ext cx="26638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218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ogo1a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2875"/>
            <a:ext cx="8229600" cy="6011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rgbClr val="000000"/>
                </a:solidFill>
              </a:rPr>
              <a:t>Что мне золото, светило бы солнышко.</a:t>
            </a:r>
          </a:p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rgbClr val="000000"/>
                </a:solidFill>
              </a:rPr>
              <a:t>Солнце встанет, так и утро настанет.</a:t>
            </a:r>
          </a:p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rgbClr val="000000"/>
                </a:solidFill>
              </a:rPr>
              <a:t>Вешнее солнышко землю воскрешает.</a:t>
            </a:r>
          </a:p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rgbClr val="000000"/>
                </a:solidFill>
              </a:rPr>
              <a:t>Солнце без огня горит.</a:t>
            </a:r>
          </a:p>
          <a:p>
            <a:pPr eaLnBrk="1" hangingPunct="1">
              <a:buFontTx/>
              <a:buNone/>
            </a:pPr>
            <a:r>
              <a:rPr lang="ru-RU" sz="4000" b="1" dirty="0" smtClean="0">
                <a:solidFill>
                  <a:srgbClr val="000000"/>
                </a:solidFill>
              </a:rPr>
              <a:t>Красно солнышко на белом свете черную  землю греет!!!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ris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8000" smtClean="0">
                <a:solidFill>
                  <a:srgbClr val="FF0066"/>
                </a:solidFill>
              </a:rPr>
              <a:t>Жизнь без</a:t>
            </a:r>
          </a:p>
          <a:p>
            <a:pPr eaLnBrk="1" hangingPunct="1">
              <a:buFontTx/>
              <a:buNone/>
            </a:pPr>
            <a:r>
              <a:rPr lang="ru-RU" sz="8000" smtClean="0">
                <a:solidFill>
                  <a:srgbClr val="FF0066"/>
                </a:solidFill>
              </a:rPr>
              <a:t>Солнца</a:t>
            </a:r>
          </a:p>
          <a:p>
            <a:pPr eaLnBrk="1" hangingPunct="1">
              <a:buFontTx/>
              <a:buNone/>
            </a:pPr>
            <a:r>
              <a:rPr lang="ru-RU" sz="8000" smtClean="0">
                <a:solidFill>
                  <a:srgbClr val="FF0066"/>
                </a:solidFill>
              </a:rPr>
              <a:t>невозможна!!!!!</a:t>
            </a:r>
          </a:p>
        </p:txBody>
      </p:sp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5472113" cy="20605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Вывод: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2800" b="1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i="1" dirty="0" smtClean="0"/>
              <a:t>Чижевский «Жизнь в объятиях солнца»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i="1" dirty="0" err="1" smtClean="0"/>
              <a:t>А.В.Бялко</a:t>
            </a:r>
            <a:r>
              <a:rPr lang="ru-RU" sz="4000" b="1" i="1" dirty="0" smtClean="0"/>
              <a:t> «Наша планета - Земля»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4000" b="1" i="1" dirty="0" smtClean="0"/>
              <a:t>Астрономия 10-11кл.</a:t>
            </a:r>
            <a:endParaRPr lang="en-US" sz="4000" b="1" i="1" dirty="0" smtClean="0">
              <a:hlinkClick r:id="rId2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www.sunworld.ru</a:t>
            </a:r>
            <a:endParaRPr lang="en-US" sz="4000" b="1" i="1" dirty="0" smtClean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www.abservatsun.ru</a:t>
            </a:r>
            <a:endParaRPr lang="ru-RU" sz="40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1116013" y="188913"/>
            <a:ext cx="75596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Ресурсы:</a:t>
            </a:r>
          </a:p>
        </p:txBody>
      </p:sp>
      <p:pic>
        <p:nvPicPr>
          <p:cNvPr id="25604" name="Picture 5" descr="вспомним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4149725"/>
            <a:ext cx="27003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 descr="image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1557338"/>
            <a:ext cx="2087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FF00FF"/>
                </a:solidFill>
              </a:rPr>
              <a:t>                </a:t>
            </a:r>
            <a:r>
              <a:rPr lang="ru-RU" sz="4400" smtClean="0">
                <a:solidFill>
                  <a:srgbClr val="006600"/>
                </a:solidFill>
              </a:rPr>
              <a:t>Ученики 11 класса: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0000CC"/>
                </a:solidFill>
              </a:rPr>
              <a:t>Обросова Таня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0000CC"/>
                </a:solidFill>
              </a:rPr>
              <a:t>Шевченко Аня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0000CC"/>
                </a:solidFill>
              </a:rPr>
              <a:t>Лагунова Ирина</a:t>
            </a:r>
          </a:p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0000CC"/>
                </a:solidFill>
              </a:rPr>
              <a:t>Шумков Сергей</a:t>
            </a:r>
          </a:p>
        </p:txBody>
      </p:sp>
      <p:pic>
        <p:nvPicPr>
          <p:cNvPr id="26627" name="Picture 5" descr="девочка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492375"/>
            <a:ext cx="2195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девочка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492375"/>
            <a:ext cx="12001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девоч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4941888"/>
            <a:ext cx="15351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8" descr="мальчик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4508500"/>
            <a:ext cx="20177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WordArt 4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8497887" cy="24209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Авторы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4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752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6600" dirty="0" smtClean="0">
                <a:solidFill>
                  <a:srgbClr val="FF0000"/>
                </a:solidFill>
              </a:rPr>
              <a:t>Проблемный вопрос,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который мы перед собой поставили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звучит так: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«Возможна ли жизнь без солнца?»</a:t>
            </a:r>
          </a:p>
        </p:txBody>
      </p:sp>
      <p:pic>
        <p:nvPicPr>
          <p:cNvPr id="7171" name="Picture 4" descr="запиши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581525"/>
            <a:ext cx="27590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запиши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2700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20858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smtClean="0">
                <a:solidFill>
                  <a:srgbClr val="FFFF00"/>
                </a:solidFill>
              </a:rPr>
              <a:t>Гипотеза,</a:t>
            </a:r>
            <a:br>
              <a:rPr lang="ru-RU" sz="6000" smtClean="0">
                <a:solidFill>
                  <a:srgbClr val="FFFF00"/>
                </a:solidFill>
              </a:rPr>
            </a:br>
            <a:r>
              <a:rPr lang="ru-RU" sz="5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выдвинутая нами:</a:t>
            </a:r>
            <a:br>
              <a:rPr lang="ru-RU" sz="54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7200" smtClean="0">
                <a:solidFill>
                  <a:srgbClr val="FFFF00"/>
                </a:solidFill>
              </a:rPr>
              <a:t>«Жизнь без солнца невозможна!»</a:t>
            </a:r>
          </a:p>
        </p:txBody>
      </p:sp>
      <p:pic>
        <p:nvPicPr>
          <p:cNvPr id="8195" name="Picture 4" descr="проверь себ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20161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95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141663"/>
            <a:ext cx="8229600" cy="29622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smtClean="0"/>
              <a:t>  </a:t>
            </a:r>
            <a:r>
              <a:rPr lang="ru-RU" sz="4400" smtClean="0">
                <a:solidFill>
                  <a:srgbClr val="660066"/>
                </a:solidFill>
              </a:rPr>
              <a:t>собрать и проанализировать информацию о том, как Солнце влияет на жизнь животных растений и людей</a:t>
            </a:r>
          </a:p>
        </p:txBody>
      </p:sp>
      <p:sp>
        <p:nvSpPr>
          <p:cNvPr id="9219" name="WordArt 5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8137525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Цель нашей работы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b="1" dirty="0" smtClean="0"/>
              <a:t> </a:t>
            </a:r>
            <a:r>
              <a:rPr lang="ru-RU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Чтобы ответить на вопросы, мы проделали следующее: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</a:t>
            </a:r>
            <a:r>
              <a:rPr lang="ru-RU" sz="3600" i="1" dirty="0" smtClean="0">
                <a:solidFill>
                  <a:srgbClr val="00FF00"/>
                </a:solidFill>
              </a:rPr>
              <a:t>Изучили материал по данному вопросу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</a:t>
            </a:r>
            <a:r>
              <a:rPr lang="ru-RU" sz="3600" i="1" dirty="0" smtClean="0">
                <a:solidFill>
                  <a:srgbClr val="00FF00"/>
                </a:solidFill>
              </a:rPr>
              <a:t>Опросили учащихся нашей школы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3.</a:t>
            </a:r>
            <a:r>
              <a:rPr lang="ru-RU" sz="3600" i="1" dirty="0" smtClean="0">
                <a:solidFill>
                  <a:srgbClr val="00FF00"/>
                </a:solidFill>
              </a:rPr>
              <a:t>Провели некоторые наблюдения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4.</a:t>
            </a:r>
            <a:r>
              <a:rPr lang="ru-RU" sz="3600" i="1" dirty="0" smtClean="0">
                <a:solidFill>
                  <a:srgbClr val="00FF00"/>
                </a:solidFill>
              </a:rPr>
              <a:t>Проанализировали всю информацию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5.</a:t>
            </a:r>
            <a:r>
              <a:rPr lang="ru-RU" sz="3600" i="1" dirty="0" smtClean="0">
                <a:solidFill>
                  <a:srgbClr val="00FF00"/>
                </a:solidFill>
              </a:rPr>
              <a:t>Сделали выводы</a:t>
            </a:r>
          </a:p>
        </p:txBody>
      </p:sp>
      <p:pic>
        <p:nvPicPr>
          <p:cNvPr id="10244" name="Picture 4" descr="вспомним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437063"/>
            <a:ext cx="25923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16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солнц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8625"/>
            <a:ext cx="8229600" cy="56673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6600" b="1" dirty="0" smtClean="0">
                <a:solidFill>
                  <a:srgbClr val="FF0000"/>
                </a:solidFill>
              </a:rPr>
              <a:t>С биологической</a:t>
            </a:r>
            <a:endParaRPr lang="ru-RU" sz="6600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6600" dirty="0" smtClean="0">
                <a:solidFill>
                  <a:srgbClr val="FF0000"/>
                </a:solidFill>
              </a:rPr>
              <a:t>точки зрения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6600" dirty="0" smtClean="0">
                <a:solidFill>
                  <a:srgbClr val="FF0000"/>
                </a:solidFill>
              </a:rPr>
              <a:t>Солнце является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6600" dirty="0" smtClean="0">
                <a:solidFill>
                  <a:srgbClr val="FF0000"/>
                </a:solidFill>
              </a:rPr>
              <a:t>источником света,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6600" dirty="0" smtClean="0">
                <a:solidFill>
                  <a:srgbClr val="FF0000"/>
                </a:solidFill>
              </a:rPr>
              <a:t>энергии и тепла.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ris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Солнце – главный источник света 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Земле. Но без него не было бы 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тепла. Так же солнце является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первоначальным источником 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других видов энергии.</a:t>
            </a: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sp>
        <p:nvSpPr>
          <p:cNvPr id="12292" name="WordArt 6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2042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Солнце, как источник света и тепла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3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8000" smtClean="0">
                <a:solidFill>
                  <a:srgbClr val="FF0000"/>
                </a:solidFill>
              </a:rPr>
              <a:t>Тепло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3399"/>
                </a:solidFill>
              </a:rPr>
              <a:t>Вообще для всего живого на Земле очень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3399"/>
                </a:solidFill>
              </a:rPr>
              <a:t>Важен температурный фактор.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3399"/>
                </a:solidFill>
              </a:rPr>
              <a:t>Много солнечной энергии идет 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3399"/>
                </a:solidFill>
              </a:rPr>
              <a:t>Нагревание земной атмосферы, океанов 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3399"/>
                </a:solidFill>
              </a:rPr>
              <a:t>суши. Солнце влияет на все живые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3399"/>
                </a:solidFill>
              </a:rPr>
              <a:t>организмы, но мы решили по отдельности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3399"/>
                </a:solidFill>
              </a:rPr>
              <a:t>рассмотреть влияние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solidFill>
                  <a:srgbClr val="FF3399"/>
                </a:solidFill>
              </a:rPr>
              <a:t>солнца на человека, животных,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8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544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Tahoma</vt:lpstr>
      <vt:lpstr>Wingdings</vt:lpstr>
      <vt:lpstr>Comic Sans MS</vt:lpstr>
      <vt:lpstr>Times New Roman</vt:lpstr>
      <vt:lpstr>Оформление по умолчанию</vt:lpstr>
      <vt:lpstr>Текстура</vt:lpstr>
      <vt:lpstr>Пастель</vt:lpstr>
      <vt:lpstr>Слайд 1</vt:lpstr>
      <vt:lpstr>Слайд 2</vt:lpstr>
      <vt:lpstr>Слайд 3</vt:lpstr>
      <vt:lpstr>Гипотеза, выдвинутая нами: «Жизнь без солнца невозможна!»</vt:lpstr>
      <vt:lpstr>Слайд 5</vt:lpstr>
      <vt:lpstr>Слайд 6</vt:lpstr>
      <vt:lpstr>Слайд 7</vt:lpstr>
      <vt:lpstr>Слайд 8</vt:lpstr>
      <vt:lpstr>Тепло</vt:lpstr>
      <vt:lpstr>Роль солнца в жизни растений</vt:lpstr>
      <vt:lpstr>Слайд 11</vt:lpstr>
      <vt:lpstr>Слайд 12</vt:lpstr>
      <vt:lpstr>Многие насекомые и птицы как и человек, способны запоминать положение солнца и использовать его как ориентир, позволяющий находить обратную   дорогу.</vt:lpstr>
      <vt:lpstr>Слайд 14</vt:lpstr>
      <vt:lpstr>Слайд 15</vt:lpstr>
      <vt:lpstr>Влияние солнца на человека</vt:lpstr>
      <vt:lpstr>Отрицательное влияние солнца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без солнца?</dc:title>
  <dc:creator>student</dc:creator>
  <cp:lastModifiedBy>Папа</cp:lastModifiedBy>
  <cp:revision>17</cp:revision>
  <dcterms:created xsi:type="dcterms:W3CDTF">2005-12-22T05:23:09Z</dcterms:created>
  <dcterms:modified xsi:type="dcterms:W3CDTF">2010-01-24T07:17:03Z</dcterms:modified>
</cp:coreProperties>
</file>