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72" r:id="rId3"/>
    <p:sldId id="273" r:id="rId4"/>
    <p:sldId id="274" r:id="rId5"/>
    <p:sldId id="270" r:id="rId6"/>
    <p:sldId id="261" r:id="rId7"/>
    <p:sldId id="263" r:id="rId8"/>
    <p:sldId id="262" r:id="rId9"/>
    <p:sldId id="267" r:id="rId10"/>
    <p:sldId id="268" r:id="rId11"/>
    <p:sldId id="277" r:id="rId12"/>
    <p:sldId id="278" r:id="rId13"/>
    <p:sldId id="279" r:id="rId14"/>
    <p:sldId id="287" r:id="rId15"/>
    <p:sldId id="289" r:id="rId16"/>
    <p:sldId id="280" r:id="rId17"/>
    <p:sldId id="292" r:id="rId18"/>
    <p:sldId id="283" r:id="rId19"/>
    <p:sldId id="288" r:id="rId20"/>
    <p:sldId id="293" r:id="rId21"/>
    <p:sldId id="294" r:id="rId22"/>
    <p:sldId id="295" r:id="rId23"/>
    <p:sldId id="276" r:id="rId24"/>
    <p:sldId id="296" r:id="rId25"/>
    <p:sldId id="266" r:id="rId26"/>
    <p:sldId id="269" r:id="rId27"/>
  </p:sldIdLst>
  <p:sldSz cx="7200900" cy="5400675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66FF66"/>
    <a:srgbClr val="240CD6"/>
    <a:srgbClr val="C80EAD"/>
    <a:srgbClr val="000000"/>
    <a:srgbClr val="EE1616"/>
    <a:srgbClr val="1EDC30"/>
    <a:srgbClr val="151DB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26" autoAdjust="0"/>
    <p:restoredTop sz="99656" autoAdjust="0"/>
  </p:normalViewPr>
  <p:slideViewPr>
    <p:cSldViewPr>
      <p:cViewPr>
        <p:scale>
          <a:sx n="75" d="100"/>
          <a:sy n="75" d="100"/>
        </p:scale>
        <p:origin x="-870" y="-912"/>
      </p:cViewPr>
      <p:guideLst>
        <p:guide orient="horz" pos="1702"/>
        <p:guide pos="2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539750" y="1560513"/>
            <a:ext cx="6121400" cy="1260475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19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079500" y="3060700"/>
            <a:ext cx="5041900" cy="1379538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18E6A14-D246-4569-B22E-D6CFC17053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zoom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93467-53D0-4B6C-AC02-A36BBD9181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281613" y="179388"/>
            <a:ext cx="1681162" cy="4624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8125" y="179388"/>
            <a:ext cx="4891088" cy="4624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C30C69-0D3B-4852-9C24-EB0A977492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zoom dir="in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179388"/>
            <a:ext cx="6700838" cy="10445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38125" y="1320800"/>
            <a:ext cx="3286125" cy="3482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676650" y="1320800"/>
            <a:ext cx="3286125" cy="1665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3676650" y="3138488"/>
            <a:ext cx="3286125" cy="16652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239713" y="4918075"/>
            <a:ext cx="1800225" cy="3746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2460625" y="4918075"/>
            <a:ext cx="2279650" cy="3746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160963" y="4918075"/>
            <a:ext cx="1800225" cy="374650"/>
          </a:xfrm>
        </p:spPr>
        <p:txBody>
          <a:bodyPr/>
          <a:lstStyle>
            <a:lvl1pPr>
              <a:defRPr/>
            </a:lvl1pPr>
          </a:lstStyle>
          <a:p>
            <a:fld id="{8073B0D9-9C9E-4FAD-B8E5-FAEAADA386C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zoom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5" y="179388"/>
            <a:ext cx="6700838" cy="10445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238125" y="1320800"/>
            <a:ext cx="3286125" cy="3482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76650" y="1320800"/>
            <a:ext cx="3286125" cy="3482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39713" y="4918075"/>
            <a:ext cx="1800225" cy="3746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460625" y="4918075"/>
            <a:ext cx="2279650" cy="3746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5160963" y="4918075"/>
            <a:ext cx="1800225" cy="374650"/>
          </a:xfrm>
        </p:spPr>
        <p:txBody>
          <a:bodyPr/>
          <a:lstStyle>
            <a:lvl1pPr>
              <a:defRPr/>
            </a:lvl1pPr>
          </a:lstStyle>
          <a:p>
            <a:fld id="{F2AE64C3-029A-47CB-B585-41CE9593AE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2C324-A55A-4BE9-AFC1-9B516F30497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zoom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325" y="3470275"/>
            <a:ext cx="6121400" cy="1073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8325" y="2289175"/>
            <a:ext cx="6121400" cy="11811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D0024-F78E-4F82-A5FA-D882C13B3E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38125" y="1320800"/>
            <a:ext cx="3286125" cy="348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76650" y="1320800"/>
            <a:ext cx="3286125" cy="348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6545E-E5F8-459B-A9A8-B912B6913C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63" y="215900"/>
            <a:ext cx="6480175" cy="90011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0363" y="1209675"/>
            <a:ext cx="3181350" cy="5032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0363" y="1712913"/>
            <a:ext cx="3181350" cy="3111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57600" y="1209675"/>
            <a:ext cx="3182938" cy="5032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657600" y="1712913"/>
            <a:ext cx="3182938" cy="31115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BBDC4-C673-4293-8302-765E24F9EE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A6555-B30C-4427-9860-1D0079416E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9CFF1-F441-4F5B-B5BF-C7B554669E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363" y="214313"/>
            <a:ext cx="2368550" cy="9159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14638" y="214313"/>
            <a:ext cx="4025900" cy="4610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60363" y="1130300"/>
            <a:ext cx="2368550" cy="36941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BCE097-F5FB-44DE-83C8-AAA4671EF13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1288" y="3779838"/>
            <a:ext cx="4321175" cy="4476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11288" y="482600"/>
            <a:ext cx="4321175" cy="32400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11288" y="4227513"/>
            <a:ext cx="4321175" cy="633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98691-CC76-434F-B0B7-966584447C8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10000"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238125" y="179388"/>
            <a:ext cx="6700838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36005" rIns="72009" bIns="360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089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238125" y="1320800"/>
            <a:ext cx="6724650" cy="348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36005" rIns="72009" bIns="360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9713" y="4918075"/>
            <a:ext cx="18002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36005" rIns="72009" bIns="36005" numCol="1" anchor="b" anchorCtr="0" compatLnSpc="1">
            <a:prstTxWarp prst="textNoShape">
              <a:avLst/>
            </a:prstTxWarp>
          </a:bodyPr>
          <a:lstStyle>
            <a:lvl1pPr defTabSz="720725">
              <a:defRPr sz="1100">
                <a:effectLst>
                  <a:outerShdw blurRad="38100" dist="38100" dir="2700000" algn="tl">
                    <a:srgbClr val="4D4D4D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60625" y="4918075"/>
            <a:ext cx="22796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36005" rIns="72009" bIns="36005" numCol="1" anchor="b" anchorCtr="0" compatLnSpc="1">
            <a:prstTxWarp prst="textNoShape">
              <a:avLst/>
            </a:prstTxWarp>
          </a:bodyPr>
          <a:lstStyle>
            <a:lvl1pPr algn="ctr" defTabSz="720725">
              <a:defRPr sz="1100">
                <a:effectLst>
                  <a:outerShdw blurRad="38100" dist="38100" dir="2700000" algn="tl">
                    <a:srgbClr val="4D4D4D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160963" y="4918075"/>
            <a:ext cx="1800225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2009" tIns="36005" rIns="72009" bIns="36005" numCol="1" anchor="b" anchorCtr="0" compatLnSpc="1">
            <a:prstTxWarp prst="textNoShape">
              <a:avLst/>
            </a:prstTxWarp>
          </a:bodyPr>
          <a:lstStyle>
            <a:lvl1pPr algn="r" defTabSz="720725">
              <a:defRPr sz="1100">
                <a:effectLst>
                  <a:outerShdw blurRad="38100" dist="38100" dir="2700000" algn="tl">
                    <a:srgbClr val="4D4D4D"/>
                  </a:outerShdw>
                </a:effectLst>
              </a:defRPr>
            </a:lvl1pPr>
          </a:lstStyle>
          <a:p>
            <a:fld id="{F76AA644-AB0F-41AF-9BF4-D66C8F2C6BD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ransition spd="med" advClick="0" advTm="10000">
    <p:zoom dir="in"/>
  </p:transition>
  <p:txStyles>
    <p:titleStyle>
      <a:lvl1pPr algn="ctr" defTabSz="720725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defTabSz="720725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defTabSz="720725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defTabSz="720725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defTabSz="720725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defTabSz="720725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defTabSz="720725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defTabSz="720725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defTabSz="720725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269875" indent="-269875" algn="l" defTabSz="720725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5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  <a:ea typeface="+mn-ea"/>
          <a:cs typeface="+mn-cs"/>
        </a:defRPr>
      </a:lvl1pPr>
      <a:lvl2pPr marL="585788" indent="-225425" algn="l" defTabSz="720725" rtl="0" fontAlgn="base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2pPr>
      <a:lvl3pPr marL="900113" indent="-179388" algn="l" defTabSz="720725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9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3pPr>
      <a:lvl4pPr marL="1260475" indent="-180975" algn="l" defTabSz="720725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4pPr>
      <a:lvl5pPr marL="1620838" indent="-180975" algn="l" defTabSz="720725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5pPr>
      <a:lvl6pPr marL="2078038" indent="-180975" algn="l" defTabSz="720725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6pPr>
      <a:lvl7pPr marL="2535238" indent="-180975" algn="l" defTabSz="720725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7pPr>
      <a:lvl8pPr marL="2992438" indent="-180975" algn="l" defTabSz="720725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8pPr>
      <a:lvl9pPr marL="3449638" indent="-180975" algn="l" defTabSz="720725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1600">
          <a:solidFill>
            <a:schemeClr val="tx1"/>
          </a:solidFill>
          <a:effectLst>
            <a:outerShdw blurRad="38100" dist="38100" dir="2700000" algn="tl">
              <a:srgbClr val="4D4D4D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Rme0\Physicon\Presentations\19.%20&#1057;&#1090;&#1088;&#1086;&#1077;&#1085;&#1080;&#1077;%20&#1072;&#1090;&#1084;&#1086;&#1089;&#1092;&#1077;&#1088;&#1099;%20&#1057;&#1086;&#1083;&#1085;&#1094;&#1072;\objects\2483.mpeg" TargetMode="Externa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  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   </a:t>
            </a:r>
          </a:p>
        </p:txBody>
      </p:sp>
      <p:pic>
        <p:nvPicPr>
          <p:cNvPr id="2053" name="Picture 5" descr="картина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468313"/>
            <a:ext cx="7200900" cy="4464050"/>
          </a:xfrm>
          <a:prstGeom prst="rect">
            <a:avLst/>
          </a:prstGeom>
          <a:noFill/>
        </p:spPr>
      </p:pic>
      <p:sp>
        <p:nvSpPr>
          <p:cNvPr id="2052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720725" y="828675"/>
            <a:ext cx="6192838" cy="3816350"/>
          </a:xfrm>
          <a:prstGeom prst="rect">
            <a:avLst/>
          </a:prstGeom>
        </p:spPr>
        <p:txBody>
          <a:bodyPr wrap="none" fromWordArt="1">
            <a:prstTxWarp prst="textCascadeDown">
              <a:avLst>
                <a:gd name="adj" fmla="val 43477"/>
              </a:avLst>
            </a:prstTxWarp>
          </a:bodyPr>
          <a:lstStyle/>
          <a:p>
            <a:pPr algn="ctr"/>
            <a:r>
              <a:rPr lang="ru-RU" sz="48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Солнце - ближайшая звезда.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54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13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8063" y="0"/>
            <a:ext cx="5472112" cy="5400675"/>
          </a:xfrm>
          <a:prstGeom prst="rect">
            <a:avLst/>
          </a:prstGeom>
          <a:noFill/>
        </p:spPr>
      </p:pic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84325" y="252413"/>
            <a:ext cx="3960813" cy="1090612"/>
          </a:xfrm>
        </p:spPr>
        <p:txBody>
          <a:bodyPr/>
          <a:lstStyle/>
          <a:p>
            <a:r>
              <a:rPr lang="ru-RU" sz="6600">
                <a:solidFill>
                  <a:srgbClr val="F92913"/>
                </a:solidFill>
              </a:rPr>
              <a:t>Возраст.</a:t>
            </a: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87338" y="2339975"/>
            <a:ext cx="6696075" cy="9366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6000">
                <a:solidFill>
                  <a:srgbClr val="0EF677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5 000 000 000 лет</a:t>
            </a:r>
          </a:p>
        </p:txBody>
      </p:sp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2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8" grpId="1"/>
      <p:bldP spid="45059" grpId="0" build="p"/>
      <p:bldP spid="45059" grpI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2" name="Picture 4" descr="9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263" y="0"/>
            <a:ext cx="6191250" cy="5400675"/>
          </a:xfrm>
          <a:prstGeom prst="rect">
            <a:avLst/>
          </a:prstGeom>
          <a:noFill/>
        </p:spPr>
      </p:pic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5900" y="1620838"/>
            <a:ext cx="6700838" cy="2016125"/>
          </a:xfrm>
        </p:spPr>
        <p:txBody>
          <a:bodyPr/>
          <a:lstStyle/>
          <a:p>
            <a:r>
              <a:rPr lang="ru-RU" b="1" i="1"/>
              <a:t>СТРОЕНИЕ АТМОСФЕРЫ      СОЛНЦА</a:t>
            </a:r>
            <a:r>
              <a:rPr lang="ru-RU"/>
              <a:t> </a:t>
            </a:r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76250" y="1620838"/>
            <a:ext cx="6724650" cy="3482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0"/>
            <a:ext cx="59769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1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8125" y="179388"/>
            <a:ext cx="6700838" cy="4826000"/>
          </a:xfrm>
        </p:spPr>
        <p:txBody>
          <a:bodyPr/>
          <a:lstStyle/>
          <a:p>
            <a:r>
              <a:rPr lang="ru-RU"/>
              <a:t>     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15900" y="-852488"/>
            <a:ext cx="6840538" cy="710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1600" b="1"/>
          </a:p>
          <a:p>
            <a:pPr algn="ctr"/>
            <a:endParaRPr lang="ru-RU" sz="1600" b="1"/>
          </a:p>
          <a:p>
            <a:pPr algn="ctr"/>
            <a:endParaRPr lang="en-US" sz="3600" b="1"/>
          </a:p>
          <a:p>
            <a:pPr algn="ctr"/>
            <a:endParaRPr lang="en-US" sz="3600" b="1"/>
          </a:p>
          <a:p>
            <a:pPr algn="ctr"/>
            <a:r>
              <a:rPr lang="ru-RU" sz="3600" b="1"/>
              <a:t>Солнце – газовый шар, не имеющий четких границ. Однако мы видим его резко </a:t>
            </a:r>
          </a:p>
          <a:p>
            <a:pPr algn="ctr"/>
            <a:r>
              <a:rPr lang="ru-RU" sz="3600" b="1"/>
              <a:t>очерченным потому, что практически все излучение Солнца исходит из </a:t>
            </a:r>
            <a:r>
              <a:rPr lang="en-US" sz="3600" b="1"/>
              <a:t>                </a:t>
            </a:r>
            <a:r>
              <a:rPr lang="ru-RU" sz="3600" b="1"/>
              <a:t>фотосферы.</a:t>
            </a:r>
          </a:p>
          <a:p>
            <a:pPr algn="ctr"/>
            <a:endParaRPr lang="ru-RU" sz="1600" b="1"/>
          </a:p>
          <a:p>
            <a:pPr algn="ctr"/>
            <a:endParaRPr lang="ru-RU" sz="1600" b="1"/>
          </a:p>
          <a:p>
            <a:pPr algn="ctr"/>
            <a:endParaRPr lang="ru-RU" b="1"/>
          </a:p>
          <a:p>
            <a:pPr algn="ctr"/>
            <a:endParaRPr lang="ru-RU" b="1"/>
          </a:p>
          <a:p>
            <a:pPr algn="ctr"/>
            <a:endParaRPr lang="ru-RU" b="1"/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01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  <p:bldP spid="9011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</p:pic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7338" y="179388"/>
            <a:ext cx="6700837" cy="1044575"/>
          </a:xfrm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ru-RU">
                <a:solidFill>
                  <a:schemeClr val="tx1"/>
                </a:solidFill>
                <a:effectLst>
                  <a:outerShdw blurRad="38100" dist="38100" dir="2700000" algn="tl">
                    <a:srgbClr val="4D4D4D"/>
                  </a:outerShdw>
                </a:effectLst>
              </a:rPr>
              <a:t> </a:t>
            </a:r>
            <a:r>
              <a:rPr lang="ru-RU" b="1" i="1">
                <a:solidFill>
                  <a:srgbClr val="1EDC30"/>
                </a:solidFill>
              </a:rPr>
              <a:t>Гранулы.</a:t>
            </a:r>
          </a:p>
        </p:txBody>
      </p:sp>
      <p:sp>
        <p:nvSpPr>
          <p:cNvPr id="911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4463" y="1044575"/>
            <a:ext cx="6911975" cy="4176713"/>
          </a:xfrm>
          <a:effectLst>
            <a:outerShdw dist="56796" dir="1593903" algn="ctr" rotWithShape="0">
              <a:srgbClr val="000000"/>
            </a:outerShdw>
          </a:effectLst>
        </p:spPr>
        <p:txBody>
          <a:bodyPr/>
          <a:lstStyle/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>
                <a:solidFill>
                  <a:srgbClr val="151DB7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Вся фотосфера Солнца состоит из светлых зернышек, которые называют </a:t>
            </a:r>
            <a:r>
              <a:rPr lang="ru-RU" sz="3200" b="1" i="1">
                <a:solidFill>
                  <a:srgbClr val="151DB7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гранулами</a:t>
            </a:r>
            <a:r>
              <a:rPr lang="ru-RU" sz="3200" b="1">
                <a:solidFill>
                  <a:srgbClr val="151DB7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ru-RU" sz="3200" b="1">
              <a:solidFill>
                <a:srgbClr val="151DB7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>
                <a:solidFill>
                  <a:srgbClr val="151DB7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Размеры гранул невелики, 1000–2000 км (около 1" дуги), 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200" b="1">
                <a:solidFill>
                  <a:srgbClr val="151DB7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расстояние между ними – 300–600 км.</a:t>
            </a:r>
            <a:r>
              <a:rPr lang="ru-RU" sz="2800" b="1">
                <a:solidFill>
                  <a:srgbClr val="66FF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marL="0" indent="0">
              <a:lnSpc>
                <a:spcPct val="90000"/>
              </a:lnSpc>
            </a:pPr>
            <a:endParaRPr lang="ru-RU" sz="2800" b="1">
              <a:solidFill>
                <a:srgbClr val="66FF66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0" indent="0">
              <a:lnSpc>
                <a:spcPct val="90000"/>
              </a:lnSpc>
            </a:pPr>
            <a:endParaRPr lang="ru-RU" sz="2800" b="1"/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" dur="20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1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6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41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8" grpId="0"/>
      <p:bldP spid="91138" grpId="1"/>
      <p:bldP spid="91139" grpId="0" build="p"/>
      <p:bldP spid="91139" grpI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0"/>
            <a:ext cx="72009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75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</a:t>
            </a:r>
          </a:p>
        </p:txBody>
      </p:sp>
      <p:sp>
        <p:nvSpPr>
          <p:cNvPr id="1075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38125" y="323850"/>
            <a:ext cx="6724650" cy="18002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>
                <a:solidFill>
                  <a:srgbClr val="F0283B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 Солнце наблюдается                      одновременно около миллиона      гранул. </a:t>
            </a:r>
          </a:p>
          <a:p>
            <a:pPr algn="ctr">
              <a:buFont typeface="Wingdings" pitchFamily="2" charset="2"/>
              <a:buNone/>
            </a:pPr>
            <a:r>
              <a:rPr lang="ru-RU" sz="2800" b="1">
                <a:solidFill>
                  <a:srgbClr val="F0283B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Каждая гранула существует               несколько   минут. </a:t>
            </a: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/>
      <p:bldP spid="107523" grpI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5900" y="1692275"/>
            <a:ext cx="67691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4463" y="179388"/>
            <a:ext cx="6794500" cy="1873250"/>
          </a:xfrm>
        </p:spPr>
        <p:txBody>
          <a:bodyPr/>
          <a:lstStyle/>
          <a:p>
            <a:r>
              <a:rPr lang="ru-RU" sz="2400" b="1"/>
              <a:t>На фоне гранул можно наблюдать протуберанцы, факелы, солнечные пятна и др</a:t>
            </a:r>
            <a:br>
              <a:rPr lang="ru-RU" sz="2400" b="1"/>
            </a:br>
            <a:endParaRPr lang="ru-RU" sz="2400" b="1"/>
          </a:p>
        </p:txBody>
      </p:sp>
      <p:sp>
        <p:nvSpPr>
          <p:cNvPr id="1095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4237038"/>
            <a:ext cx="6724650" cy="1163637"/>
          </a:xfrm>
        </p:spPr>
        <p:txBody>
          <a:bodyPr/>
          <a:lstStyle/>
          <a:p>
            <a:endParaRPr lang="ru-RU" b="1"/>
          </a:p>
          <a:p>
            <a:pPr algn="ctr">
              <a:buFont typeface="Wingdings" pitchFamily="2" charset="2"/>
              <a:buNone/>
            </a:pPr>
            <a:r>
              <a:rPr lang="ru-RU" b="1"/>
              <a:t>Развитие протуберанца</a:t>
            </a:r>
            <a:r>
              <a:rPr lang="ru-RU"/>
              <a:t>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1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0" grpId="1"/>
      <p:bldP spid="109571" grpId="0" build="p"/>
      <p:bldP spid="109571" grpI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5" name="Picture 5" descr="1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200900" cy="5400675"/>
          </a:xfrm>
          <a:prstGeom prst="rect">
            <a:avLst/>
          </a:prstGeom>
          <a:noFill/>
        </p:spPr>
      </p:pic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>
                <a:solidFill>
                  <a:srgbClr val="F0283B"/>
                </a:solidFill>
              </a:rPr>
              <a:t>Образование протуберанца.</a:t>
            </a:r>
            <a:r>
              <a:rPr lang="ru-RU"/>
              <a:t> </a:t>
            </a:r>
          </a:p>
        </p:txBody>
      </p:sp>
      <p:sp>
        <p:nvSpPr>
          <p:cNvPr id="9216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200"/>
              <a:t>  </a:t>
            </a:r>
          </a:p>
        </p:txBody>
      </p:sp>
      <p:pic>
        <p:nvPicPr>
          <p:cNvPr id="92169" name="2483.mpe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720725" y="1044575"/>
            <a:ext cx="5472113" cy="4103688"/>
          </a:xfrm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34" fill="hold"/>
                                        <p:tgtEl>
                                          <p:spTgt spid="921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92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169"/>
                </p:tgtEl>
              </p:cMediaNode>
            </p:video>
          </p:childTnLst>
        </p:cTn>
      </p:par>
    </p:tnLst>
    <p:bldLst>
      <p:bldP spid="92162" grpId="0"/>
      <p:bldP spid="9216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8354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</a:t>
            </a:r>
          </a:p>
        </p:txBody>
      </p:sp>
      <p:sp>
        <p:nvSpPr>
          <p:cNvPr id="1126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914775" y="2771775"/>
            <a:ext cx="3286125" cy="2032000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pitchFamily="2" charset="2"/>
              <a:buNone/>
            </a:pPr>
            <a:endParaRPr lang="ru-RU" sz="170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200"/>
              <a:t>Высота протуберанца         </a:t>
            </a:r>
            <a:r>
              <a:rPr lang="en-US" sz="2200"/>
              <a:t>    </a:t>
            </a:r>
            <a:r>
              <a:rPr lang="ru-RU" sz="2200"/>
              <a:t>  около 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700"/>
              <a:t> </a:t>
            </a:r>
            <a:r>
              <a:rPr lang="ru-RU" sz="4800"/>
              <a:t>10 000 км</a:t>
            </a:r>
            <a:r>
              <a:rPr lang="ru-RU" sz="1700"/>
              <a:t>.</a:t>
            </a:r>
          </a:p>
        </p:txBody>
      </p:sp>
      <p:sp>
        <p:nvSpPr>
          <p:cNvPr id="112649" name="Rectangle 9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914775" y="252413"/>
            <a:ext cx="3286125" cy="15843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1800"/>
              <a:t> </a:t>
            </a:r>
            <a:r>
              <a:rPr lang="ru-RU" sz="1800"/>
              <a:t>    </a:t>
            </a:r>
            <a:r>
              <a:rPr lang="ru-RU" sz="2400"/>
              <a:t>Температура           протуберанцев         около 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/>
          </a:p>
        </p:txBody>
      </p:sp>
      <p:graphicFrame>
        <p:nvGraphicFramePr>
          <p:cNvPr id="112645" name="Object 5"/>
          <p:cNvGraphicFramePr>
            <a:graphicFrameLocks noChangeAspect="1"/>
          </p:cNvGraphicFramePr>
          <p:nvPr>
            <p:ph sz="quarter" idx="4294967295"/>
          </p:nvPr>
        </p:nvGraphicFramePr>
        <p:xfrm>
          <a:off x="4321175" y="1763713"/>
          <a:ext cx="2498725" cy="784225"/>
        </p:xfrm>
        <a:graphic>
          <a:graphicData uri="http://schemas.openxmlformats.org/presentationml/2006/ole">
            <p:oleObj spid="_x0000_s112645" name="Формула" r:id="rId4" imgW="647640" imgH="203040" progId="Equation.3">
              <p:embed/>
            </p:oleObj>
          </a:graphicData>
        </a:graphic>
      </p:graphicFrame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2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/>
      <p:bldP spid="112643" grpId="1" build="p"/>
      <p:bldP spid="112649" grpId="0" build="p"/>
      <p:bldP spid="112649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323850"/>
            <a:ext cx="6697662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60363" y="468313"/>
            <a:ext cx="6408737" cy="1368425"/>
          </a:xfrm>
        </p:spPr>
        <p:txBody>
          <a:bodyPr/>
          <a:lstStyle/>
          <a:p>
            <a:r>
              <a:rPr lang="ru-RU" b="1"/>
              <a:t>Пятна на Солнце - признак его активности. </a:t>
            </a:r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2100" b="1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2100" b="1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100" b="1"/>
              <a:t>Пятна -  это более холодные области фотосферы. Размерами до 100 000 км.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100" b="1"/>
              <a:t> Такие пятна существуют около месяца.</a:t>
            </a:r>
            <a:r>
              <a:rPr lang="ru-RU" sz="2100"/>
              <a:t> </a:t>
            </a:r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210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endParaRPr lang="ru-RU" sz="2100"/>
          </a:p>
          <a:p>
            <a:pPr marL="0" indent="0"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Размеры солнечных пятен часто          превышают размеры Земли</a:t>
            </a:r>
            <a:r>
              <a:rPr lang="ru-RU" sz="2100"/>
              <a:t>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  <p:bldP spid="103426" grpId="1"/>
      <p:bldP spid="103427" grpId="0" build="p"/>
      <p:bldP spid="103427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79388"/>
            <a:ext cx="7200900" cy="1044575"/>
          </a:xfrm>
        </p:spPr>
        <p:txBody>
          <a:bodyPr/>
          <a:lstStyle/>
          <a:p>
            <a:r>
              <a:rPr lang="ru-RU" sz="3100"/>
              <a:t>Поверхность Солнца при различных  уровнях его активности.</a:t>
            </a:r>
          </a:p>
        </p:txBody>
      </p:sp>
      <p:sp>
        <p:nvSpPr>
          <p:cNvPr id="1085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  <a:p>
            <a:endParaRPr lang="ru-RU"/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1763713"/>
            <a:ext cx="6626225" cy="321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0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13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00900" cy="5400675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41288" y="204788"/>
            <a:ext cx="6918325" cy="4876800"/>
          </a:xfrm>
          <a:effectLst>
            <a:outerShdw dist="45791" dir="2021404" algn="ctr" rotWithShape="0">
              <a:srgbClr val="260AF6"/>
            </a:outerShdw>
          </a:effectLst>
        </p:spPr>
        <p:txBody>
          <a:bodyPr/>
          <a:lstStyle/>
          <a:p>
            <a:r>
              <a:rPr lang="ru-RU" b="1" i="1">
                <a:solidFill>
                  <a:srgbClr val="FF3300"/>
                </a:solidFill>
                <a:effectLst/>
                <a:latin typeface="Goudy Stout" pitchFamily="18" charset="0"/>
              </a:rPr>
              <a:t>Там огненны валы стремятся </a:t>
            </a:r>
            <a:br>
              <a:rPr lang="ru-RU" b="1" i="1">
                <a:solidFill>
                  <a:srgbClr val="FF3300"/>
                </a:solidFill>
                <a:effectLst/>
                <a:latin typeface="Goudy Stout" pitchFamily="18" charset="0"/>
              </a:rPr>
            </a:br>
            <a:r>
              <a:rPr lang="ru-RU" b="1" i="1">
                <a:solidFill>
                  <a:srgbClr val="FF3300"/>
                </a:solidFill>
                <a:effectLst/>
                <a:latin typeface="Goudy Stout" pitchFamily="18" charset="0"/>
              </a:rPr>
              <a:t>И не находят берегов,     </a:t>
            </a:r>
            <a:br>
              <a:rPr lang="ru-RU" b="1" i="1">
                <a:solidFill>
                  <a:srgbClr val="FF3300"/>
                </a:solidFill>
                <a:effectLst/>
                <a:latin typeface="Goudy Stout" pitchFamily="18" charset="0"/>
              </a:rPr>
            </a:br>
            <a:r>
              <a:rPr lang="ru-RU" b="1" i="1">
                <a:solidFill>
                  <a:srgbClr val="FF3300"/>
                </a:solidFill>
                <a:effectLst/>
                <a:latin typeface="Goudy Stout" pitchFamily="18" charset="0"/>
              </a:rPr>
              <a:t>Там вихри пламенны крутятся, </a:t>
            </a:r>
            <a:br>
              <a:rPr lang="ru-RU" b="1" i="1">
                <a:solidFill>
                  <a:srgbClr val="FF3300"/>
                </a:solidFill>
                <a:effectLst/>
                <a:latin typeface="Goudy Stout" pitchFamily="18" charset="0"/>
              </a:rPr>
            </a:br>
            <a:r>
              <a:rPr lang="ru-RU" b="1" i="1">
                <a:solidFill>
                  <a:srgbClr val="FF3300"/>
                </a:solidFill>
                <a:effectLst/>
                <a:latin typeface="Goudy Stout" pitchFamily="18" charset="0"/>
              </a:rPr>
              <a:t>Борющись множество веков; </a:t>
            </a:r>
            <a:br>
              <a:rPr lang="ru-RU" b="1" i="1">
                <a:solidFill>
                  <a:srgbClr val="FF3300"/>
                </a:solidFill>
                <a:effectLst/>
                <a:latin typeface="Goudy Stout" pitchFamily="18" charset="0"/>
              </a:rPr>
            </a:br>
            <a:r>
              <a:rPr lang="ru-RU" b="1" i="1">
                <a:solidFill>
                  <a:srgbClr val="FF3300"/>
                </a:solidFill>
                <a:effectLst/>
                <a:latin typeface="Goudy Stout" pitchFamily="18" charset="0"/>
              </a:rPr>
              <a:t>Там камни как вода кипят, </a:t>
            </a:r>
            <a:br>
              <a:rPr lang="ru-RU" b="1" i="1">
                <a:solidFill>
                  <a:srgbClr val="FF3300"/>
                </a:solidFill>
                <a:effectLst/>
                <a:latin typeface="Goudy Stout" pitchFamily="18" charset="0"/>
              </a:rPr>
            </a:br>
            <a:r>
              <a:rPr lang="ru-RU" b="1" i="1">
                <a:solidFill>
                  <a:srgbClr val="FF3300"/>
                </a:solidFill>
                <a:effectLst/>
                <a:latin typeface="Goudy Stout" pitchFamily="18" charset="0"/>
              </a:rPr>
              <a:t>Горящи там дожди шумят.</a:t>
            </a:r>
            <a:endParaRPr lang="ru-RU" sz="3900"/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5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5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50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5427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87338" y="1260475"/>
            <a:ext cx="6700837" cy="1908175"/>
          </a:xfrm>
        </p:spPr>
        <p:txBody>
          <a:bodyPr/>
          <a:lstStyle/>
          <a:p>
            <a:r>
              <a:rPr lang="ru-RU" sz="6000">
                <a:solidFill>
                  <a:srgbClr val="DC0E0E"/>
                </a:solidFill>
              </a:rPr>
              <a:t>Внутреннее строение Солнца</a:t>
            </a:r>
            <a:r>
              <a:rPr lang="en-US" sz="6000">
                <a:solidFill>
                  <a:srgbClr val="DC0E0E"/>
                </a:solidFill>
              </a:rPr>
              <a:t>.</a:t>
            </a:r>
            <a:endParaRPr lang="ru-RU" sz="6000">
              <a:solidFill>
                <a:srgbClr val="DC0E0E"/>
              </a:solidFill>
            </a:endParaRPr>
          </a:p>
        </p:txBody>
      </p:sp>
      <p:sp>
        <p:nvSpPr>
          <p:cNvPr id="1167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38125" y="252413"/>
            <a:ext cx="6724650" cy="45513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 </a:t>
            </a:r>
            <a:endParaRPr lang="ru-RU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38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0"/>
            <a:ext cx="59769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77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  </a:t>
            </a:r>
            <a:endParaRPr lang="ru-RU"/>
          </a:p>
        </p:txBody>
      </p:sp>
      <p:sp>
        <p:nvSpPr>
          <p:cNvPr id="11776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" dur="5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3963" y="1547813"/>
            <a:ext cx="4752975" cy="38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87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</a:t>
            </a:r>
            <a:endParaRPr lang="ru-RU"/>
          </a:p>
        </p:txBody>
      </p:sp>
      <p:sp>
        <p:nvSpPr>
          <p:cNvPr id="1187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4463" y="179388"/>
            <a:ext cx="6696075" cy="158432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4400" b="1"/>
              <a:t>Химический      состав Солнца. 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  <p:bldP spid="118787" grpI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0" name="Picture 4" descr="13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0"/>
            <a:ext cx="6480175" cy="5400675"/>
          </a:xfrm>
          <a:prstGeom prst="rect">
            <a:avLst/>
          </a:prstGeom>
          <a:noFill/>
        </p:spPr>
      </p:pic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F0283B"/>
                </a:solidFill>
              </a:rPr>
              <a:t>Заключение.</a:t>
            </a:r>
            <a:r>
              <a:rPr lang="ru-RU"/>
              <a:t> </a:t>
            </a:r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100"/>
              <a:t> </a:t>
            </a:r>
            <a:r>
              <a:rPr lang="ru-RU" sz="2000"/>
              <a:t>В ходе проведения работы по изучению Солнца мы установили, что</a:t>
            </a:r>
            <a:r>
              <a:rPr lang="ru-RU" sz="2100"/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3600"/>
              <a:t>Солнце – это не просто ближайшая звезда, но и большой источник энергии, имеющий очень сложное строение.</a:t>
            </a:r>
          </a:p>
        </p:txBody>
      </p:sp>
      <p:pic>
        <p:nvPicPr>
          <p:cNvPr id="86021" name="Picture 5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84775" y="252413"/>
            <a:ext cx="1487488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7" dur="1230" decel="100000"/>
                                        <p:tgtEl>
                                          <p:spTgt spid="8601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8" dur="1230" decel="100000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30" dur="1230" decel="100000"/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8" grpId="1"/>
      <p:bldP spid="86019" grpId="0" build="p"/>
      <p:bldP spid="86019" grpI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rgbClr val="EE1616"/>
                </a:solidFill>
              </a:rPr>
              <a:t>Источники информации.</a:t>
            </a:r>
          </a:p>
        </p:txBody>
      </p:sp>
      <p:sp>
        <p:nvSpPr>
          <p:cNvPr id="1280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476250" indent="-476250">
              <a:buFont typeface="Wingdings" pitchFamily="2" charset="2"/>
              <a:buAutoNum type="arabicPeriod"/>
            </a:pPr>
            <a:r>
              <a:rPr lang="ru-RU" sz="4000"/>
              <a:t>«Астрономия 11 класс», Б. А. Воронцов-Вельяминов </a:t>
            </a:r>
          </a:p>
          <a:p>
            <a:pPr marL="476250" indent="-476250">
              <a:buFont typeface="Wingdings" pitchFamily="2" charset="2"/>
              <a:buAutoNum type="arabicPeriod"/>
            </a:pPr>
            <a:r>
              <a:rPr lang="ru-RU" sz="4000"/>
              <a:t>Презентации по астрономии.</a:t>
            </a:r>
          </a:p>
          <a:p>
            <a:pPr marL="476250" indent="-476250">
              <a:buFont typeface="Wingdings" pitchFamily="2" charset="2"/>
              <a:buAutoNum type="arabicPeriod"/>
            </a:pPr>
            <a:r>
              <a:rPr lang="en-US" sz="4000"/>
              <a:t>Http://www.astrogalaxy.ru</a:t>
            </a:r>
            <a:endParaRPr lang="ru-RU" sz="4000"/>
          </a:p>
        </p:txBody>
      </p:sp>
    </p:spTree>
  </p:cSld>
  <p:clrMapOvr>
    <a:masterClrMapping/>
  </p:clrMapOvr>
  <p:transition spd="med" advClick="0" advTm="10000">
    <p:zoom dir="in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009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</a:t>
            </a:r>
            <a:endParaRPr lang="ru-RU"/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38125" y="2124075"/>
            <a:ext cx="6724650" cy="295275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1900"/>
              <a:t>   </a:t>
            </a:r>
            <a:r>
              <a:rPr lang="ru-RU" sz="1900"/>
              <a:t> </a:t>
            </a:r>
            <a:r>
              <a:rPr lang="ru-RU" sz="3600" b="1" i="1"/>
              <a:t>Жирохов Н.,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i="1"/>
              <a:t>Золотарёва И.,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i="1"/>
              <a:t>Рагозин М.,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i="1"/>
              <a:t>Газизова И.,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i="1"/>
              <a:t>Тупицына Л.</a:t>
            </a:r>
          </a:p>
        </p:txBody>
      </p:sp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2070100" y="1168400"/>
            <a:ext cx="2947988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5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73B15"/>
                    </a:gs>
                    <a:gs pos="100000">
                      <a:srgbClr val="F73B15">
                        <a:gamma/>
                        <a:shade val="46275"/>
                        <a:invGamma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Monotype Corsiva"/>
              </a:rPr>
              <a:t>Авторы: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allAtOnce"/>
      <p:bldP spid="430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20248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  </a:t>
            </a:r>
          </a:p>
        </p:txBody>
      </p:sp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 rot="-496512">
            <a:off x="1195388" y="887413"/>
            <a:ext cx="4538662" cy="25050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47"/>
              </a:avLst>
            </a:prstTxWarp>
          </a:bodyPr>
          <a:lstStyle/>
          <a:p>
            <a:pPr algn="ctr"/>
            <a:r>
              <a:rPr lang="ru-RU" sz="9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80808"/>
                    </a:gs>
                    <a:gs pos="100000">
                      <a:srgbClr val="F80808">
                        <a:gamma/>
                        <a:shade val="46275"/>
                        <a:invGamma/>
                      </a:srgbClr>
                    </a:gs>
                  </a:gsLst>
                  <a:lin ang="3196512" scaled="1"/>
                </a:gra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Comic Sans MS"/>
              </a:rPr>
              <a:t>Конец.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animBg="1"/>
      <p:bldP spid="4608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0"/>
            <a:ext cx="64087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4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5900">
                <a:solidFill>
                  <a:srgbClr val="C7E52F"/>
                </a:solidFill>
              </a:rPr>
              <a:t>    Цель работы.</a:t>
            </a:r>
          </a:p>
        </p:txBody>
      </p:sp>
      <p:sp>
        <p:nvSpPr>
          <p:cNvPr id="63493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38125" y="1320800"/>
            <a:ext cx="6351588" cy="34829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sz="2200"/>
          </a:p>
          <a:p>
            <a:pPr algn="ctr">
              <a:buFont typeface="Wingdings" pitchFamily="2" charset="2"/>
              <a:buNone/>
            </a:pPr>
            <a:endParaRPr lang="ru-RU" sz="2200"/>
          </a:p>
          <a:p>
            <a:pPr algn="ctr">
              <a:buFont typeface="Wingdings" pitchFamily="2" charset="2"/>
              <a:buNone/>
            </a:pPr>
            <a:endParaRPr lang="ru-RU" sz="2200"/>
          </a:p>
          <a:p>
            <a:pPr algn="ctr">
              <a:buFont typeface="Wingdings" pitchFamily="2" charset="2"/>
              <a:buNone/>
            </a:pPr>
            <a:endParaRPr lang="ru-RU" sz="2200"/>
          </a:p>
        </p:txBody>
      </p:sp>
      <p:sp>
        <p:nvSpPr>
          <p:cNvPr id="63496" name="Rectangle 8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668713" y="1320800"/>
            <a:ext cx="3294062" cy="3482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200"/>
              <a:t>  </a:t>
            </a:r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531813" y="1851025"/>
            <a:ext cx="6308725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3" tIns="45711" rIns="91423" bIns="45711"/>
          <a:lstStyle/>
          <a:p>
            <a:pPr marL="269875" indent="-269875" algn="ctr" defTabSz="7207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2200">
              <a:effectLst>
                <a:outerShdw blurRad="38100" dist="38100" dir="2700000" algn="tl">
                  <a:srgbClr val="4D4D4D"/>
                </a:outerShdw>
              </a:effectLst>
            </a:endParaRPr>
          </a:p>
          <a:p>
            <a:pPr marL="269875" indent="-269875" algn="ctr" defTabSz="720725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4400" i="1">
                <a:effectLst>
                  <a:outerShdw blurRad="38100" dist="38100" dir="2700000" algn="tl">
                    <a:srgbClr val="4D4D4D"/>
                  </a:outerShdw>
                </a:effectLst>
              </a:rPr>
              <a:t>Изучение ближайшей звезды -  Солнца.</a:t>
            </a:r>
          </a:p>
        </p:txBody>
      </p:sp>
      <p:pic>
        <p:nvPicPr>
          <p:cNvPr id="63498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4825" y="468313"/>
            <a:ext cx="68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34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6" dur="1230" decel="100000"/>
                                        <p:tgtEl>
                                          <p:spTgt spid="63492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7" dur="1230" decel="100000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9" dur="1230" decel="100000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3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63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63492" grpId="1"/>
      <p:bldP spid="63497" grpId="0"/>
      <p:bldP spid="6349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5" name="Picture 7" descr="24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200900" cy="5400675"/>
          </a:xfrm>
          <a:prstGeom prst="rect">
            <a:avLst/>
          </a:prstGeom>
          <a:noFill/>
        </p:spPr>
      </p:pic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/>
              <a:t> Проблемный вопрос.</a:t>
            </a:r>
            <a:r>
              <a:rPr lang="ru-RU"/>
              <a:t> </a:t>
            </a:r>
          </a:p>
        </p:txBody>
      </p:sp>
      <p:sp>
        <p:nvSpPr>
          <p:cNvPr id="839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3600"/>
              <a:t>  </a:t>
            </a:r>
          </a:p>
        </p:txBody>
      </p:sp>
      <p:sp>
        <p:nvSpPr>
          <p:cNvPr id="83972" name="WordArt 4"/>
          <p:cNvSpPr>
            <a:spLocks noChangeArrowheads="1" noChangeShapeType="1" noTextEdit="1"/>
          </p:cNvSpPr>
          <p:nvPr/>
        </p:nvSpPr>
        <p:spPr bwMode="auto">
          <a:xfrm>
            <a:off x="576263" y="1692275"/>
            <a:ext cx="6048375" cy="1944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Что мы знаем о Солнце?  </a:t>
            </a: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animBg="1"/>
      <p:bldP spid="8397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10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</a:t>
            </a:r>
          </a:p>
        </p:txBody>
      </p:sp>
      <p:sp>
        <p:nvSpPr>
          <p:cNvPr id="47110" name="WordArt 6"/>
          <p:cNvSpPr>
            <a:spLocks noChangeArrowheads="1" noChangeShapeType="1" noTextEdit="1"/>
          </p:cNvSpPr>
          <p:nvPr/>
        </p:nvSpPr>
        <p:spPr bwMode="auto">
          <a:xfrm>
            <a:off x="157163" y="885825"/>
            <a:ext cx="6861175" cy="29479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Общие сведения о Солнце.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/>
      <p:bldP spid="471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>
                <a:solidFill>
                  <a:schemeClr val="bg2"/>
                </a:solidFill>
              </a:rPr>
              <a:t>Масса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7200"/>
              <a:t> </a:t>
            </a:r>
          </a:p>
        </p:txBody>
      </p:sp>
      <p:sp>
        <p:nvSpPr>
          <p:cNvPr id="37895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15900" y="3132138"/>
            <a:ext cx="6675438" cy="143986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Что в 330 000 раз больше массы Земли.</a:t>
            </a:r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>
            <p:ph sz="half" idx="4294967295"/>
          </p:nvPr>
        </p:nvGraphicFramePr>
        <p:xfrm>
          <a:off x="287338" y="1476375"/>
          <a:ext cx="6354762" cy="1644650"/>
        </p:xfrm>
        <a:graphic>
          <a:graphicData uri="http://schemas.openxmlformats.org/presentationml/2006/ole">
            <p:oleObj spid="_x0000_s37892" name="Формула" r:id="rId5" imgW="647640" imgH="203040" progId="Equation.3">
              <p:embed/>
            </p:oleObj>
          </a:graphicData>
        </a:graphic>
      </p:graphicFrame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 tmFilter="0,0; .5, 0; 1, 1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0" grpId="1"/>
      <p:bldP spid="37895" grpId="0" build="p"/>
      <p:bldP spid="37895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98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0"/>
            <a:ext cx="6337300" cy="5400675"/>
          </a:xfrm>
          <a:prstGeom prst="rect">
            <a:avLst/>
          </a:prstGeom>
          <a:noFill/>
        </p:spPr>
      </p:pic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>
                <a:solidFill>
                  <a:srgbClr val="000000"/>
                </a:solidFill>
              </a:rPr>
              <a:t>Светимость.</a:t>
            </a:r>
          </a:p>
        </p:txBody>
      </p:sp>
      <p:sp>
        <p:nvSpPr>
          <p:cNvPr id="39943" name="Rectangle 7"/>
          <p:cNvSpPr>
            <a:spLocks noGrp="1" noRot="1" noChangeArrowheads="1"/>
          </p:cNvSpPr>
          <p:nvPr>
            <p:ph type="body" idx="1"/>
          </p:nvPr>
        </p:nvSpPr>
        <p:spPr>
          <a:xfrm>
            <a:off x="238125" y="3060700"/>
            <a:ext cx="6724650" cy="174307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4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Светимость лампы прямого накала 60 Вт.</a:t>
            </a:r>
          </a:p>
        </p:txBody>
      </p:sp>
      <p:graphicFrame>
        <p:nvGraphicFramePr>
          <p:cNvPr id="39940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431800" y="1260475"/>
          <a:ext cx="6337300" cy="1587500"/>
        </p:xfrm>
        <a:graphic>
          <a:graphicData uri="http://schemas.openxmlformats.org/presentationml/2006/ole">
            <p:oleObj spid="_x0000_s39940" name="Формула" r:id="rId4" imgW="863280" imgH="228600" progId="Equation.3">
              <p:embed/>
            </p:oleObj>
          </a:graphicData>
        </a:graphic>
      </p:graphicFrame>
    </p:spTree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99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0" dur="1230" decel="100000"/>
                                        <p:tgtEl>
                                          <p:spTgt spid="39940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1" dur="1230" decel="10000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3" dur="1230" decel="100000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8" grpId="1"/>
      <p:bldP spid="39943" grpId="0" build="p"/>
      <p:bldP spid="39943" grpI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7" descr="13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" y="0"/>
            <a:ext cx="6335713" cy="5400675"/>
          </a:xfrm>
          <a:prstGeom prst="rect">
            <a:avLst/>
          </a:prstGeom>
          <a:noFill/>
        </p:spPr>
      </p:pic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>
                <a:solidFill>
                  <a:srgbClr val="0000FF"/>
                </a:solidFill>
              </a:rPr>
              <a:t>Радиус.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38125" y="1320800"/>
            <a:ext cx="6386513" cy="1092200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7400">
                <a:solidFill>
                  <a:srgbClr val="6666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696 000 км.</a:t>
            </a:r>
          </a:p>
        </p:txBody>
      </p:sp>
      <p:sp>
        <p:nvSpPr>
          <p:cNvPr id="38917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360363" y="3205163"/>
            <a:ext cx="6553200" cy="1366837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200"/>
              <a:t> </a:t>
            </a:r>
            <a:r>
              <a:rPr lang="ru-RU" sz="4400" b="1">
                <a:solidFill>
                  <a:srgbClr val="66FF33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Что в 109 раз больше радиуса Земли.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5" dur="1230" decel="1000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6" dur="1230" decel="1000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8" dur="1230" decel="1000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4" grpId="1"/>
      <p:bldP spid="38915" grpId="0" build="p"/>
      <p:bldP spid="38915" grpId="1" build="p"/>
      <p:bldP spid="38917" grpId="0" build="p"/>
      <p:bldP spid="38917" grpI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13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3" y="0"/>
            <a:ext cx="5616575" cy="5400675"/>
          </a:xfrm>
          <a:prstGeom prst="rect">
            <a:avLst/>
          </a:prstGeom>
          <a:noFill/>
        </p:spPr>
      </p:pic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8125" y="179388"/>
            <a:ext cx="6675438" cy="1512887"/>
          </a:xfrm>
        </p:spPr>
        <p:txBody>
          <a:bodyPr/>
          <a:lstStyle/>
          <a:p>
            <a:r>
              <a:rPr lang="ru-RU" sz="5500"/>
              <a:t>Температура поверхности.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7900"/>
              <a:t>  </a:t>
            </a:r>
          </a:p>
        </p:txBody>
      </p:sp>
      <p:graphicFrame>
        <p:nvGraphicFramePr>
          <p:cNvPr id="44037" name="Rectangle 5"/>
          <p:cNvGraphicFramePr>
            <a:graphicFrameLocks/>
          </p:cNvGraphicFramePr>
          <p:nvPr>
            <p:ph sz="quarter" idx="2"/>
          </p:nvPr>
        </p:nvGraphicFramePr>
        <p:xfrm>
          <a:off x="4070350" y="1320800"/>
          <a:ext cx="2498725" cy="1665288"/>
        </p:xfrm>
        <a:graphic>
          <a:graphicData uri="http://schemas.openxmlformats.org/presentationml/2006/ole">
            <p:oleObj spid="_x0000_s44037" name="Формула" r:id="rId4" imgW="0" imgH="0" progId="Equation.3">
              <p:embed/>
            </p:oleObj>
          </a:graphicData>
        </a:graphic>
      </p:graphicFrame>
      <p:graphicFrame>
        <p:nvGraphicFramePr>
          <p:cNvPr id="44043" name="Object 11"/>
          <p:cNvGraphicFramePr>
            <a:graphicFrameLocks noChangeAspect="1"/>
          </p:cNvGraphicFramePr>
          <p:nvPr/>
        </p:nvGraphicFramePr>
        <p:xfrm>
          <a:off x="1439863" y="2268538"/>
          <a:ext cx="4321175" cy="1584325"/>
        </p:xfrm>
        <a:graphic>
          <a:graphicData uri="http://schemas.openxmlformats.org/presentationml/2006/ole">
            <p:oleObj spid="_x0000_s44043" name="Формула" r:id="rId5" imgW="520560" imgH="203040" progId="Equation.3">
              <p:embed/>
            </p:oleObj>
          </a:graphicData>
        </a:graphic>
      </p:graphicFrame>
      <p:sp>
        <p:nvSpPr>
          <p:cNvPr id="44044" name="Rectangle 12"/>
          <p:cNvSpPr>
            <a:spLocks noGrp="1" noRot="1" noChangeArrowheads="1"/>
          </p:cNvSpPr>
          <p:nvPr>
            <p:ph sz="quarter" idx="3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900"/>
              <a:t>  </a:t>
            </a: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xit" presetSubtype="0" ac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xit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4" grpId="1"/>
    </p:bld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687</TotalTime>
  <Words>198</Words>
  <Application>Microsoft Office PowerPoint</Application>
  <PresentationFormat>Произвольный</PresentationFormat>
  <Paragraphs>90</Paragraphs>
  <Slides>26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Облака</vt:lpstr>
      <vt:lpstr>Формула</vt:lpstr>
      <vt:lpstr>  </vt:lpstr>
      <vt:lpstr>Там огненны валы стремятся  И не находят берегов,      Там вихри пламенны крутятся,  Борющись множество веков;  Там камни как вода кипят,  Горящи там дожди шумят.</vt:lpstr>
      <vt:lpstr>    Цель работы.</vt:lpstr>
      <vt:lpstr> Проблемный вопрос. </vt:lpstr>
      <vt:lpstr>   </vt:lpstr>
      <vt:lpstr>Масса</vt:lpstr>
      <vt:lpstr>Светимость.</vt:lpstr>
      <vt:lpstr>Радиус.</vt:lpstr>
      <vt:lpstr>Температура поверхности.</vt:lpstr>
      <vt:lpstr>Возраст.</vt:lpstr>
      <vt:lpstr>СТРОЕНИЕ АТМОСФЕРЫ      СОЛНЦА </vt:lpstr>
      <vt:lpstr>     </vt:lpstr>
      <vt:lpstr> Гранулы.</vt:lpstr>
      <vt:lpstr>  </vt:lpstr>
      <vt:lpstr>На фоне гранул можно наблюдать протуберанцы, факелы, солнечные пятна и др </vt:lpstr>
      <vt:lpstr>Образование протуберанца. </vt:lpstr>
      <vt:lpstr>  </vt:lpstr>
      <vt:lpstr>Пятна на Солнце - признак его активности. </vt:lpstr>
      <vt:lpstr>Поверхность Солнца при различных  уровнях его активности.</vt:lpstr>
      <vt:lpstr>Внутреннее строение Солнца.</vt:lpstr>
      <vt:lpstr>  </vt:lpstr>
      <vt:lpstr>  </vt:lpstr>
      <vt:lpstr>Заключение. </vt:lpstr>
      <vt:lpstr>Источники информации.</vt:lpstr>
      <vt:lpstr> </vt:lpstr>
      <vt:lpstr> </vt:lpstr>
    </vt:vector>
  </TitlesOfParts>
  <Company>школа_1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student</dc:creator>
  <cp:lastModifiedBy>Папа</cp:lastModifiedBy>
  <cp:revision>57</cp:revision>
  <dcterms:created xsi:type="dcterms:W3CDTF">2005-12-06T09:53:18Z</dcterms:created>
  <dcterms:modified xsi:type="dcterms:W3CDTF">2010-01-28T17:28:58Z</dcterms:modified>
</cp:coreProperties>
</file>