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7" r:id="rId4"/>
    <p:sldId id="266" r:id="rId5"/>
    <p:sldId id="268" r:id="rId6"/>
    <p:sldId id="257" r:id="rId7"/>
    <p:sldId id="258" r:id="rId8"/>
    <p:sldId id="259" r:id="rId9"/>
    <p:sldId id="262" r:id="rId10"/>
    <p:sldId id="260" r:id="rId11"/>
    <p:sldId id="261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Манометры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Вокина Галина Ивановна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Учитель физики МОУ ИРМО «Малоголоустненская СОШ»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Кровяное давление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Сокращения сердца взрослого здорового человека в покое происходят 60-80 раз в минуту на протяжении всей жизни, днем и ночью. При одном сокращении сердце выталкивает в аорту 60-70 см</a:t>
            </a:r>
            <a:r>
              <a:rPr lang="ru-RU" baseline="30000" dirty="0" smtClean="0"/>
              <a:t>3</a:t>
            </a:r>
            <a:r>
              <a:rPr lang="ru-RU" dirty="0" smtClean="0"/>
              <a:t> крови под давлением около 120 мм </a:t>
            </a:r>
            <a:r>
              <a:rPr lang="ru-RU" dirty="0" err="1" smtClean="0"/>
              <a:t>рт</a:t>
            </a:r>
            <a:r>
              <a:rPr lang="ru-RU" dirty="0" smtClean="0"/>
              <a:t>. ст. или 1,6- 10</a:t>
            </a:r>
            <a:r>
              <a:rPr lang="ru-RU" baseline="30000" dirty="0" smtClean="0"/>
              <a:t>4</a:t>
            </a:r>
            <a:r>
              <a:rPr lang="ru-RU" dirty="0" smtClean="0"/>
              <a:t> Па. За одну минуту «кровяной насос» человека перекачивает примерно 4-5 л крови, за сутки— около 6500 л, т.е. 6,5 тонн, а за 70 лет около 160 тыс. тонн крови.</a:t>
            </a:r>
          </a:p>
          <a:p>
            <a:r>
              <a:rPr lang="ru-RU" dirty="0" smtClean="0"/>
              <a:t>Многие заболевания сердца и кровеносной системы сопровождаются изменениями кровяного давления, заболевания других органов часто влияют на состояние сердечнососудистой системы человека. Поэтому измерение кровяного давления — одна из обязательных процедур при медицинском осмотре в поликлинике или больнице для диагноза болезней, вызывающих изменения давления крови.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Сфигмоманометр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Прибор для измерения артериального давления крови называется </a:t>
            </a:r>
            <a:r>
              <a:rPr lang="ru-RU" i="1" dirty="0" smtClean="0"/>
              <a:t>сфигмоманометром </a:t>
            </a:r>
            <a:r>
              <a:rPr lang="ru-RU" dirty="0" smtClean="0"/>
              <a:t>(от грече­ского </a:t>
            </a:r>
            <a:r>
              <a:rPr lang="en-US" i="1" dirty="0" err="1" smtClean="0"/>
              <a:t>sphygmos</a:t>
            </a:r>
            <a:r>
              <a:rPr lang="en-US" i="1" dirty="0" smtClean="0"/>
              <a:t> </a:t>
            </a:r>
            <a:r>
              <a:rPr lang="ru-RU" dirty="0" smtClean="0"/>
              <a:t>— пульс, биение сердца) или </a:t>
            </a:r>
            <a:r>
              <a:rPr lang="ru-RU" i="1" dirty="0" smtClean="0"/>
              <a:t>тонометром .</a:t>
            </a:r>
          </a:p>
          <a:p>
            <a:r>
              <a:rPr lang="ru-RU" dirty="0" smtClean="0"/>
              <a:t> Он состоит из манометра, тонкостенной воздухонепроницаемой манжеты, резинового нагнетателя и регулятора давления. </a:t>
            </a:r>
          </a:p>
          <a:p>
            <a:r>
              <a:rPr lang="ru-RU" dirty="0" smtClean="0"/>
              <a:t>Для измерения кровяного давления манжета плотно обертывается вокруг руки выше локтя и закрепляется застежками. Через одну резиновую трубку в манжету с помощью нагнетателя накачивается воздух, другая трубка соединяет манжету с манометром. При накачивании воздуха манжета сдавливает руку со всех сторон.</a:t>
            </a:r>
          </a:p>
          <a:p>
            <a:r>
              <a:rPr lang="ru-RU" dirty="0" smtClean="0"/>
              <a:t> Когда давление воздуха в ней превышает максимальное значение давления крови, создаваемого сердцем, ток крови в артерии прекращается.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Границы давлений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 здоровых молодых людей верхнее артериальное давление должно быть около </a:t>
            </a:r>
            <a:r>
              <a:rPr lang="ru-RU" b="1" dirty="0" smtClean="0"/>
              <a:t>120 </a:t>
            </a:r>
            <a:r>
              <a:rPr lang="ru-RU" dirty="0" smtClean="0"/>
              <a:t>мм </a:t>
            </a:r>
            <a:r>
              <a:rPr lang="ru-RU" dirty="0" err="1" smtClean="0"/>
              <a:t>рт</a:t>
            </a:r>
            <a:r>
              <a:rPr lang="ru-RU" dirty="0" smtClean="0"/>
              <a:t>. ст., нижнее артериальное давле­ние около 80 мм </a:t>
            </a:r>
            <a:r>
              <a:rPr lang="ru-RU" dirty="0" err="1" smtClean="0"/>
              <a:t>рт</a:t>
            </a:r>
            <a:r>
              <a:rPr lang="ru-RU" dirty="0" smtClean="0"/>
              <a:t>. ст. (короче говорят «давление </a:t>
            </a:r>
            <a:r>
              <a:rPr lang="ru-RU" b="1" dirty="0" smtClean="0"/>
              <a:t>120</a:t>
            </a:r>
            <a:r>
              <a:rPr lang="ru-RU" dirty="0" smtClean="0"/>
              <a:t> на </a:t>
            </a:r>
            <a:r>
              <a:rPr lang="ru-RU" b="1" dirty="0" smtClean="0"/>
              <a:t>80</a:t>
            </a:r>
            <a:r>
              <a:rPr lang="ru-RU" dirty="0" smtClean="0"/>
              <a:t>» и пишут </a:t>
            </a:r>
            <a:r>
              <a:rPr lang="ru-RU" b="1" dirty="0" smtClean="0"/>
              <a:t>«120/80» ).</a:t>
            </a:r>
          </a:p>
          <a:p>
            <a:r>
              <a:rPr lang="ru-RU" dirty="0" smtClean="0"/>
              <a:t>Однако понятие нормы в данном случае весьма относительно, так как для разных людей нормальными оказываются различные значения давления. Поэтому каждому человеку нужно знать, какие значения верхнего и нижнего артериального давления являются нормальными, обычными для его организма.</a:t>
            </a:r>
          </a:p>
          <a:p>
            <a:r>
              <a:rPr lang="ru-RU" dirty="0" smtClean="0"/>
              <a:t> Обнаружение изменений кровяного давления может служить сигналом о возможном заболевании.</a:t>
            </a:r>
          </a:p>
          <a:p>
            <a:r>
              <a:rPr lang="ru-RU" dirty="0" smtClean="0"/>
              <a:t> Повыше­ние максимального артериального кровяного давления выше </a:t>
            </a:r>
            <a:r>
              <a:rPr lang="ru-RU" b="1" dirty="0" smtClean="0"/>
              <a:t>140-150</a:t>
            </a:r>
            <a:r>
              <a:rPr lang="ru-RU" dirty="0" smtClean="0"/>
              <a:t> и минимального выше </a:t>
            </a:r>
            <a:r>
              <a:rPr lang="ru-RU" b="1" dirty="0" smtClean="0"/>
              <a:t>80-90</a:t>
            </a:r>
            <a:r>
              <a:rPr lang="ru-RU" dirty="0" smtClean="0"/>
              <a:t> мм </a:t>
            </a:r>
            <a:r>
              <a:rPr lang="ru-RU" dirty="0" err="1" smtClean="0"/>
              <a:t>рт</a:t>
            </a:r>
            <a:r>
              <a:rPr lang="ru-RU" dirty="0" smtClean="0"/>
              <a:t>. ст. является признаком заболевания, называемого </a:t>
            </a:r>
            <a:r>
              <a:rPr lang="ru-RU" i="1" dirty="0" smtClean="0"/>
              <a:t>гипертонией.</a:t>
            </a:r>
          </a:p>
          <a:p>
            <a:r>
              <a:rPr lang="ru-RU" i="1" dirty="0" smtClean="0"/>
              <a:t> </a:t>
            </a:r>
            <a:r>
              <a:rPr lang="ru-RU" dirty="0" smtClean="0"/>
              <a:t>Максимальное артериальное кровяное давление ниже </a:t>
            </a:r>
            <a:r>
              <a:rPr lang="ru-RU" b="1" dirty="0" smtClean="0"/>
              <a:t>90-100 </a:t>
            </a:r>
            <a:r>
              <a:rPr lang="ru-RU" dirty="0" smtClean="0"/>
              <a:t>мм </a:t>
            </a:r>
            <a:r>
              <a:rPr lang="ru-RU" dirty="0" err="1" smtClean="0"/>
              <a:t>рт</a:t>
            </a:r>
            <a:r>
              <a:rPr lang="ru-RU" dirty="0" smtClean="0"/>
              <a:t>. ст. является признаком заболевания, называемого </a:t>
            </a:r>
            <a:r>
              <a:rPr lang="ru-RU" i="1" dirty="0" smtClean="0"/>
              <a:t>гипотонией.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Когда и  зачем  нужно измерять  артериальное давление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Каждому человеку следует знать основные параметры своего организма в норме: свою массу, нормальную температуру тела, частоту пульса, верхнее и нижнее значения артериального давления. Эти знания нужны для того, чтобы вовремя обнаружить отклонения от нормы, вызванные какими-либо заболеваниями или вредными воздействиями на организм. Дело в том, что любые физические параметры человека индивидуальны, обусловлены генетическими особенностями организма, режимом питания, характером физических и психических нагрузок.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Трубчатый манометр.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en-US" dirty="0" smtClean="0"/>
              <a:t>XIX </a:t>
            </a:r>
            <a:r>
              <a:rPr lang="ru-RU" dirty="0" smtClean="0"/>
              <a:t>веке сконструировал ученый Э.Бурдон.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1214422"/>
            <a:ext cx="3874296" cy="535934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3429000"/>
            <a:ext cx="3143272" cy="291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детали измерительного механизма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дугообразная латунная трубка </a:t>
            </a:r>
            <a:r>
              <a:rPr lang="ru-RU" sz="3200" i="1" dirty="0" smtClean="0"/>
              <a:t>1,</a:t>
            </a:r>
          </a:p>
          <a:p>
            <a:r>
              <a:rPr lang="ru-RU" sz="3200" i="1" dirty="0" smtClean="0"/>
              <a:t> </a:t>
            </a:r>
            <a:r>
              <a:rPr lang="ru-RU" sz="3200" dirty="0" smtClean="0"/>
              <a:t>тяга 5</a:t>
            </a:r>
          </a:p>
          <a:p>
            <a:r>
              <a:rPr lang="ru-RU" sz="3200" dirty="0" smtClean="0"/>
              <a:t>зубчатый сектор </a:t>
            </a:r>
            <a:r>
              <a:rPr lang="ru-RU" sz="3200" i="1" dirty="0" smtClean="0"/>
              <a:t>3, </a:t>
            </a:r>
          </a:p>
          <a:p>
            <a:r>
              <a:rPr lang="ru-RU" sz="3200" dirty="0" smtClean="0"/>
              <a:t>шестерня </a:t>
            </a:r>
            <a:r>
              <a:rPr lang="ru-RU" sz="3200" i="1" dirty="0" smtClean="0"/>
              <a:t>3, </a:t>
            </a:r>
            <a:r>
              <a:rPr lang="ru-RU" sz="3200" dirty="0" smtClean="0"/>
              <a:t>сидящая на одной оси со стрелкой </a:t>
            </a:r>
            <a:r>
              <a:rPr lang="ru-RU" sz="3200" i="1" dirty="0" smtClean="0"/>
              <a:t>2,</a:t>
            </a:r>
          </a:p>
          <a:p>
            <a:r>
              <a:rPr lang="ru-RU" sz="3200" dirty="0" smtClean="0"/>
              <a:t> спиральная пружина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12"/>
            <a:ext cx="40719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Жидкостный манометр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Измерение давления много меньшего, чем атмосферное;</a:t>
            </a:r>
          </a:p>
          <a:p>
            <a:r>
              <a:rPr lang="ru-RU" dirty="0" smtClean="0"/>
              <a:t>Работа такого манометра основана на сравнении давления в закрытом колене с внешним давлением в открытом колене. </a:t>
            </a:r>
          </a:p>
          <a:p>
            <a:r>
              <a:rPr lang="ru-RU" dirty="0" smtClean="0"/>
              <a:t>По разности высот жидкости в коленах судят об измеряемом давлении.</a:t>
            </a: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3128030"/>
          <a:ext cx="4038600" cy="1470303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14703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15145" marR="151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3643314"/>
            <a:ext cx="1857388" cy="274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500174"/>
            <a:ext cx="1785950" cy="2822074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Медицинские манометры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14282" y="128586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714876" y="1357298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4071942"/>
            <a:ext cx="3775052" cy="253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Система кровообращения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4714876" cy="564357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Система кровообращения в организме животного была открыта английским врачом Вильямом Гарвеем, опубликовавшим результаты своих экспериментальных исследований в 1628 г. С этого времени стало известно, что сердце человека выполняет одну из важнейших жизненных функций, обеспечивая тканям организма питание, дыхание и выделение через систему кровообращения.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43050"/>
            <a:ext cx="4429124" cy="389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сердца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4714876" cy="5643578"/>
          </a:xfrm>
        </p:spPr>
        <p:txBody>
          <a:bodyPr>
            <a:noAutofit/>
          </a:bodyPr>
          <a:lstStyle/>
          <a:p>
            <a:r>
              <a:rPr lang="ru-RU" sz="1600" dirty="0" smtClean="0"/>
              <a:t>Сердце человека состоит из четырех камер: двух желудочков и двух предсердий.</a:t>
            </a:r>
          </a:p>
          <a:p>
            <a:r>
              <a:rPr lang="ru-RU" sz="1600" dirty="0" smtClean="0"/>
              <a:t> Кровь из левого предсердия при его сокращении поступает в левый желудочек. </a:t>
            </a:r>
          </a:p>
          <a:p>
            <a:r>
              <a:rPr lang="ru-RU" sz="1600" dirty="0" smtClean="0"/>
              <a:t>При сокращении левого желудочка кровь выталкивается через аорту в артерии.</a:t>
            </a:r>
          </a:p>
          <a:p>
            <a:r>
              <a:rPr lang="ru-RU" sz="1600" dirty="0" smtClean="0"/>
              <a:t> Обратное движение крови из желудочков в предсердия предотвращают сердечные клапаны, автоматически закрывающиеся при обратном токе крови.</a:t>
            </a:r>
          </a:p>
          <a:p>
            <a:r>
              <a:rPr lang="ru-RU" sz="1600" dirty="0" smtClean="0"/>
              <a:t> Из артерий кровь протекает далее в капилляры всех органов и тканей. Из артериальных капилляров жидкая часть крови из-за повышенного давления в сосудах по сравнению с давлением в тканях частично проходит сквозь проницаемые стенки сосудов в ткани, перенося им питательные вещества, эритроциты передают кислород. В венозной части капилляров давление ниже чем в окружающих тканях, поэтому там тканевая жидкость проникает в кровь, вынося продукты распада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74182" y="1857364"/>
            <a:ext cx="4769818" cy="417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сердца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Из артерий кровь протекает далее в капилляры всех органов и тканей. Из артериальных капилляров жидкая часть крови из-за повышенного давления в сосудах по сравнению с давлением в тканях частично проходит сквозь проницаемые стенки сосудов в ткани, перенося им питательные вещества, эритроциты передают кислород. В венозной части капилляров давление ниже чем в окружающих тканях, поэтому там тканевая жидкость проникает в кровь, вынося продукты распада.</a:t>
            </a:r>
          </a:p>
          <a:p>
            <a:r>
              <a:rPr lang="ru-RU" dirty="0" smtClean="0"/>
              <a:t>Венозные капилляры собираются в вены, кровь из вен</a:t>
            </a:r>
            <a:r>
              <a:rPr lang="ru-RU" b="1" dirty="0" smtClean="0"/>
              <a:t> </a:t>
            </a:r>
            <a:r>
              <a:rPr lang="ru-RU" dirty="0" smtClean="0"/>
              <a:t>поступает в правое предсердие. Из правого предсердия кровь поступает в правый желудочек, а правый желудочек при сокращении выталкивает кровь через легочную артерию в легкие. </a:t>
            </a:r>
          </a:p>
          <a:p>
            <a:r>
              <a:rPr lang="ru-RU" dirty="0" smtClean="0"/>
              <a:t>Обогащенная кислородом кровь из легких по легочным венам поступает в левое предсердие, и далее цикл повторяется. </a:t>
            </a:r>
          </a:p>
          <a:p>
            <a:r>
              <a:rPr lang="ru-RU" dirty="0" smtClean="0"/>
              <a:t>Полный кругооборот крови завершается примерно за половину минуты.</a:t>
            </a:r>
          </a:p>
          <a:p>
            <a:r>
              <a:rPr lang="ru-RU" dirty="0" smtClean="0"/>
              <a:t> Работа каждого из отделов состоит из чередования сокращения и расслабления.</a:t>
            </a:r>
          </a:p>
          <a:p>
            <a:r>
              <a:rPr lang="ru-RU" dirty="0" smtClean="0"/>
              <a:t> Во время сокращения, называемого </a:t>
            </a:r>
            <a:r>
              <a:rPr lang="ru-RU" i="1" dirty="0" smtClean="0"/>
              <a:t>систолой, </a:t>
            </a:r>
            <a:r>
              <a:rPr lang="ru-RU" dirty="0" smtClean="0"/>
              <a:t>отдел сердца выбрасывает кровь.</a:t>
            </a:r>
          </a:p>
          <a:p>
            <a:r>
              <a:rPr lang="ru-RU" dirty="0" smtClean="0"/>
              <a:t> Во время расслабления — </a:t>
            </a:r>
            <a:r>
              <a:rPr lang="ru-RU" i="1" dirty="0" smtClean="0"/>
              <a:t>диастолы </a:t>
            </a:r>
            <a:r>
              <a:rPr lang="ru-RU" dirty="0" smtClean="0"/>
              <a:t>— заполняется кровью.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Измерение артериального давления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Чтобы измерить максимальное артериальное давление, поворотом регулятора приоткрывается отверстие для выпуска воздуха из манжеты и давление в ней начинает снижаться. Когда давление в манжете становится меньше максимального артериального давления, кровь начинает толчками проникать в артерию. Эти толчки можно зарегистрировать с помощью </a:t>
            </a:r>
            <a:r>
              <a:rPr lang="ru-RU" sz="1600" i="1" dirty="0" smtClean="0"/>
              <a:t>фонендоскопа.</a:t>
            </a:r>
            <a:endParaRPr lang="ru-RU" sz="1600" dirty="0" smtClean="0"/>
          </a:p>
          <a:p>
            <a:r>
              <a:rPr lang="ru-RU" sz="1600" dirty="0" smtClean="0"/>
              <a:t>Фонендоскоп — это очень простой прибор, состоящий из головки — тонкостенной пустой коробки — и гибкой трубки, соединенной с двумя пластмассовыми трубками с наконечниками. Для прослушивания толчков крови в артерии головка фонендоскопа вставляется под край манжеты, наконечники вставляются в уши. Когда давление в манжете снижается до значения максимального артериального давления, начинают прослушиваться пульсации крови в артерии. В момент начала прослушивания пульсаций нужно заметить показания манометра. Это будет </a:t>
            </a:r>
            <a:r>
              <a:rPr lang="ru-RU" sz="1600" i="1" dirty="0" smtClean="0"/>
              <a:t>верхнее артериальное давление, </a:t>
            </a:r>
            <a:r>
              <a:rPr lang="ru-RU" sz="1600" dirty="0" smtClean="0"/>
              <a:t>т. е. давление во время систолы. При этом наблюдаются и пульсации показаний манометра.</a:t>
            </a:r>
          </a:p>
          <a:p>
            <a:r>
              <a:rPr lang="ru-RU" sz="1600" dirty="0" smtClean="0"/>
              <a:t>Когда при дальнейшем выпускании воздуха из манжеты давление в ней снижается до минимального значения давления крови в артерии, манжета перестает препятствовать току крови в артерии и пульсации перестают прослушиваться с помощью фонендоскопа, Перестает «вздрагивать» и стрелка манометра. Это </a:t>
            </a:r>
            <a:r>
              <a:rPr lang="ru-RU" sz="1600" i="1" dirty="0" smtClean="0"/>
              <a:t>нижнее артериальное давление, </a:t>
            </a:r>
            <a:r>
              <a:rPr lang="ru-RU" sz="1600" dirty="0" smtClean="0"/>
              <a:t>т. е. давление во время диастолы.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1102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Манометры</vt:lpstr>
      <vt:lpstr>Трубчатый манометр. </vt:lpstr>
      <vt:lpstr>Основные детали измерительного механизма</vt:lpstr>
      <vt:lpstr>Жидкостный манометр</vt:lpstr>
      <vt:lpstr>Медицинские манометры</vt:lpstr>
      <vt:lpstr>Система кровообращения человека</vt:lpstr>
      <vt:lpstr>Строение сердца</vt:lpstr>
      <vt:lpstr>Работа сердца</vt:lpstr>
      <vt:lpstr>Измерение артериального давления</vt:lpstr>
      <vt:lpstr>Кровяное давление</vt:lpstr>
      <vt:lpstr>Сфигмоманометр</vt:lpstr>
      <vt:lpstr>Границы давлений</vt:lpstr>
      <vt:lpstr>Когда и  зачем  нужно измерять  артериальное давление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28</cp:revision>
  <dcterms:modified xsi:type="dcterms:W3CDTF">2010-05-18T10:39:40Z</dcterms:modified>
</cp:coreProperties>
</file>