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66"/>
    <a:srgbClr val="EBC7E2"/>
    <a:srgbClr val="AB45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A38E9D-9041-4490-820F-5DFED1E64911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1F7631-E6C4-4D79-9CB3-F5F3483F1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B%D0%B5%D0%B4%D1%8F%D0%BD%D0%B0%D1%8F_%D0%BA%D1%80%D1%83%D0%BF%D0%B0&amp;action=edit&amp;redlink=1" TargetMode="External"/><Relationship Id="rId13" Type="http://schemas.openxmlformats.org/officeDocument/2006/relationships/hyperlink" Target="http://ru.wikipedia.org/w/index.php?title=%D0%90%D1%82%D0%BC%D0%BE%D1%81%D1%84%D0%B5%D1%80%D0%BD%D0%BE%D0%B5_%D0%BE%D0%BB%D0%B5%D0%B4%D0%B5%D0%BD%D0%B5%D0%BD%D0%B8%D0%B5&amp;action=edit&amp;redlink=1" TargetMode="External"/><Relationship Id="rId3" Type="http://schemas.openxmlformats.org/officeDocument/2006/relationships/hyperlink" Target="http://ru.wikipedia.org/wiki/%D0%94%D0%BE%D0%B6%D0%B4%D1%8C" TargetMode="External"/><Relationship Id="rId7" Type="http://schemas.openxmlformats.org/officeDocument/2006/relationships/hyperlink" Target="http://ru.wikipedia.org/w/index.php?title=%D0%A1%D0%BD%D0%B5%D0%B6%D0%BD%D1%8B%D0%B5_%D0%B7%D0%B5%D1%80%D0%BD%D0%B0&amp;action=edit&amp;redlink=1" TargetMode="External"/><Relationship Id="rId12" Type="http://schemas.openxmlformats.org/officeDocument/2006/relationships/hyperlink" Target="http://ru.wikipedia.org/wiki/%D0%98%D0%BD%D0%B5%D0%B9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98%D0%B7%D0%BC%D0%BE%D1%80%D0%BE%D1%81%D1%8C&amp;action=edit&amp;redlink=1" TargetMode="External"/><Relationship Id="rId11" Type="http://schemas.openxmlformats.org/officeDocument/2006/relationships/hyperlink" Target="http://ru.wikipedia.org/wiki/%D0%9B%D0%B5%D0%B4%D1%8F%D0%BD%D1%8B%D0%B5_%D0%BA%D1%80%D0%B8%D1%81%D1%82%D0%B0%D0%BB%D0%BB%D1%8B" TargetMode="External"/><Relationship Id="rId5" Type="http://schemas.openxmlformats.org/officeDocument/2006/relationships/hyperlink" Target="http://ru.wikipedia.org/wiki/%D0%A1%D0%BD%D0%B5%D0%B6%D0%BD%D0%B0%D1%8F_%D0%BA%D1%80%D1%83%D0%BF%D0%B0" TargetMode="External"/><Relationship Id="rId15" Type="http://schemas.openxmlformats.org/officeDocument/2006/relationships/image" Target="../media/image13.jpeg"/><Relationship Id="rId10" Type="http://schemas.openxmlformats.org/officeDocument/2006/relationships/hyperlink" Target="http://ru.wikipedia.org/wiki/%D0%93%D1%80%D0%B0%D0%B4" TargetMode="External"/><Relationship Id="rId4" Type="http://schemas.openxmlformats.org/officeDocument/2006/relationships/hyperlink" Target="http://ru.wikipedia.org/wiki/%D0%A1%D0%BD%D0%B5%D0%B3" TargetMode="External"/><Relationship Id="rId9" Type="http://schemas.openxmlformats.org/officeDocument/2006/relationships/hyperlink" Target="http://ru.wikipedia.org/wiki/%D0%A0%D0%BE%D1%81%D0%B0" TargetMode="External"/><Relationship Id="rId14" Type="http://schemas.openxmlformats.org/officeDocument/2006/relationships/hyperlink" Target="http://ru.wikipedia.org/wiki/%D0%93%D0%BE%D0%BB%D0%BE%D0%BB%D1%91%D0%B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E%D1%80%D1%81%D0%BA%D0%B0%D1%8F_%D0%B2%D0%BE%D0%B4%D0%B0" TargetMode="External"/><Relationship Id="rId13" Type="http://schemas.openxmlformats.org/officeDocument/2006/relationships/hyperlink" Target="http://ru.wikipedia.org/wiki/%D0%A2%D1%8F%D0%B6%D1%91%D0%BB%D0%B0%D1%8F_%D0%B2%D0%BE%D0%B4%D0%B0" TargetMode="External"/><Relationship Id="rId18" Type="http://schemas.openxmlformats.org/officeDocument/2006/relationships/hyperlink" Target="http://ru.wikipedia.org/wiki/%D0%A1%D1%82%D0%BE%D1%87%D0%BD%D1%8B%D0%B5_%D0%B2%D0%BE%D0%B4%D1%8B" TargetMode="External"/><Relationship Id="rId26" Type="http://schemas.openxmlformats.org/officeDocument/2006/relationships/image" Target="../media/image15.jpeg"/><Relationship Id="rId3" Type="http://schemas.openxmlformats.org/officeDocument/2006/relationships/hyperlink" Target="http://ru.wikipedia.org/wiki/%D0%9C%D1%8F%D0%B3%D0%BA%D0%B0%D1%8F_%D0%B2%D0%BE%D0%B4%D0%B0" TargetMode="External"/><Relationship Id="rId21" Type="http://schemas.openxmlformats.org/officeDocument/2006/relationships/hyperlink" Target="http://ru.wikipedia.org/wiki/%D0%A1%D0%B2%D1%8F%D1%82%D0%B0%D1%8F_%D0%B2%D0%BE%D0%B4%D0%B0" TargetMode="External"/><Relationship Id="rId7" Type="http://schemas.openxmlformats.org/officeDocument/2006/relationships/hyperlink" Target="http://ru.wikipedia.org/wiki/%D0%9F%D1%80%D0%B5%D1%81%D0%BD%D0%B0%D1%8F_%D0%B2%D0%BE%D0%B4%D0%B0" TargetMode="External"/><Relationship Id="rId12" Type="http://schemas.openxmlformats.org/officeDocument/2006/relationships/hyperlink" Target="http://ru.wikipedia.org/w/index.php?title=%D0%92%D0%BE%D0%B4%D0%BE%D0%BF%D1%80%D0%BE%D0%B2%D0%BE%D0%B4%D0%BD%D0%B0%D1%8F_%D0%B2%D0%BE%D0%B4%D0%B0&amp;action=edit&amp;redlink=1" TargetMode="External"/><Relationship Id="rId17" Type="http://schemas.openxmlformats.org/officeDocument/2006/relationships/hyperlink" Target="http://ru.wikipedia.org/wiki/%D0%94%D0%B5%D0%B8%D0%BE%D0%BD%D0%B8%D0%B7%D0%B8%D1%80%D0%BE%D0%B2%D0%B0%D0%BD%D0%BD%D0%B0%D1%8F_%D0%B2%D0%BE%D0%B4%D0%B0" TargetMode="External"/><Relationship Id="rId25" Type="http://schemas.openxmlformats.org/officeDocument/2006/relationships/hyperlink" Target="http://ru.wikipedia.org/wiki/%D0%A1%D1%82%D1%80%D1%83%D0%BA%D1%82%D1%83%D1%80%D0%B8%D1%80%D0%BE%D0%B2%D0%B0%D0%BD%D0%BD%D0%B0%D1%8F_%D0%B2%D0%BE%D0%B4%D0%B0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://ru.wikipedia.org/wiki/%D0%94%D0%B8%D1%81%D1%82%D0%B8%D0%BB%D0%BB%D0%B8%D1%80%D0%BE%D0%B2%D0%B0%D0%BD%D0%BD%D0%B0%D1%8F_%D0%B2%D0%BE%D0%B4%D0%B0" TargetMode="External"/><Relationship Id="rId20" Type="http://schemas.openxmlformats.org/officeDocument/2006/relationships/hyperlink" Target="http://ru.wikipedia.org/wiki/%D0%9F%D0%BE%D0%B2%D0%B5%D1%80%D1%85%D0%BD%D0%BE%D1%81%D1%82%D0%BD%D1%8B%D0%B5_%D0%B2%D0%BE%D0%B4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2%D0%B0%D0%BB%D0%B0%D1%8F_%D0%B2%D0%BE%D0%B4%D0%B0" TargetMode="External"/><Relationship Id="rId11" Type="http://schemas.openxmlformats.org/officeDocument/2006/relationships/hyperlink" Target="http://ru.wikipedia.org/wiki/%D0%9F%D0%B8%D1%82%D1%8C%D0%B5%D0%B2%D0%B0%D1%8F_%D0%B2%D0%BE%D0%B4%D0%B0" TargetMode="External"/><Relationship Id="rId24" Type="http://schemas.openxmlformats.org/officeDocument/2006/relationships/hyperlink" Target="http://ru.wikipedia.org/wiki/%D0%9F%D0%BE%D0%BB%D0%B8%D0%B2%D0%BE%D0%B4%D0%B0" TargetMode="External"/><Relationship Id="rId5" Type="http://schemas.openxmlformats.org/officeDocument/2006/relationships/hyperlink" Target="http://ru.wikipedia.org/wiki/%D0%9F%D0%BE%D0%B4%D0%B7%D0%B5%D0%BC%D0%BD%D1%8B%D0%B5_%D0%B2%D0%BE%D0%B4%D1%8B" TargetMode="External"/><Relationship Id="rId15" Type="http://schemas.openxmlformats.org/officeDocument/2006/relationships/hyperlink" Target="http://ru.wikipedia.org/w/index.php?title=%D0%A2%D1%80%D0%B8%D1%82%D0%B8%D0%B5%D0%B2%D0%B0%D1%8F_%D0%B2%D0%BE%D0%B4%D0%B0&amp;action=edit&amp;redlink=1" TargetMode="External"/><Relationship Id="rId23" Type="http://schemas.openxmlformats.org/officeDocument/2006/relationships/hyperlink" Target="http://ru.wikipedia.org/wiki/%D0%96%D0%B8%D0%B2%D0%B0%D1%8F_%D0%B2%D0%BE%D0%B4%D0%B0" TargetMode="External"/><Relationship Id="rId10" Type="http://schemas.openxmlformats.org/officeDocument/2006/relationships/hyperlink" Target="http://ru.wikipedia.org/w/index.php?title=%D0%94%D0%BE%D0%B6%D0%B4%D0%B5%D0%B2%D0%B0%D1%8F_%D0%B2%D0%BE%D0%B4%D0%B0&amp;action=edit&amp;redlink=1" TargetMode="External"/><Relationship Id="rId19" Type="http://schemas.openxmlformats.org/officeDocument/2006/relationships/hyperlink" Target="http://ru.wikipedia.org/w/index.php?title=%D0%9B%D0%B8%D0%B2%D0%BD%D0%B5%D0%B2%D0%B0%D1%8F_%D0%B2%D0%BE%D0%B4%D0%B0&amp;action=edit&amp;redlink=1" TargetMode="External"/><Relationship Id="rId4" Type="http://schemas.openxmlformats.org/officeDocument/2006/relationships/hyperlink" Target="http://ru.wikipedia.org/wiki/%D0%96%D1%91%D1%81%D1%82%D0%BA%D0%B0%D1%8F_%D0%B2%D0%BE%D0%B4%D0%B0" TargetMode="External"/><Relationship Id="rId9" Type="http://schemas.openxmlformats.org/officeDocument/2006/relationships/hyperlink" Target="http://ru.wikipedia.org/wiki/%D0%9C%D0%B8%D0%BD%D0%B5%D1%80%D0%B0%D0%BB%D1%8C%D0%BD%D0%B0%D1%8F_%D0%B2%D0%BE%D0%B4%D0%B0" TargetMode="External"/><Relationship Id="rId14" Type="http://schemas.openxmlformats.org/officeDocument/2006/relationships/hyperlink" Target="http://ru.wikipedia.org/wiki/%D0%94%D0%B5%D0%B9%D1%82%D0%B5%D1%80%D0%B8%D0%B5%D0%B2%D0%B0%D1%8F_%D0%B2%D0%BE%D0%B4%D0%B0" TargetMode="External"/><Relationship Id="rId22" Type="http://schemas.openxmlformats.org/officeDocument/2006/relationships/hyperlink" Target="http://ru.wikipedia.org/wiki/%D0%9C%D1%91%D1%80%D1%82%D0%B2%D0%B0%D1%8F_%D0%B2%D0%BE%D0%B4%D0%B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8%D0%BA%D0%B8%D0%BF%D0%B5%D0%B4%D0%B8%D1%8F:%D0%A1%D1%81%D1%8B%D0%BB%D0%BA%D0%B8_%D0%BD%D0%B0_%D0%B8%D1%81%D1%82%D0%BE%D1%87%D0%BD%D0%B8%D0%BA%D0%B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H2O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0%B1%D1%8A%D1%91%D0%BC" TargetMode="External"/><Relationship Id="rId13" Type="http://schemas.openxmlformats.org/officeDocument/2006/relationships/hyperlink" Target="http://ru.wikipedia.org/wiki/%D0%A1%D0%BD%D0%B5%D0%B3" TargetMode="External"/><Relationship Id="rId18" Type="http://schemas.openxmlformats.org/officeDocument/2006/relationships/hyperlink" Target="http://ru.wikipedia.org/wiki/%D0%9C%D0%BE%D1%80%D0%B5" TargetMode="External"/><Relationship Id="rId26" Type="http://schemas.openxmlformats.org/officeDocument/2006/relationships/hyperlink" Target="http://ru.wikipedia.org/wiki/%D0%9A%D0%BB%D0%B8%D0%BC%D0%B0%D1%82" TargetMode="External"/><Relationship Id="rId3" Type="http://schemas.openxmlformats.org/officeDocument/2006/relationships/image" Target="../media/image3.jpeg"/><Relationship Id="rId21" Type="http://schemas.openxmlformats.org/officeDocument/2006/relationships/hyperlink" Target="http://ru.wikipedia.org/wiki/%D0%9A%D0%BE%D0%B2%D0%B0%D0%BB%D0%B5%D0%BD%D1%82%D0%BD%D0%B0%D1%8F_%D1%81%D0%B2%D1%8F%D0%B7%D1%8C" TargetMode="External"/><Relationship Id="rId7" Type="http://schemas.openxmlformats.org/officeDocument/2006/relationships/hyperlink" Target="http://ru.wikipedia.org/wiki/%D0%A6%D0%B2%D0%B5%D1%82" TargetMode="External"/><Relationship Id="rId12" Type="http://schemas.openxmlformats.org/officeDocument/2006/relationships/hyperlink" Target="http://ru.wikipedia.org/wiki/%D0%9B%D1%91%D0%B4" TargetMode="External"/><Relationship Id="rId17" Type="http://schemas.openxmlformats.org/officeDocument/2006/relationships/hyperlink" Target="http://ru.wikipedia.org/wiki/%D0%9E%D0%BA%D0%B5%D0%B0%D0%BD" TargetMode="External"/><Relationship Id="rId25" Type="http://schemas.openxmlformats.org/officeDocument/2006/relationships/hyperlink" Target="http://ru.wikipedia.org/w/index.php?title=%D0%96%D0%B8%D0%B2%D0%BE%D0%B9_%D0%BE%D1%80%D0%B3%D0%B0%D0%BD%D0%B8%D0%B7%D0%BC&amp;action=edit&amp;redlink=1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://ru.wikipedia.org/wiki/%D0%97%D0%B5%D0%BC%D0%BB%D1%8F_(%D0%BF%D0%BB%D0%B0%D0%BD%D0%B5%D1%82%D0%B0)" TargetMode="External"/><Relationship Id="rId20" Type="http://schemas.openxmlformats.org/officeDocument/2006/relationships/hyperlink" Target="http://ru.wikipedia.org/wiki/%D0%A0%D0%B5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6%D0%B8%D0%B4%D0%BA%D0%BE%D1%81%D1%82%D1%8C" TargetMode="External"/><Relationship Id="rId11" Type="http://schemas.openxmlformats.org/officeDocument/2006/relationships/hyperlink" Target="http://ru.wikipedia.org/wiki/%D0%9A%D0%B8%D1%81%D0%BB%D0%BE%D1%80%D0%BE%D0%B4" TargetMode="External"/><Relationship Id="rId24" Type="http://schemas.openxmlformats.org/officeDocument/2006/relationships/hyperlink" Target="http://ru.wikipedia.org/wiki/%D0%96%D0%B8%D0%B7%D0%BD%D1%8C" TargetMode="External"/><Relationship Id="rId5" Type="http://schemas.openxmlformats.org/officeDocument/2006/relationships/hyperlink" Target="http://ru.wikipedia.org/wiki/%D0%92%D0%BE%D0%B4%D0%BE%D1%80%D0%BE%D0%B4" TargetMode="External"/><Relationship Id="rId15" Type="http://schemas.openxmlformats.org/officeDocument/2006/relationships/hyperlink" Target="http://ru.wikipedia.org/wiki/%D0%9F%D0%B0%D1%80" TargetMode="External"/><Relationship Id="rId23" Type="http://schemas.openxmlformats.org/officeDocument/2006/relationships/hyperlink" Target="http://ru.wikipedia.org/wiki/%D0%A1%D0%BE%D0%BB%D0%B8" TargetMode="External"/><Relationship Id="rId10" Type="http://schemas.openxmlformats.org/officeDocument/2006/relationships/hyperlink" Target="http://ru.wikipedia.org/wiki/%D0%A5%D0%B8%D0%BC%D0%B8%D1%87%D0%B5%D1%81%D0%BA%D0%B0%D1%8F_%D1%84%D0%BE%D1%80%D0%BC%D1%83%D0%BB%D0%B0" TargetMode="External"/><Relationship Id="rId19" Type="http://schemas.openxmlformats.org/officeDocument/2006/relationships/hyperlink" Target="http://ru.wikipedia.org/wiki/%D0%9E%D0%B7%D0%B5%D1%80%D0%BE" TargetMode="External"/><Relationship Id="rId4" Type="http://schemas.openxmlformats.org/officeDocument/2006/relationships/hyperlink" Target="http://ru.wikipedia.org/wiki/%D0%9E%D0%BA%D1%81%D0%B8%D0%B4" TargetMode="External"/><Relationship Id="rId9" Type="http://schemas.openxmlformats.org/officeDocument/2006/relationships/hyperlink" Target="http://ru.wikipedia.org/wiki/%D0%97%D0%B0%D0%BF%D0%B0%D1%85" TargetMode="External"/><Relationship Id="rId14" Type="http://schemas.openxmlformats.org/officeDocument/2006/relationships/hyperlink" Target="http://ru.wikipedia.org/wiki/%D0%93%D0%B0%D0%B7" TargetMode="External"/><Relationship Id="rId22" Type="http://schemas.openxmlformats.org/officeDocument/2006/relationships/hyperlink" Target="http://ru.wikipedia.org/wiki/%D0%A0%D0%B0%D1%81%D1%82%D0%B2%D0%BE%D1%80%D0%B8%D1%82%D0%B5%D0%BB%D1%8C" TargetMode="External"/><Relationship Id="rId27" Type="http://schemas.openxmlformats.org/officeDocument/2006/relationships/hyperlink" Target="http://ru.wikipedia.org/wiki/%D0%9F%D0%BE%D0%B3%D0%BE%D0%B4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0%D1%82%D0%B5%D0%B3%D0%BE%D1%80%D0%B8%D1%8F:%D0%A1%D0%BE%D0%B5%D0%B4%D0%B8%D0%BD%D0%B5%D0%BD%D0%B8%D1%8F_%D0%B2%D0%BE%D0%B4%D0%BE%D1%80%D0%BE%D0%B4%D0%B0" TargetMode="External"/><Relationship Id="rId3" Type="http://schemas.openxmlformats.org/officeDocument/2006/relationships/hyperlink" Target="http://ru.wikipedia.org/wiki/%D0%9F%D0%BE%D0%BA%D0%B0%D0%B7%D0%B0%D1%82%D0%B5%D0%BB%D1%8C_%D0%BF%D1%80%D0%B5%D0%BB%D0%BE%D0%BC%D0%BB%D0%B5%D0%BD%D0%B8%D1%8F" TargetMode="External"/><Relationship Id="rId7" Type="http://schemas.openxmlformats.org/officeDocument/2006/relationships/hyperlink" Target="http://ru.wikipedia.org/wiki/%D0%A2%D0%B5%D0%BF%D0%BB%D0%BE%D1%82%D0%B0_%D0%BF%D0%BB%D0%B0%D0%B2%D0%BB%D0%B5%D0%BD%D0%B8%D1%8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E%D0%B4%D0%BE%D1%80%D0%BE%D0%B4%D0%BD%D0%B0%D1%8F_%D1%81%D0%B2%D1%8F%D0%B7%D1%8C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ru.wikipedia.org/wiki/%D0%92%D0%BE%D0%B4%D0%BE%D1%91%D0%BC" TargetMode="External"/><Relationship Id="rId10" Type="http://schemas.openxmlformats.org/officeDocument/2006/relationships/hyperlink" Target="http://ru.wikipedia.org/wiki/%D0%A2%D0%B5%D0%BF%D0%BB%D0%BE%D0%B2%D0%BE%D0%B5_%D1%80%D0%B0%D1%81%D1%88%D0%B8%D1%80%D0%B5%D0%BD%D0%B8%D0%B5" TargetMode="External"/><Relationship Id="rId4" Type="http://schemas.openxmlformats.org/officeDocument/2006/relationships/hyperlink" Target="http://ru.wikipedia.org/wiki/%D0%A0%D1%8B%D0%B1%D1%8B" TargetMode="External"/><Relationship Id="rId9" Type="http://schemas.openxmlformats.org/officeDocument/2006/relationships/hyperlink" Target="http://ru.wikipedia.org/wiki/%D0%A2%D0%B5%D0%BF%D0%BB%D0%BE%D1%91%D0%BC%D0%BA%D0%BE%D1%81%D1%82%D1%8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0%D1%81%D1%82%D0%B2%D0%BE%D1%80%D0%B8%D1%82%D0%B5%D0%BB%D1%8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ru.wikipedia.org/wiki/%D0%94%D0%B8%D1%8D%D0%BB%D0%B5%D0%BA%D1%82%D1%80%D0%B8%D0%B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1%91%D0%B4" TargetMode="External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ru.wikipedia.org/wiki/%D0%92%D0%BE%D0%B4%D1%8F%D0%BD%D0%BE%D0%B9_%D0%BF%D0%B0%D1%8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ru.wikipedia.org/wiki/%D0%98%D0%B7%D0%BE%D1%82%D0%BE%D0%BF" TargetMode="External"/><Relationship Id="rId7" Type="http://schemas.openxmlformats.org/officeDocument/2006/relationships/hyperlink" Target="http://ru.wikipedia.org/w/index.php?title=%D0%A2%D1%80%D0%B8%D1%82%D0%B8%D0%B5%D0%B2%D0%B0%D1%8F_%D0%B2%D0%BE%D0%B4%D0%B0&amp;action=edit&amp;redlink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A1%D0%B2%D0%B5%D1%80%D1%85%D1%82%D1%8F%D0%B6%D1%91%D0%BB%D0%B0%D1%8F_%D0%B2%D0%BE%D0%B4%D0%B0&amp;action=edit&amp;redlink=1" TargetMode="External"/><Relationship Id="rId5" Type="http://schemas.openxmlformats.org/officeDocument/2006/relationships/hyperlink" Target="http://ru.wikipedia.org/wiki/%D0%94%D0%B5%D0%B9%D1%82%D0%B5%D1%80%D0%B8%D0%B5%D0%B2%D0%B0%D1%8F_%D0%B2%D0%BE%D0%B4%D0%B0" TargetMode="External"/><Relationship Id="rId4" Type="http://schemas.openxmlformats.org/officeDocument/2006/relationships/hyperlink" Target="http://ru.wikipedia.org/wiki/%D0%A2%D1%8F%D0%B6%D1%91%D0%BB%D0%B0%D1%8F_%D0%B2%D0%BE%D0%B4%D0%B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ru.wikipedia.org/wiki/%D0%9A%D0%B0%D1%82%D0%B8%D0%BE%D0%BD" TargetMode="External"/><Relationship Id="rId7" Type="http://schemas.openxmlformats.org/officeDocument/2006/relationships/hyperlink" Target="http://ru.wikipedia.org/wiki/%D0%9A%D1%80%D0%B8%D1%81%D1%82%D0%B0%D0%BB%D0%BB%D0%BE%D0%B3%D0%B8%D0%B4%D1%80%D0%B0%D1%82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8%D0%B4%D1%80%D0%B0%D1%82" TargetMode="External"/><Relationship Id="rId5" Type="http://schemas.openxmlformats.org/officeDocument/2006/relationships/hyperlink" Target="http://ru.wikipedia.org/wiki/%D0%98%D0%BE%D0%BD" TargetMode="External"/><Relationship Id="rId4" Type="http://schemas.openxmlformats.org/officeDocument/2006/relationships/hyperlink" Target="http://ru.wikipedia.org/wiki/%D0%90%D0%BD%D0%B8%D0%BE%D0%B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0%D1%80" TargetMode="External"/><Relationship Id="rId13" Type="http://schemas.openxmlformats.org/officeDocument/2006/relationships/hyperlink" Target="http://ru.wikipedia.org/wiki/%D0%93%D1%80%D0%B0%D0%B4" TargetMode="External"/><Relationship Id="rId3" Type="http://schemas.openxmlformats.org/officeDocument/2006/relationships/image" Target="../media/image12.jpeg"/><Relationship Id="rId7" Type="http://schemas.openxmlformats.org/officeDocument/2006/relationships/hyperlink" Target="http://ru.wikipedia.org/wiki/%D0%A2%D1%83%D0%BC%D0%B0%D0%BD" TargetMode="External"/><Relationship Id="rId12" Type="http://schemas.openxmlformats.org/officeDocument/2006/relationships/hyperlink" Target="http://ru.wikipedia.org/wiki/%D0%A1%D0%BD%D0%B5%D0%B3" TargetMode="External"/><Relationship Id="rId17" Type="http://schemas.openxmlformats.org/officeDocument/2006/relationships/hyperlink" Target="http://ru.wikipedia.org/wiki/%D0%96%D0%B8%D0%B7%D0%BD%D1%8C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://ru.wikipedia.org/wiki/%D0%9A%D1%80%D0%B8%D0%BE%D1%81%D1%84%D0%B5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0%B1%D0%BB%D0%B0%D0%BA%D0%BE" TargetMode="External"/><Relationship Id="rId11" Type="http://schemas.openxmlformats.org/officeDocument/2006/relationships/hyperlink" Target="http://ru.wikipedia.org/wiki/%D0%94%D0%BE%D0%B6%D0%B4%D1%8C" TargetMode="External"/><Relationship Id="rId5" Type="http://schemas.openxmlformats.org/officeDocument/2006/relationships/hyperlink" Target="http://ru.wikipedia.org/wiki/%D0%97%D0%B5%D0%BC%D0%BB%D1%8F" TargetMode="External"/><Relationship Id="rId15" Type="http://schemas.openxmlformats.org/officeDocument/2006/relationships/hyperlink" Target="http://ru.wikipedia.org/wiki/%D0%93%D0%B8%D0%B4%D1%80%D0%BE%D1%81%D1%84%D0%B5%D1%80%D0%B0" TargetMode="External"/><Relationship Id="rId10" Type="http://schemas.openxmlformats.org/officeDocument/2006/relationships/hyperlink" Target="http://ru.wikipedia.org/wiki/%D0%90%D1%82%D0%BC%D0%BE%D1%81%D1%84%D0%B5%D1%80%D0%BD%D1%8B%D0%B5_%D0%BE%D1%81%D0%B0%D0%B4%D0%BA%D0%B8" TargetMode="External"/><Relationship Id="rId4" Type="http://schemas.openxmlformats.org/officeDocument/2006/relationships/hyperlink" Target="http://ru.wikipedia.org/wiki/%D0%90%D1%82%D0%BC%D0%BE%D1%81%D1%84%D0%B5%D1%80%D0%B0_%D0%97%D0%B5%D0%BC%D0%BB%D0%B8" TargetMode="External"/><Relationship Id="rId9" Type="http://schemas.openxmlformats.org/officeDocument/2006/relationships/hyperlink" Target="http://ru.wikipedia.org/wiki/%D0%9A%D0%BE%D0%BD%D0%B4%D0%B5%D0%BD%D1%81%D0%B0%D1%86%D0%B8%D1%8F" TargetMode="External"/><Relationship Id="rId14" Type="http://schemas.openxmlformats.org/officeDocument/2006/relationships/hyperlink" Target="http://ru.wikipedia.org/wiki/%D0%A0%D0%BE%D1%81%D0%B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B%D0%B5%D0%B4%D1%8F%D0%BD%D0%B0%D1%8F_%D0%BA%D1%80%D1%83%D0%BF%D0%B0&amp;action=edit&amp;redlink=1" TargetMode="External"/><Relationship Id="rId13" Type="http://schemas.openxmlformats.org/officeDocument/2006/relationships/hyperlink" Target="http://ru.wikipedia.org/w/index.php?title=%D0%90%D1%82%D0%BC%D0%BE%D1%81%D1%84%D0%B5%D1%80%D0%BD%D0%BE%D0%B5_%D0%BE%D0%BB%D0%B5%D0%B4%D0%B5%D0%BD%D0%B5%D0%BD%D0%B8%D0%B5&amp;action=edit&amp;redlink=1" TargetMode="External"/><Relationship Id="rId18" Type="http://schemas.openxmlformats.org/officeDocument/2006/relationships/image" Target="../media/image3.jpeg"/><Relationship Id="rId3" Type="http://schemas.openxmlformats.org/officeDocument/2006/relationships/hyperlink" Target="http://ru.wikipedia.org/wiki/%D0%94%D0%BE%D0%B6%D0%B4%D1%8C" TargetMode="External"/><Relationship Id="rId7" Type="http://schemas.openxmlformats.org/officeDocument/2006/relationships/hyperlink" Target="http://ru.wikipedia.org/w/index.php?title=%D0%A1%D0%BD%D0%B5%D0%B6%D0%BD%D1%8B%D0%B5_%D0%B7%D0%B5%D1%80%D0%BD%D0%B0&amp;action=edit&amp;redlink=1" TargetMode="External"/><Relationship Id="rId12" Type="http://schemas.openxmlformats.org/officeDocument/2006/relationships/hyperlink" Target="http://ru.wikipedia.org/wiki/%D0%98%D0%BD%D0%B5%D0%B9" TargetMode="External"/><Relationship Id="rId17" Type="http://schemas.openxmlformats.org/officeDocument/2006/relationships/hyperlink" Target="http://ru.wikipedia.org/w/index.php?title=%D0%9C%D0%BE%D1%80%D1%81%D0%BA%D0%B0%D1%8F_%D0%BF%D0%B5%D0%BD%D0%B0&amp;action=edit&amp;redlink=1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://ru.wikipedia.org/wiki/%D0%A2%D1%83%D0%BC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D%D0%B5%D0%B6%D0%BD%D0%B0%D1%8F_%D0%BA%D1%80%D1%83%D0%BF%D0%B0" TargetMode="External"/><Relationship Id="rId11" Type="http://schemas.openxmlformats.org/officeDocument/2006/relationships/hyperlink" Target="http://ru.wikipedia.org/wiki/%D0%A0%D0%BE%D1%81%D0%B0" TargetMode="External"/><Relationship Id="rId5" Type="http://schemas.openxmlformats.org/officeDocument/2006/relationships/hyperlink" Target="http://ru.wikipedia.org/wiki/%D0%A1%D0%BD%D0%B5%D0%B3" TargetMode="External"/><Relationship Id="rId15" Type="http://schemas.openxmlformats.org/officeDocument/2006/relationships/hyperlink" Target="http://ru.wikipedia.org/wiki/%D0%9E%D0%B1%D0%BB%D0%B0%D0%BA%D0%B0" TargetMode="External"/><Relationship Id="rId10" Type="http://schemas.openxmlformats.org/officeDocument/2006/relationships/hyperlink" Target="http://ru.wikipedia.org/wiki/%D0%9B%D0%B5%D0%B4%D1%8F%D0%BD%D1%8B%D0%B5_%D0%BA%D1%80%D0%B8%D1%81%D1%82%D0%B0%D0%BB%D0%BB%D1%8B" TargetMode="External"/><Relationship Id="rId4" Type="http://schemas.openxmlformats.org/officeDocument/2006/relationships/hyperlink" Target="http://ru.wikipedia.org/w/index.php?title=%D0%98%D0%B7%D0%BC%D0%BE%D1%80%D0%BE%D1%81%D1%8C&amp;action=edit&amp;redlink=1" TargetMode="External"/><Relationship Id="rId9" Type="http://schemas.openxmlformats.org/officeDocument/2006/relationships/hyperlink" Target="http://ru.wikipedia.org/wiki/%D0%93%D1%80%D0%B0%D0%B4" TargetMode="External"/><Relationship Id="rId14" Type="http://schemas.openxmlformats.org/officeDocument/2006/relationships/hyperlink" Target="http://ru.wikipedia.org/wiki/%D0%93%D0%BE%D0%BB%D0%BE%D0%BB%D1%91%D0%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  <a:solidFill>
            <a:srgbClr val="FF0000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28700" dirty="0" smtClean="0">
                <a:solidFill>
                  <a:srgbClr val="FFFF00"/>
                </a:solidFill>
              </a:rPr>
              <a:t>Вода</a:t>
            </a:r>
            <a:endParaRPr lang="ru-RU" sz="287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4000504"/>
            <a:ext cx="5500726" cy="2625347"/>
          </a:xfrm>
          <a:prstGeom prst="rect">
            <a:avLst/>
          </a:prstGeom>
        </p:spPr>
      </p:pic>
    </p:spTree>
  </p:cSld>
  <p:clrMapOvr>
    <a:masterClrMapping/>
  </p:clrMapOvr>
  <p:transition spd="slow" advTm="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1142982"/>
          <a:ext cx="6096000" cy="3854958"/>
        </p:xfrm>
        <a:graphic>
          <a:graphicData uri="http://schemas.openxmlformats.org/drawingml/2006/table">
            <a:tbl>
              <a:tblPr/>
              <a:tblGrid>
                <a:gridCol w="3071834"/>
                <a:gridCol w="3024166"/>
              </a:tblGrid>
              <a:tr h="490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Жидкие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осадки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Твёрдые осадки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Дождь"/>
                        </a:rPr>
                        <a:t>Дождь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Снег"/>
                        </a:rPr>
                        <a:t>Снег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Дождь со снегом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Снежная крупа"/>
                        </a:rPr>
                        <a:t>Снежная крупа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Изморось (страница отсутствует)"/>
                        </a:rPr>
                        <a:t>Изморось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Снежные зерна (страница отсутствует)"/>
                        </a:rPr>
                        <a:t>Снежные зерна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Переохлаждённая морось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Ледяная крупа (страница отсутствует)"/>
                        </a:rPr>
                        <a:t>Ледяная крупа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tooltip="Роса"/>
                        </a:rPr>
                        <a:t>Роса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Ледяной дождь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tooltip="Град"/>
                        </a:rPr>
                        <a:t>Град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tooltip="Ледяные кристаллы"/>
                        </a:rPr>
                        <a:t>Ледяные кристаллы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tooltip="Иней"/>
                        </a:rPr>
                        <a:t>Иней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tooltip="Атмосферное оледенение (страница отсутствует)"/>
                        </a:rPr>
                        <a:t>Атмосферное оледенение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 tooltip="Гололёд"/>
                        </a:rPr>
                        <a:t>Гололёд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14480" y="285728"/>
            <a:ext cx="74295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Осадки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согласно состоянию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456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28596" y="3500438"/>
            <a:ext cx="3852385" cy="2927813"/>
          </a:xfrm>
          <a:prstGeom prst="rect">
            <a:avLst/>
          </a:prstGeom>
        </p:spPr>
      </p:pic>
    </p:spTree>
  </p:cSld>
  <p:clrMapOvr>
    <a:masterClrMapping/>
  </p:clrMapOvr>
  <p:transition spd="slow">
    <p:pull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357166"/>
            <a:ext cx="8786842" cy="280076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Виды воды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Вода на Земле может существовать в трёх основных состояниях — жидком, газообразном и твёрдом и в свою очередь приобретать самые разные формы, которые зачастую соседствуют друг с другом. Водный пар и облака в небе, морская вода и айсберги, горные ледники и горные же реки, водоносные слои в земле. Вода способна растворять в себе много веществ, приобретая тот или иной вкус. Из-за важности воды, «как источника жизни» её нередко подразделяют на типы.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189671921_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786058"/>
            <a:ext cx="5572164" cy="3786214"/>
          </a:xfrm>
          <a:prstGeom prst="rect">
            <a:avLst/>
          </a:prstGeom>
        </p:spPr>
      </p:pic>
    </p:spTree>
  </p:cSld>
  <p:clrMapOvr>
    <a:masterClrMapping/>
  </p:clrMapOvr>
  <p:transition spd="slow">
    <p:pull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Характеристики вод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особенностям происхождения, состава или применения, выделяют, в числе прочего: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Мягкая вода"/>
              </a:rPr>
              <a:t>Мягкая вода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Жёсткая вода"/>
              </a:rPr>
              <a:t>жёсткая вода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по содержанию катионов, главным образом, кальция и магния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Подземные воды"/>
              </a:rPr>
              <a:t>Подземные воды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Талая вода"/>
              </a:rPr>
              <a:t>Талая вода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Пресная вода"/>
              </a:rPr>
              <a:t>Пресная вода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Морская вода"/>
              </a:rPr>
              <a:t>Морская вода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Минеральная вода"/>
              </a:rPr>
              <a:t>Минеральная вода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0" tooltip="Дождевая вода (страница отсутствует)"/>
              </a:rPr>
              <a:t>Дождевая вода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Питьевая вода"/>
              </a:rPr>
              <a:t>Питьевая вода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2" tooltip="Водопроводная вода (страница отсутствует)"/>
              </a:rPr>
              <a:t>Водопроводная вода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3" tooltip="Тяжёлая вода"/>
              </a:rPr>
              <a:t>Тяжёлая вода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4" tooltip="Дейтериевая вода"/>
              </a:rPr>
              <a:t>дейтериевая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5" tooltip="Тритиевая вода (страница отсутствует)"/>
              </a:rPr>
              <a:t>тритиевая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6" tooltip="Дистиллированная вода"/>
              </a:rPr>
              <a:t>Дистиллированная вода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7" tooltip="Деионизированная вода"/>
              </a:rPr>
              <a:t>деионизированная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7" tooltip="Деионизированная вода"/>
              </a:rPr>
              <a:t> вода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8" tooltip="Сточные воды"/>
              </a:rPr>
              <a:t>Сточные воды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9" tooltip="Ливневая вода (страница отсутствует)"/>
              </a:rPr>
              <a:t>Ливневая вода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0" tooltip="Поверхностные воды"/>
              </a:rPr>
              <a:t>поверхностные воды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1" tooltip="Святая вода"/>
              </a:rPr>
              <a:t>Святая вода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особый вид воды согласно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религиозным учениям.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2" tooltip="Мёртвая вода"/>
              </a:rPr>
              <a:t>Мёртвая вода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вид воды из сказок.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3" tooltip="Живая вода"/>
              </a:rPr>
              <a:t>Живая вода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вид воды из сказок.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4" tooltip="Поливода"/>
              </a:rPr>
              <a:t>Поливода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5" tooltip="Структурированная вода"/>
              </a:rPr>
              <a:t>Структурированная вода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190329606_water_08.jpg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572132" y="1785926"/>
            <a:ext cx="3357586" cy="4857760"/>
          </a:xfrm>
          <a:prstGeom prst="rect">
            <a:avLst/>
          </a:prstGeom>
        </p:spPr>
      </p:pic>
    </p:spTree>
  </p:cSld>
  <p:clrMapOvr>
    <a:masterClrMapping/>
  </p:clrMapOvr>
  <p:transition spd="slow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 descr="http://upload.wikimedia.org/wikipedia/commons/thumb/6/64/Question_book-4.svg/48px-Question_book-4.svg.png">
            <a:hlinkClick r:id="rId3" tooltip="&quot;Ссылки на источники&quot;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14290"/>
            <a:ext cx="1643074" cy="566739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85720" y="428604"/>
            <a:ext cx="835821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Потеря организмом человека более 10 % воды может привести к смерти.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среднем в организме растений и животных содержится более 50 % воды.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организме человека вода составляет около 65 %.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составе мантии Земли воды содержится в 10-12 раз больше, чем в Мировом океане.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средней глубине в 4 км Мировой океан покрывает около 71 % поверхности планеты и содержит 97,6 % известных мировых запасов свободной воды.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бы все ледники растаяли, то уровень воды на Земле поднялся бы на 64 м и около 1/8 поверхности суши было бы затоплено водой.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Морская вода замерзает при температуре -1,91 °C.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Иногда вода замерзает при положительной температуре.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Среди существующих в природе жидкостей вода обладает наибольшей теплоемкостью.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Среди существующих в природе жидкостей поверхностное натяжение воды уступает только ртути.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Вода является универсальным растворителем.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Теплота ее испарения выше теплоты испарения любых других жидкостей, а теплота кристаллизации уступает лишь аммиаку.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Вода прозрачна только для видимого света и сильно поглощает инфракрасное излучение.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Вода отражает 5 % солнечных лучей, в то время как снег — около 85 %. Под лед океана проникает только 2 % солнечного света.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Синий цвет чистой океанской воды объясняется избирательным поглощением и рассеянием света в воде.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[2]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14290"/>
            <a:ext cx="4357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ИНТЕРЕСНЫЕ ФАКТЫ…</a:t>
            </a:r>
          </a:p>
        </p:txBody>
      </p:sp>
    </p:spTree>
  </p:cSld>
  <p:clrMapOvr>
    <a:masterClrMapping/>
  </p:clrMapOvr>
  <p:transition spd="slow">
    <p:zoom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643570" y="4572008"/>
            <a:ext cx="32147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Работу проделала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тему: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«Вода»</a:t>
            </a:r>
            <a:endParaRPr kumimoji="0" lang="ru-RU" sz="105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Миняева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Мария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Ученица 11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б» класса</a:t>
            </a:r>
            <a:endParaRPr kumimoji="0" lang="ru-RU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714356"/>
            <a:ext cx="7429552" cy="52322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Благодарю </a:t>
            </a:r>
            <a:r>
              <a:rPr lang="ru-RU" sz="2800" b="1" i="1" dirty="0">
                <a:solidFill>
                  <a:srgbClr val="FF0000"/>
                </a:solidFill>
              </a:rPr>
              <a:t>за ваше бесценное внимание</a:t>
            </a:r>
            <a:r>
              <a:rPr lang="ru-RU" sz="2800" b="1" i="1" dirty="0" smtClean="0">
                <a:solidFill>
                  <a:srgbClr val="FF0000"/>
                </a:solidFill>
              </a:rPr>
              <a:t>…</a:t>
            </a:r>
          </a:p>
        </p:txBody>
      </p:sp>
      <p:pic>
        <p:nvPicPr>
          <p:cNvPr id="6" name="Рисунок 5" descr="1189672032_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71612"/>
            <a:ext cx="5143536" cy="431007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6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14282" y="571480"/>
            <a:ext cx="8572560" cy="521497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785794"/>
            <a:ext cx="771527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Вода́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Оксид"/>
              </a:rPr>
              <a:t>оксид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Водород"/>
              </a:rPr>
              <a:t>водорода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— прозрачная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Жидкость"/>
              </a:rPr>
              <a:t>жидкость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не имеющая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Цвет"/>
              </a:rPr>
              <a:t>цвета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(в малом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Объём"/>
              </a:rPr>
              <a:t>объёме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Запах"/>
              </a:rPr>
              <a:t>запаха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0" tooltip="Химическая формула"/>
              </a:rPr>
              <a:t>Химическая формула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Водород"/>
              </a:rPr>
              <a:t>Н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Кислород"/>
              </a:rPr>
              <a:t>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 твёрдом состоянии называется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2" tooltip="Лёд"/>
              </a:rPr>
              <a:t>льдом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3" tooltip="Снег"/>
              </a:rPr>
              <a:t>снегом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4" tooltip="Газ"/>
              </a:rPr>
              <a:t>газообразном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водяным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5" tooltip="Пар"/>
              </a:rPr>
              <a:t>паром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71 % поверхности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6" tooltip="Земля (планета)"/>
              </a:rPr>
              <a:t>Земли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покрыто водой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7" tooltip="Океан"/>
              </a:rPr>
              <a:t>океаны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8" tooltip="Море"/>
              </a:rPr>
              <a:t>моря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9" tooltip="Озеро"/>
              </a:rPr>
              <a:t>озера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0" tooltip="Река"/>
              </a:rPr>
              <a:t>реки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3071810"/>
            <a:ext cx="778671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Является хорошим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1" tooltip="Ковалентная связь"/>
              </a:rPr>
              <a:t>сильнополярным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2" tooltip="Растворитель"/>
              </a:rPr>
              <a:t>растворителем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 природных условиях всегда содержит растворённые вещества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3" tooltip="Соли"/>
              </a:rPr>
              <a:t>соли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4" tooltip="Газ"/>
              </a:rPr>
              <a:t>газы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Вода имеет ключевое значение в создании и поддержании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4" tooltip="Жизнь"/>
              </a:rPr>
              <a:t>жизни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Земле, в химическом строении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5" tooltip="Живой организм (страница отсутствует)"/>
              </a:rPr>
              <a:t>живых организмов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 формировании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6" tooltip="Климат"/>
              </a:rPr>
              <a:t>климата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7" tooltip="Погода"/>
              </a:rPr>
              <a:t>погоды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5072098" cy="857256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Физические свойства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357298"/>
            <a:ext cx="7972452" cy="5214974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solidFill>
                  <a:srgbClr val="7030A0"/>
                </a:solidFill>
              </a:rPr>
              <a:t>Вода имеет </a:t>
            </a:r>
            <a:r>
              <a:rPr lang="ru-RU" sz="1800" i="1" dirty="0" smtClean="0">
                <a:solidFill>
                  <a:srgbClr val="7030A0"/>
                </a:solidFill>
                <a:hlinkClick r:id="rId3" tooltip="Показатель преломления"/>
              </a:rPr>
              <a:t>показатель преломления</a:t>
            </a:r>
            <a:r>
              <a:rPr lang="ru-RU" sz="1800" i="1" dirty="0" smtClean="0">
                <a:solidFill>
                  <a:srgbClr val="7030A0"/>
                </a:solidFill>
              </a:rPr>
              <a:t> n=1,33. Интересной особенностью воды является то, что при нагревании от 0 °C до 4 °C (3,98 °C — точно) вода сжимается. Благодаря этому могут жить </a:t>
            </a:r>
            <a:r>
              <a:rPr lang="ru-RU" sz="1800" i="1" dirty="0" smtClean="0">
                <a:solidFill>
                  <a:srgbClr val="7030A0"/>
                </a:solidFill>
                <a:hlinkClick r:id="rId4" tooltip="Рыбы"/>
              </a:rPr>
              <a:t>рыбы</a:t>
            </a:r>
            <a:r>
              <a:rPr lang="ru-RU" sz="1800" i="1" dirty="0" smtClean="0">
                <a:solidFill>
                  <a:srgbClr val="7030A0"/>
                </a:solidFill>
              </a:rPr>
              <a:t> в замерзающих </a:t>
            </a:r>
            <a:r>
              <a:rPr lang="ru-RU" sz="1800" i="1" dirty="0" smtClean="0">
                <a:solidFill>
                  <a:srgbClr val="7030A0"/>
                </a:solidFill>
                <a:hlinkClick r:id="rId5" tooltip="Водоём"/>
              </a:rPr>
              <a:t>водоёмах</a:t>
            </a:r>
            <a:r>
              <a:rPr lang="ru-RU" sz="1800" i="1" dirty="0" smtClean="0">
                <a:solidFill>
                  <a:srgbClr val="7030A0"/>
                </a:solidFill>
              </a:rPr>
              <a:t> когда температура падает ниже 4 °C, более холодная вода, как менее плотная, остаётся на поверхности и замерзает, а подо льдом сохраняется положительная температура.</a:t>
            </a:r>
          </a:p>
          <a:p>
            <a:r>
              <a:rPr lang="ru-RU" sz="1800" i="1" dirty="0" smtClean="0">
                <a:solidFill>
                  <a:srgbClr val="7030A0"/>
                </a:solidFill>
              </a:rPr>
              <a:t>Вода имеет особенности, связанные с наличием </a:t>
            </a:r>
            <a:r>
              <a:rPr lang="ru-RU" sz="1800" i="1" dirty="0" smtClean="0">
                <a:solidFill>
                  <a:srgbClr val="7030A0"/>
                </a:solidFill>
                <a:hlinkClick r:id="rId6" tooltip="Водородная связь"/>
              </a:rPr>
              <a:t>водородных связей</a:t>
            </a:r>
            <a:r>
              <a:rPr lang="ru-RU" sz="1800" i="1" dirty="0" smtClean="0">
                <a:solidFill>
                  <a:srgbClr val="7030A0"/>
                </a:solidFill>
              </a:rPr>
              <a:t>: высокая температура и удельная </a:t>
            </a:r>
            <a:r>
              <a:rPr lang="ru-RU" sz="1800" i="1" dirty="0" smtClean="0">
                <a:solidFill>
                  <a:srgbClr val="7030A0"/>
                </a:solidFill>
                <a:hlinkClick r:id="rId7" tooltip="Теплота плавления"/>
              </a:rPr>
              <a:t>теплота плавления</a:t>
            </a:r>
            <a:r>
              <a:rPr lang="ru-RU" sz="1800" i="1" dirty="0" smtClean="0">
                <a:solidFill>
                  <a:srgbClr val="7030A0"/>
                </a:solidFill>
              </a:rPr>
              <a:t> и кипения (по сравнению с </a:t>
            </a:r>
            <a:r>
              <a:rPr lang="ru-RU" sz="1800" i="1" dirty="0" smtClean="0">
                <a:solidFill>
                  <a:srgbClr val="7030A0"/>
                </a:solidFill>
                <a:hlinkClick r:id="rId8" tooltip="Категория:Соединения водорода"/>
              </a:rPr>
              <a:t>соединениями водорода</a:t>
            </a:r>
            <a:r>
              <a:rPr lang="ru-RU" sz="1800" i="1" dirty="0" smtClean="0">
                <a:solidFill>
                  <a:srgbClr val="7030A0"/>
                </a:solidFill>
              </a:rPr>
              <a:t> с похожим молекулярным весом). Жидкая вода имеет аномально высокую </a:t>
            </a:r>
            <a:r>
              <a:rPr lang="ru-RU" sz="1800" i="1" dirty="0" smtClean="0">
                <a:solidFill>
                  <a:srgbClr val="7030A0"/>
                </a:solidFill>
                <a:hlinkClick r:id="rId9" tooltip="Теплоёмкость"/>
              </a:rPr>
              <a:t>теплоёмкость</a:t>
            </a:r>
            <a:r>
              <a:rPr lang="ru-RU" sz="1800" i="1" dirty="0" smtClean="0">
                <a:solidFill>
                  <a:srgbClr val="7030A0"/>
                </a:solidFill>
              </a:rPr>
              <a:t>, а также аномальное </a:t>
            </a:r>
            <a:r>
              <a:rPr lang="ru-RU" sz="1800" i="1" dirty="0" smtClean="0">
                <a:solidFill>
                  <a:srgbClr val="7030A0"/>
                </a:solidFill>
                <a:hlinkClick r:id="rId10" tooltip="Тепловое расширение"/>
              </a:rPr>
              <a:t>тепловое расширение</a:t>
            </a:r>
            <a:r>
              <a:rPr lang="ru-RU" sz="1800" i="1" dirty="0" smtClean="0">
                <a:solidFill>
                  <a:srgbClr val="7030A0"/>
                </a:solidFill>
              </a:rPr>
              <a:t> при замерзании. </a:t>
            </a:r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endParaRPr lang="ru-RU" sz="1800" dirty="0"/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14678" y="4572008"/>
            <a:ext cx="2571768" cy="1924452"/>
          </a:xfrm>
          <a:prstGeom prst="rect">
            <a:avLst/>
          </a:prstGeom>
        </p:spPr>
      </p:pic>
    </p:spTree>
  </p:cSld>
  <p:clrMapOvr>
    <a:masterClrMapping/>
  </p:clrMapOvr>
  <p:transition spd="slow">
    <p:wip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714488"/>
            <a:ext cx="7629556" cy="45910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rgbClr val="7030A0"/>
                </a:solidFill>
              </a:rPr>
              <a:t>Вода является хорошим </a:t>
            </a:r>
            <a:r>
              <a:rPr lang="ru-RU" sz="1800" i="1" dirty="0" smtClean="0">
                <a:solidFill>
                  <a:srgbClr val="7030A0"/>
                </a:solidFill>
                <a:hlinkClick r:id="rId3" tooltip="Растворитель"/>
              </a:rPr>
              <a:t>растворителем</a:t>
            </a:r>
            <a:r>
              <a:rPr lang="ru-RU" sz="1800" i="1" dirty="0" smtClean="0">
                <a:solidFill>
                  <a:srgbClr val="7030A0"/>
                </a:solidFill>
              </a:rPr>
              <a:t> полярных веществ. Каждая молекула растворяемого вещества окружается молекулами воды, причём положительно заряженные участки молекулы растворяемого вещества притягивают атомы кислорода, а отрицательно заряженные — атомы водорода. Поскольку молекула воды мала по размерам, много молекул воды могут окружить каждую молекулу растворяемого вещества.</a:t>
            </a:r>
          </a:p>
          <a:p>
            <a:endParaRPr lang="ru-RU" sz="1800" i="1" dirty="0" smtClean="0">
              <a:solidFill>
                <a:srgbClr val="7030A0"/>
              </a:solidFill>
            </a:endParaRPr>
          </a:p>
          <a:p>
            <a:r>
              <a:rPr lang="ru-RU" sz="1800" i="1" dirty="0" smtClean="0">
                <a:solidFill>
                  <a:srgbClr val="7030A0"/>
                </a:solidFill>
              </a:rPr>
              <a:t>Чистая (не содержащая примесей) вода — хороший </a:t>
            </a:r>
            <a:r>
              <a:rPr lang="ru-RU" sz="1800" i="1" dirty="0" smtClean="0">
                <a:solidFill>
                  <a:srgbClr val="7030A0"/>
                </a:solidFill>
                <a:hlinkClick r:id="rId4" tooltip="Диэлектрик"/>
              </a:rPr>
              <a:t>изолятор</a:t>
            </a:r>
            <a:r>
              <a:rPr lang="ru-RU" sz="1800" i="1" dirty="0" smtClean="0">
                <a:solidFill>
                  <a:srgbClr val="7030A0"/>
                </a:solidFill>
              </a:rPr>
              <a:t>. Но благодаря тому, что вода — растворитель, в ней практически всегда растворены те или иные соли, что обуславливает наличие в воде различных положительных и отрицательных ионов, что позволяет определять чистоту воды по её электропроводности.</a:t>
            </a: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3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7356" y="214290"/>
            <a:ext cx="2286016" cy="1570569"/>
          </a:xfrm>
          <a:prstGeom prst="rect">
            <a:avLst/>
          </a:prstGeom>
        </p:spPr>
      </p:pic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60" y="5500702"/>
            <a:ext cx="2000264" cy="1214494"/>
          </a:xfrm>
          <a:prstGeom prst="rect">
            <a:avLst/>
          </a:prstGeom>
        </p:spPr>
      </p:pic>
    </p:spTree>
  </p:cSld>
  <p:clrMapOvr>
    <a:masterClrMapping/>
  </p:clrMapOvr>
  <p:transition spd="slow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357982" cy="1143000"/>
          </a:xfrm>
          <a:ln>
            <a:solidFill>
              <a:srgbClr val="92D050"/>
            </a:solidFill>
          </a:ln>
          <a:effectLst>
            <a:glow rad="101600">
              <a:srgbClr val="92D050">
                <a:alpha val="60000"/>
              </a:srgbClr>
            </a:glow>
          </a:effectLst>
          <a:scene3d>
            <a:camera prst="perspectiveHeroicExtremeLeftFacing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B050"/>
                </a:solidFill>
              </a:rPr>
              <a:t>Агрегатные состояния</a:t>
            </a:r>
            <a:endParaRPr lang="ru-RU" sz="4400" i="1" dirty="0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 rot="10800000" flipV="1">
            <a:off x="500034" y="967072"/>
            <a:ext cx="592932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Твёрдое —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Лёд"/>
              </a:rPr>
              <a:t>лёд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Жидкое — вода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Газообразное —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Водяной пар"/>
              </a:rPr>
              <a:t>водяной пар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т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2285992"/>
            <a:ext cx="2643206" cy="1643074"/>
          </a:xfrm>
          <a:prstGeom prst="rect">
            <a:avLst/>
          </a:prstGeom>
        </p:spPr>
      </p:pic>
      <p:pic>
        <p:nvPicPr>
          <p:cNvPr id="7" name="Рисунок 6" descr="5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3714752"/>
            <a:ext cx="2500330" cy="1500198"/>
          </a:xfrm>
          <a:prstGeom prst="rect">
            <a:avLst/>
          </a:prstGeom>
        </p:spPr>
      </p:pic>
      <p:pic>
        <p:nvPicPr>
          <p:cNvPr id="8" name="Рисунок 7" descr="iит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74" y="5072074"/>
            <a:ext cx="2214314" cy="1649543"/>
          </a:xfrm>
          <a:prstGeom prst="rect">
            <a:avLst/>
          </a:prstGeom>
        </p:spPr>
      </p:pic>
    </p:spTree>
  </p:cSld>
  <p:clrMapOvr>
    <a:masterClrMapping/>
  </p:clrMapOvr>
  <p:transition spd="slow">
    <p:wipe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reflection blurRad="6350" stA="50000" endA="275" endPos="40000" dist="101600" dir="5400000" sy="-100000" algn="bl" rotWithShape="0"/>
          </a:effectLst>
        </p:spPr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</a:rPr>
              <a:t>Изотопные модификации воды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428868"/>
            <a:ext cx="7772400" cy="3590932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solidFill>
                  <a:srgbClr val="FFCC66"/>
                </a:solidFill>
              </a:rPr>
              <a:t>И кислород, и водород имеют природные и искусственные изотопы. В зависимости от типа </a:t>
            </a:r>
            <a:r>
              <a:rPr lang="ru-RU" sz="2400" i="1" dirty="0" smtClean="0">
                <a:solidFill>
                  <a:srgbClr val="FFCC66"/>
                </a:solidFill>
                <a:hlinkClick r:id="rId3" tooltip="Изотоп"/>
              </a:rPr>
              <a:t>изотопов</a:t>
            </a:r>
            <a:r>
              <a:rPr lang="ru-RU" sz="2400" i="1" dirty="0" smtClean="0">
                <a:solidFill>
                  <a:srgbClr val="FFCC66"/>
                </a:solidFill>
              </a:rPr>
              <a:t>, входящих в молекулу, выделяют следующие виды воды: Лёгкая вода (просто вода), </a:t>
            </a:r>
            <a:r>
              <a:rPr lang="ru-RU" sz="2400" i="1" dirty="0" smtClean="0">
                <a:solidFill>
                  <a:srgbClr val="FFCC66"/>
                </a:solidFill>
                <a:hlinkClick r:id="rId4" tooltip="Тяжёлая вода"/>
              </a:rPr>
              <a:t>Тяжёлая вода</a:t>
            </a:r>
            <a:r>
              <a:rPr lang="ru-RU" sz="2400" i="1" dirty="0" smtClean="0">
                <a:solidFill>
                  <a:srgbClr val="FFCC66"/>
                </a:solidFill>
              </a:rPr>
              <a:t> (</a:t>
            </a:r>
            <a:r>
              <a:rPr lang="ru-RU" sz="2400" i="1" dirty="0" smtClean="0">
                <a:solidFill>
                  <a:srgbClr val="FFCC66"/>
                </a:solidFill>
                <a:hlinkClick r:id="rId5" tooltip="Дейтериевая вода"/>
              </a:rPr>
              <a:t>дейтериевая</a:t>
            </a:r>
            <a:r>
              <a:rPr lang="ru-RU" sz="2400" i="1" dirty="0" smtClean="0">
                <a:solidFill>
                  <a:srgbClr val="FFCC66"/>
                </a:solidFill>
              </a:rPr>
              <a:t>) и </a:t>
            </a:r>
            <a:r>
              <a:rPr lang="ru-RU" sz="2400" i="1" dirty="0" smtClean="0">
                <a:solidFill>
                  <a:srgbClr val="FFCC66"/>
                </a:solidFill>
                <a:hlinkClick r:id="rId6" tooltip="Сверхтяжёлая вода (страница отсутствует)"/>
              </a:rPr>
              <a:t>Сверхтяжёлая вода</a:t>
            </a:r>
            <a:r>
              <a:rPr lang="ru-RU" sz="2400" i="1" dirty="0" smtClean="0">
                <a:solidFill>
                  <a:srgbClr val="FFCC66"/>
                </a:solidFill>
              </a:rPr>
              <a:t>(</a:t>
            </a:r>
            <a:r>
              <a:rPr lang="ru-RU" sz="2400" i="1" dirty="0" smtClean="0">
                <a:solidFill>
                  <a:srgbClr val="FFCC66"/>
                </a:solidFill>
                <a:hlinkClick r:id="rId7" tooltip="Тритиевая вода (страница отсутствует)"/>
              </a:rPr>
              <a:t>тритиевая</a:t>
            </a:r>
            <a:r>
              <a:rPr lang="ru-RU" sz="2400" i="1" dirty="0" smtClean="0">
                <a:solidFill>
                  <a:srgbClr val="FFCC66"/>
                </a:solidFill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7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3438" y="4572008"/>
            <a:ext cx="2071702" cy="1928826"/>
          </a:xfrm>
          <a:prstGeom prst="rect">
            <a:avLst/>
          </a:prstGeom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5000660" cy="1000132"/>
          </a:xfrm>
          <a:solidFill>
            <a:schemeClr val="bg1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Химические свойства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214554"/>
            <a:ext cx="6643734" cy="4286280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Вода является и кислотой и основанием одновременно (</a:t>
            </a:r>
            <a:r>
              <a:rPr lang="ru-RU" sz="2000" i="1" dirty="0" smtClean="0">
                <a:hlinkClick r:id="rId3" tooltip="Катион"/>
              </a:rPr>
              <a:t>катион</a:t>
            </a:r>
            <a:r>
              <a:rPr lang="ru-RU" sz="2000" i="1" dirty="0" smtClean="0"/>
              <a:t> H+ </a:t>
            </a:r>
            <a:r>
              <a:rPr lang="ru-RU" sz="2000" i="1" dirty="0" smtClean="0">
                <a:hlinkClick r:id="rId4" tooltip="Анион"/>
              </a:rPr>
              <a:t>анион</a:t>
            </a:r>
            <a:r>
              <a:rPr lang="ru-RU" sz="2000" i="1" dirty="0" smtClean="0"/>
              <a:t> OH-), и в связи с этим имеет одинаковую концентрацию </a:t>
            </a:r>
            <a:r>
              <a:rPr lang="ru-RU" sz="2000" i="1" dirty="0" err="1" smtClean="0"/>
              <a:t>гидроксид-ионов</a:t>
            </a:r>
            <a:r>
              <a:rPr lang="ru-RU" sz="2000" i="1" dirty="0" smtClean="0"/>
              <a:t> и ионов водорода (или </a:t>
            </a:r>
            <a:r>
              <a:rPr lang="ru-RU" sz="2000" i="1" dirty="0" smtClean="0">
                <a:hlinkClick r:id="rId5" tooltip="Ион"/>
              </a:rPr>
              <a:t>ионов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гидроксония</a:t>
            </a:r>
            <a:r>
              <a:rPr lang="ru-RU" sz="2000" i="1" dirty="0" smtClean="0"/>
              <a:t>). Этим объясняются необычные свойства воды. В связи с тем, что вода является наиболее важным растворителем на Земле, большая часть химии, при её зарождении как науки, начиналась именно как химия водных растворов веществ.</a:t>
            </a:r>
          </a:p>
          <a:p>
            <a:r>
              <a:rPr lang="ru-RU" sz="2000" i="1" dirty="0" smtClean="0"/>
              <a:t>Сама по себе вода относительно инертна в обычных условиях, но её сильно полярные молекулы </a:t>
            </a:r>
            <a:r>
              <a:rPr lang="ru-RU" sz="2000" i="1" dirty="0" err="1" smtClean="0"/>
              <a:t>сольватируют</a:t>
            </a:r>
            <a:r>
              <a:rPr lang="ru-RU" sz="2000" i="1" dirty="0" smtClean="0"/>
              <a:t> ионы и молекулы, образуют </a:t>
            </a:r>
            <a:r>
              <a:rPr lang="ru-RU" sz="2000" i="1" dirty="0" smtClean="0">
                <a:hlinkClick r:id="rId6" tooltip="Гидрат"/>
              </a:rPr>
              <a:t>гидраты</a:t>
            </a:r>
            <a:r>
              <a:rPr lang="ru-RU" sz="2000" i="1" dirty="0" smtClean="0"/>
              <a:t> и </a:t>
            </a:r>
            <a:r>
              <a:rPr lang="ru-RU" sz="2000" i="1" dirty="0" smtClean="0">
                <a:hlinkClick r:id="rId7" tooltip="Кристаллогидрат"/>
              </a:rPr>
              <a:t>кристаллогидраты</a:t>
            </a:r>
            <a:r>
              <a:rPr lang="ru-RU" i="1" dirty="0" smtClean="0"/>
              <a:t>.</a:t>
            </a:r>
          </a:p>
          <a:p>
            <a:endParaRPr lang="ru-RU" sz="1700" dirty="0"/>
          </a:p>
        </p:txBody>
      </p:sp>
      <p:pic>
        <p:nvPicPr>
          <p:cNvPr id="4" name="Рисунок 3" descr="5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6578" y="3143248"/>
            <a:ext cx="2214610" cy="3357586"/>
          </a:xfrm>
          <a:prstGeom prst="rect">
            <a:avLst/>
          </a:prstGeom>
        </p:spPr>
      </p:pic>
    </p:spTree>
  </p:cSld>
  <p:clrMapOvr>
    <a:masterClrMapping/>
  </p:clrMapOvr>
  <p:transition spd="slow">
    <p:pull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4143404" cy="1285884"/>
          </a:xfr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Вода в природе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71472" y="1714488"/>
            <a:ext cx="8143932" cy="4857785"/>
          </a:xfrm>
        </p:spPr>
      </p:pic>
      <p:sp>
        <p:nvSpPr>
          <p:cNvPr id="5" name="Прямоугольник 4"/>
          <p:cNvSpPr/>
          <p:nvPr/>
        </p:nvSpPr>
        <p:spPr>
          <a:xfrm>
            <a:off x="1000100" y="2071678"/>
            <a:ext cx="67151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 </a:t>
            </a:r>
            <a:r>
              <a:rPr lang="ru-RU" sz="2400" u="sng" dirty="0">
                <a:solidFill>
                  <a:schemeClr val="bg1"/>
                </a:solidFill>
                <a:hlinkClick r:id="rId4" tooltip="Атмосфера Земли"/>
              </a:rPr>
              <a:t>атмосфере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u="sng" dirty="0">
                <a:solidFill>
                  <a:schemeClr val="bg1"/>
                </a:solidFill>
                <a:hlinkClick r:id="rId5" tooltip="Земля"/>
              </a:rPr>
              <a:t>нашей планеты</a:t>
            </a:r>
            <a:r>
              <a:rPr lang="ru-RU" sz="2400" dirty="0">
                <a:solidFill>
                  <a:schemeClr val="bg1"/>
                </a:solidFill>
              </a:rPr>
              <a:t> вода находится в виде капель малого размера, в </a:t>
            </a:r>
            <a:r>
              <a:rPr lang="ru-RU" sz="2400" u="sng" dirty="0">
                <a:solidFill>
                  <a:schemeClr val="bg1"/>
                </a:solidFill>
                <a:hlinkClick r:id="rId6" tooltip="Облако"/>
              </a:rPr>
              <a:t>облаках</a:t>
            </a:r>
            <a:r>
              <a:rPr lang="ru-RU" sz="2400" dirty="0">
                <a:solidFill>
                  <a:schemeClr val="bg1"/>
                </a:solidFill>
              </a:rPr>
              <a:t> и </a:t>
            </a:r>
            <a:r>
              <a:rPr lang="ru-RU" sz="2400" u="sng" dirty="0">
                <a:solidFill>
                  <a:schemeClr val="bg1"/>
                </a:solidFill>
                <a:hlinkClick r:id="rId7" tooltip="Туман"/>
              </a:rPr>
              <a:t>тумане</a:t>
            </a:r>
            <a:r>
              <a:rPr lang="ru-RU" sz="2400" dirty="0">
                <a:solidFill>
                  <a:schemeClr val="bg1"/>
                </a:solidFill>
              </a:rPr>
              <a:t>, а также в виде </a:t>
            </a:r>
            <a:r>
              <a:rPr lang="ru-RU" sz="2400" u="sng" dirty="0">
                <a:solidFill>
                  <a:schemeClr val="bg1"/>
                </a:solidFill>
                <a:hlinkClick r:id="rId8" tooltip="Пар"/>
              </a:rPr>
              <a:t>пара</a:t>
            </a:r>
            <a:r>
              <a:rPr lang="ru-RU" sz="2400" dirty="0">
                <a:solidFill>
                  <a:schemeClr val="bg1"/>
                </a:solidFill>
              </a:rPr>
              <a:t>. При </a:t>
            </a:r>
            <a:r>
              <a:rPr lang="ru-RU" sz="2400" u="sng" dirty="0">
                <a:solidFill>
                  <a:schemeClr val="bg1"/>
                </a:solidFill>
                <a:hlinkClick r:id="rId9" tooltip="Конденсация"/>
              </a:rPr>
              <a:t>конденсации</a:t>
            </a:r>
            <a:r>
              <a:rPr lang="ru-RU" sz="2400" dirty="0">
                <a:solidFill>
                  <a:schemeClr val="bg1"/>
                </a:solidFill>
              </a:rPr>
              <a:t> выводится из атмосферы в виде </a:t>
            </a:r>
            <a:r>
              <a:rPr lang="ru-RU" sz="2400" u="sng" dirty="0">
                <a:solidFill>
                  <a:schemeClr val="bg1"/>
                </a:solidFill>
                <a:hlinkClick r:id="rId10" tooltip="Атмосферные осадки"/>
              </a:rPr>
              <a:t>атмосферных осадков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u="sng" dirty="0">
                <a:solidFill>
                  <a:schemeClr val="bg1"/>
                </a:solidFill>
                <a:hlinkClick r:id="rId11" tooltip="Дождь"/>
              </a:rPr>
              <a:t>дождь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u="sng" dirty="0">
                <a:solidFill>
                  <a:schemeClr val="bg1"/>
                </a:solidFill>
                <a:hlinkClick r:id="rId12" tooltip="Снег"/>
              </a:rPr>
              <a:t>снег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u="sng" dirty="0">
                <a:solidFill>
                  <a:schemeClr val="bg1"/>
                </a:solidFill>
                <a:hlinkClick r:id="rId13" tooltip="Град"/>
              </a:rPr>
              <a:t>град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u="sng" dirty="0">
                <a:solidFill>
                  <a:schemeClr val="bg1"/>
                </a:solidFill>
                <a:hlinkClick r:id="rId14" tooltip="Роса"/>
              </a:rPr>
              <a:t>роса</a:t>
            </a:r>
            <a:r>
              <a:rPr lang="ru-RU" sz="2400" dirty="0">
                <a:solidFill>
                  <a:schemeClr val="bg1"/>
                </a:solidFill>
              </a:rPr>
              <a:t>). В совокупности жидкая водная оболочка Земли называется </a:t>
            </a:r>
            <a:r>
              <a:rPr lang="ru-RU" sz="2400" u="sng" dirty="0">
                <a:solidFill>
                  <a:schemeClr val="bg1"/>
                </a:solidFill>
                <a:hlinkClick r:id="rId15" tooltip="Гидросфера"/>
              </a:rPr>
              <a:t>гидросферой</a:t>
            </a:r>
            <a:r>
              <a:rPr lang="ru-RU" sz="2400" dirty="0">
                <a:solidFill>
                  <a:schemeClr val="bg1"/>
                </a:solidFill>
              </a:rPr>
              <a:t>, а твёрдая </a:t>
            </a:r>
            <a:r>
              <a:rPr lang="ru-RU" sz="2400" u="sng" dirty="0">
                <a:solidFill>
                  <a:schemeClr val="bg1"/>
                </a:solidFill>
                <a:hlinkClick r:id="rId16" tooltip="Криосфера"/>
              </a:rPr>
              <a:t>криосферой</a:t>
            </a:r>
            <a:r>
              <a:rPr lang="ru-RU" sz="2400" dirty="0">
                <a:solidFill>
                  <a:schemeClr val="bg1"/>
                </a:solidFill>
              </a:rPr>
              <a:t>. Вода является важнейшим веществом всех живых организмов на Земле. Предположительно, зарождение </a:t>
            </a:r>
            <a:r>
              <a:rPr lang="ru-RU" sz="2400" u="sng" dirty="0">
                <a:solidFill>
                  <a:schemeClr val="bg1"/>
                </a:solidFill>
                <a:hlinkClick r:id="rId17" tooltip="Жизнь"/>
              </a:rPr>
              <a:t>жизни</a:t>
            </a:r>
            <a:r>
              <a:rPr lang="ru-RU" sz="2400" dirty="0">
                <a:solidFill>
                  <a:schemeClr val="bg1"/>
                </a:solidFill>
              </a:rPr>
              <a:t> на Земле произошло в водной среде</a:t>
            </a:r>
          </a:p>
        </p:txBody>
      </p:sp>
    </p:spTree>
  </p:cSld>
  <p:clrMapOvr>
    <a:masterClrMapping/>
  </p:clrMapOvr>
  <p:transition spd="slow">
    <p:pul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785794"/>
          <a:ext cx="2286016" cy="5666930"/>
        </p:xfrm>
        <a:graphic>
          <a:graphicData uri="http://schemas.openxmlformats.org/drawingml/2006/table">
            <a:tbl>
              <a:tblPr/>
              <a:tblGrid>
                <a:gridCol w="2286016"/>
              </a:tblGrid>
              <a:tr h="422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Вертикальные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осадки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Дождь"/>
                        </a:rPr>
                        <a:t>Дождь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Дождь со снегом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Изморось (страница отсутствует)"/>
                        </a:rPr>
                        <a:t>Изморось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Переохлаждённая морось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Снег"/>
                        </a:rPr>
                        <a:t>Снег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Снежная крупа"/>
                        </a:rPr>
                        <a:t>Снежная крупа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Снежные зерна (страница отсутствует)"/>
                        </a:rPr>
                        <a:t>Снежные зерна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Ледяная крупа (страница отсутствует)"/>
                        </a:rPr>
                        <a:t>Ледяная крупа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Ледяной дождь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tooltip="Град"/>
                        </a:rPr>
                        <a:t>Град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tooltip="Ледяные кристаллы"/>
                        </a:rPr>
                        <a:t>Ледяные кристаллы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57620" y="857232"/>
          <a:ext cx="2286016" cy="5464105"/>
        </p:xfrm>
        <a:graphic>
          <a:graphicData uri="http://schemas.openxmlformats.org/drawingml/2006/table">
            <a:tbl>
              <a:tblPr/>
              <a:tblGrid>
                <a:gridCol w="2286016"/>
              </a:tblGrid>
              <a:tr h="4237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Горизонтальные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» осадки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tooltip="Роса"/>
                        </a:rPr>
                        <a:t>Роса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tooltip="Иней"/>
                        </a:rPr>
                        <a:t>Иней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3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tooltip="Атмосферное оледенение (страница отсутствует)"/>
                        </a:rPr>
                        <a:t>Атмосферное оледенение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 tooltip="Гололёд"/>
                        </a:rPr>
                        <a:t>Гололёд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286512" y="857232"/>
          <a:ext cx="2143140" cy="4801020"/>
        </p:xfrm>
        <a:graphic>
          <a:graphicData uri="http://schemas.openxmlformats.org/drawingml/2006/table">
            <a:tbl>
              <a:tblPr/>
              <a:tblGrid>
                <a:gridCol w="2143140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Свободно-парящие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структуры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5" tooltip="Облака"/>
                        </a:rPr>
                        <a:t>Облака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6" tooltip="Туман"/>
                        </a:rPr>
                        <a:t>Туман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tooltip="Морская пена (страница отсутствует)"/>
                        </a:rPr>
                        <a:t>Морская пена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latin typeface="Calibri"/>
                        </a:rPr>
                        <a:t>-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 descr="36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0562" y="3786190"/>
            <a:ext cx="3500462" cy="2595764"/>
          </a:xfrm>
          <a:prstGeom prst="rect">
            <a:avLst/>
          </a:prstGeom>
        </p:spPr>
      </p:pic>
    </p:spTree>
  </p:cSld>
  <p:clrMapOvr>
    <a:masterClrMapping/>
  </p:clrMapOvr>
  <p:transition spd="slow">
    <p:pull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132</TotalTime>
  <Words>715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Вода</vt:lpstr>
      <vt:lpstr>Слайд 2</vt:lpstr>
      <vt:lpstr>Физические свойства</vt:lpstr>
      <vt:lpstr>Слайд 4</vt:lpstr>
      <vt:lpstr>Агрегатные состояния</vt:lpstr>
      <vt:lpstr>Изотопные модификации воды</vt:lpstr>
      <vt:lpstr>Химические свойства</vt:lpstr>
      <vt:lpstr>                      Вода в природе 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</dc:title>
  <dc:creator>Я</dc:creator>
  <cp:lastModifiedBy>Татьяна</cp:lastModifiedBy>
  <cp:revision>16</cp:revision>
  <dcterms:created xsi:type="dcterms:W3CDTF">2008-10-28T13:22:10Z</dcterms:created>
  <dcterms:modified xsi:type="dcterms:W3CDTF">2009-10-16T16:20:07Z</dcterms:modified>
</cp:coreProperties>
</file>