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CCFF66"/>
    <a:srgbClr val="99FF66"/>
    <a:srgbClr val="FF00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18" autoAdjust="0"/>
    <p:restoredTop sz="94660"/>
  </p:normalViewPr>
  <p:slideViewPr>
    <p:cSldViewPr>
      <p:cViewPr varScale="1">
        <p:scale>
          <a:sx n="79" d="100"/>
          <a:sy n="79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6D21A-B5A5-4389-8456-4E05359B73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453A0-5554-4E10-8959-DC85955DE8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095DF-756B-4B2B-9C48-26E20737CC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54A28B-9684-40DC-BC06-CD14D6FFB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7D99-26C0-4F27-A4A9-BE3AFC7A34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CE3DE-300D-4EC5-93E2-2E7825EBFE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F4B98-1DDB-4075-B26C-231F31F85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6D245-C308-4FC4-A6D4-9210D2CDE0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492B7-BC6E-4343-B819-940CB0AFDD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D13FE-9F06-4939-8CF2-1B72C609AF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FF69A-E57F-416C-9220-A9D595CF37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119B-7037-4E42-B8AA-C1AD04842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865D9D-51F1-4FC9-9DF5-79D9E58E278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0.jpe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image" Target="../media/image2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slide" Target="slide8.xml"/><Relationship Id="rId5" Type="http://schemas.openxmlformats.org/officeDocument/2006/relationships/slide" Target="slide10.xm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0" name="Group 36"/>
          <p:cNvGraphicFramePr>
            <a:graphicFrameLocks noGrp="1"/>
          </p:cNvGraphicFramePr>
          <p:nvPr>
            <p:ph sz="half" idx="2"/>
          </p:nvPr>
        </p:nvGraphicFramePr>
        <p:xfrm>
          <a:off x="611188" y="2276475"/>
          <a:ext cx="7993062" cy="2149475"/>
        </p:xfrm>
        <a:graphic>
          <a:graphicData uri="http://schemas.openxmlformats.org/drawingml/2006/table">
            <a:tbl>
              <a:tblPr/>
              <a:tblGrid>
                <a:gridCol w="1143000"/>
                <a:gridCol w="1139825"/>
                <a:gridCol w="1143000"/>
                <a:gridCol w="1141412"/>
                <a:gridCol w="1143000"/>
                <a:gridCol w="1139825"/>
                <a:gridCol w="1143000"/>
              </a:tblGrid>
              <a:tr h="214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6169" name="Picture 25" descr="MPj04068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565400"/>
            <a:ext cx="992187" cy="1489075"/>
          </a:xfrm>
          <a:prstGeom prst="rect">
            <a:avLst/>
          </a:prstGeom>
          <a:noFill/>
        </p:spPr>
      </p:pic>
      <p:pic>
        <p:nvPicPr>
          <p:cNvPr id="6170" name="Picture 26" descr="MPj04010780000[1]"/>
          <p:cNvPicPr>
            <a:picLocks noChangeAspect="1" noChangeArrowheads="1"/>
          </p:cNvPicPr>
          <p:nvPr/>
        </p:nvPicPr>
        <p:blipFill>
          <a:blip r:embed="rId3" cstate="print"/>
          <a:srcRect l="10863" t="16295" r="53702"/>
          <a:stretch>
            <a:fillRect/>
          </a:stretch>
        </p:blipFill>
        <p:spPr bwMode="auto">
          <a:xfrm>
            <a:off x="5292725" y="2565400"/>
            <a:ext cx="960438" cy="1512888"/>
          </a:xfrm>
          <a:prstGeom prst="rect">
            <a:avLst/>
          </a:prstGeom>
          <a:noFill/>
        </p:spPr>
      </p:pic>
      <p:pic>
        <p:nvPicPr>
          <p:cNvPr id="6171" name="Picture 27" descr="188kmc63"/>
          <p:cNvPicPr>
            <a:picLocks noChangeAspect="1" noChangeArrowheads="1"/>
          </p:cNvPicPr>
          <p:nvPr/>
        </p:nvPicPr>
        <p:blipFill>
          <a:blip r:embed="rId4" cstate="print"/>
          <a:srcRect r="22285"/>
          <a:stretch>
            <a:fillRect/>
          </a:stretch>
        </p:blipFill>
        <p:spPr bwMode="auto">
          <a:xfrm>
            <a:off x="2916238" y="2852738"/>
            <a:ext cx="1079500" cy="1042987"/>
          </a:xfrm>
          <a:prstGeom prst="rect">
            <a:avLst/>
          </a:prstGeom>
          <a:noFill/>
        </p:spPr>
      </p:pic>
      <p:pic>
        <p:nvPicPr>
          <p:cNvPr id="6172" name="Picture 28" descr="298-1024"/>
          <p:cNvPicPr>
            <a:picLocks noChangeAspect="1" noChangeArrowheads="1"/>
          </p:cNvPicPr>
          <p:nvPr/>
        </p:nvPicPr>
        <p:blipFill>
          <a:blip r:embed="rId5" cstate="print"/>
          <a:srcRect l="18686"/>
          <a:stretch>
            <a:fillRect/>
          </a:stretch>
        </p:blipFill>
        <p:spPr bwMode="auto">
          <a:xfrm>
            <a:off x="6372225" y="2924175"/>
            <a:ext cx="1079500" cy="996950"/>
          </a:xfrm>
          <a:prstGeom prst="rect">
            <a:avLst/>
          </a:prstGeom>
          <a:noFill/>
        </p:spPr>
      </p:pic>
      <p:pic>
        <p:nvPicPr>
          <p:cNvPr id="6173" name="Picture 29" descr="Animals 011"/>
          <p:cNvPicPr>
            <a:picLocks noChangeAspect="1" noChangeArrowheads="1"/>
          </p:cNvPicPr>
          <p:nvPr/>
        </p:nvPicPr>
        <p:blipFill>
          <a:blip r:embed="rId6" cstate="print"/>
          <a:srcRect l="12419" t="3952" r="43759" b="16409"/>
          <a:stretch>
            <a:fillRect/>
          </a:stretch>
        </p:blipFill>
        <p:spPr bwMode="auto">
          <a:xfrm>
            <a:off x="1763713" y="2565400"/>
            <a:ext cx="1081087" cy="1471613"/>
          </a:xfrm>
          <a:prstGeom prst="rect">
            <a:avLst/>
          </a:prstGeom>
          <a:noFill/>
        </p:spPr>
      </p:pic>
      <p:sp>
        <p:nvSpPr>
          <p:cNvPr id="6174" name="WordArt 30"/>
          <p:cNvSpPr>
            <a:spLocks noChangeArrowheads="1" noChangeShapeType="1" noTextEdit="1"/>
          </p:cNvSpPr>
          <p:nvPr/>
        </p:nvSpPr>
        <p:spPr bwMode="auto">
          <a:xfrm>
            <a:off x="7667625" y="2636838"/>
            <a:ext cx="647700" cy="143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й</a:t>
            </a:r>
          </a:p>
        </p:txBody>
      </p:sp>
      <p:pic>
        <p:nvPicPr>
          <p:cNvPr id="6181" name="Picture 37" descr="а"/>
          <p:cNvPicPr>
            <a:picLocks noChangeAspect="1" noChangeArrowheads="1"/>
          </p:cNvPicPr>
          <p:nvPr/>
        </p:nvPicPr>
        <p:blipFill>
          <a:blip r:embed="rId7" cstate="print"/>
          <a:srcRect l="8458" r="35136"/>
          <a:stretch>
            <a:fillRect/>
          </a:stretch>
        </p:blipFill>
        <p:spPr bwMode="auto">
          <a:xfrm>
            <a:off x="4067175" y="2636838"/>
            <a:ext cx="1082675" cy="143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луг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76250"/>
            <a:ext cx="2592387" cy="19446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3" name="Picture 5" descr="ллллл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665288"/>
            <a:ext cx="2447925" cy="1836737"/>
          </a:xfrm>
          <a:prstGeom prst="rect">
            <a:avLst/>
          </a:prstGeom>
          <a:noFill/>
        </p:spPr>
      </p:pic>
      <p:pic>
        <p:nvPicPr>
          <p:cNvPr id="12294" name="Picture 6" descr="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005263"/>
            <a:ext cx="2519362" cy="1889125"/>
          </a:xfrm>
          <a:prstGeom prst="rect">
            <a:avLst/>
          </a:prstGeom>
          <a:noFill/>
        </p:spPr>
      </p:pic>
      <p:pic>
        <p:nvPicPr>
          <p:cNvPr id="12295" name="Picture 7" descr="ловл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4005263"/>
            <a:ext cx="2519362" cy="1890712"/>
          </a:xfrm>
          <a:prstGeom prst="rect">
            <a:avLst/>
          </a:prstGeom>
          <a:noFill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16238" y="4724400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276600" y="472440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Ловля насекомых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132138" y="2276475"/>
            <a:ext cx="33845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Плетение венков из цветов, </a:t>
            </a:r>
          </a:p>
          <a:p>
            <a:pPr>
              <a:spcBef>
                <a:spcPct val="50000"/>
              </a:spcBef>
            </a:pPr>
            <a:r>
              <a:rPr lang="ru-RU" sz="2000"/>
              <a:t>сбор цветов для букетов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мёр ле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453" t="7776" r="5455" b="6618"/>
          <a:stretch>
            <a:fillRect/>
          </a:stretch>
        </p:blipFill>
        <p:spPr bwMode="auto">
          <a:xfrm>
            <a:off x="5940425" y="549275"/>
            <a:ext cx="2736850" cy="18335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7" name="Picture 5" descr="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836613"/>
            <a:ext cx="1944688" cy="1458912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771775" y="1196975"/>
            <a:ext cx="2663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Нарушение правил поведения в лесу</a:t>
            </a:r>
          </a:p>
        </p:txBody>
      </p:sp>
      <p:pic>
        <p:nvPicPr>
          <p:cNvPr id="13320" name="Picture 8" descr="ллл"/>
          <p:cNvPicPr>
            <a:picLocks noChangeAspect="1" noChangeArrowheads="1"/>
          </p:cNvPicPr>
          <p:nvPr/>
        </p:nvPicPr>
        <p:blipFill>
          <a:blip r:embed="rId5" cstate="print"/>
          <a:srcRect l="7050"/>
          <a:stretch>
            <a:fillRect/>
          </a:stretch>
        </p:blipFill>
        <p:spPr bwMode="auto">
          <a:xfrm>
            <a:off x="1187450" y="2781300"/>
            <a:ext cx="1905000" cy="1414463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492500" y="3213100"/>
            <a:ext cx="4679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Вырубка лесов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pic>
        <p:nvPicPr>
          <p:cNvPr id="13322" name="Picture 10" descr="б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652963"/>
            <a:ext cx="1870075" cy="1400175"/>
          </a:xfrm>
          <a:prstGeom prst="rect">
            <a:avLst/>
          </a:prstGeom>
          <a:noFill/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643438" y="5229225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Браконьерство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539750" y="4005263"/>
            <a:ext cx="8135938" cy="936625"/>
            <a:chOff x="340" y="2523"/>
            <a:chExt cx="5125" cy="590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auto">
            <a:xfrm>
              <a:off x="340" y="2523"/>
              <a:ext cx="5125" cy="590"/>
            </a:xfrm>
            <a:prstGeom prst="homePlate">
              <a:avLst>
                <a:gd name="adj" fmla="val 217161"/>
              </a:avLst>
            </a:prstGeom>
            <a:solidFill>
              <a:srgbClr val="CCFF99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930" y="2704"/>
              <a:ext cx="39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В природе веди себя тихо: смотри, слушай и не шуми</a:t>
              </a:r>
            </a:p>
          </p:txBody>
        </p:sp>
        <p:pic>
          <p:nvPicPr>
            <p:cNvPr id="8197" name="Picture 5" descr="MCj0423455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85" y="2568"/>
              <a:ext cx="386" cy="454"/>
            </a:xfrm>
            <a:prstGeom prst="rect">
              <a:avLst/>
            </a:prstGeom>
            <a:noFill/>
          </p:spPr>
        </p:pic>
      </p:grp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539750" y="2852738"/>
            <a:ext cx="8135938" cy="936625"/>
            <a:chOff x="340" y="1797"/>
            <a:chExt cx="5125" cy="590"/>
          </a:xfrm>
        </p:grpSpPr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340" y="1797"/>
              <a:ext cx="5125" cy="590"/>
            </a:xfrm>
            <a:prstGeom prst="homePlate">
              <a:avLst>
                <a:gd name="adj" fmla="val 217161"/>
              </a:avLst>
            </a:prstGeom>
            <a:solidFill>
              <a:srgbClr val="CCFF99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930" y="1888"/>
              <a:ext cx="390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Радуйся красоте природы, не вреди ей своим небрежным отношением</a:t>
              </a:r>
            </a:p>
          </p:txBody>
        </p:sp>
        <p:pic>
          <p:nvPicPr>
            <p:cNvPr id="8206" name="Picture 14" descr="MCj0432243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1933"/>
              <a:ext cx="318" cy="314"/>
            </a:xfrm>
            <a:prstGeom prst="rect">
              <a:avLst/>
            </a:prstGeom>
            <a:noFill/>
          </p:spPr>
        </p:pic>
      </p:grpSp>
      <p:grpSp>
        <p:nvGrpSpPr>
          <p:cNvPr id="8217" name="Group 25"/>
          <p:cNvGrpSpPr>
            <a:grpSpLocks/>
          </p:cNvGrpSpPr>
          <p:nvPr/>
        </p:nvGrpSpPr>
        <p:grpSpPr bwMode="auto">
          <a:xfrm>
            <a:off x="539750" y="5157788"/>
            <a:ext cx="8135938" cy="936625"/>
            <a:chOff x="340" y="3249"/>
            <a:chExt cx="5125" cy="590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340" y="3249"/>
              <a:ext cx="5125" cy="590"/>
            </a:xfrm>
            <a:prstGeom prst="homePlate">
              <a:avLst>
                <a:gd name="adj" fmla="val 217161"/>
              </a:avLst>
            </a:prstGeom>
            <a:solidFill>
              <a:srgbClr val="CCFF99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930" y="3294"/>
              <a:ext cx="2812" cy="49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Будь другом всех живых существ. </a:t>
              </a:r>
            </a:p>
            <a:p>
              <a:pPr>
                <a:spcBef>
                  <a:spcPct val="50000"/>
                </a:spcBef>
              </a:pPr>
              <a:r>
                <a:rPr lang="ru-RU"/>
                <a:t>Не мучай и не убивай животных.</a:t>
              </a:r>
            </a:p>
          </p:txBody>
        </p:sp>
        <p:pic>
          <p:nvPicPr>
            <p:cNvPr id="8207" name="Picture 15" descr="MCj0433911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" y="3339"/>
              <a:ext cx="453" cy="453"/>
            </a:xfrm>
            <a:prstGeom prst="rect">
              <a:avLst/>
            </a:prstGeom>
            <a:noFill/>
          </p:spPr>
        </p:pic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539750" y="1700213"/>
            <a:ext cx="8135938" cy="936625"/>
            <a:chOff x="340" y="1071"/>
            <a:chExt cx="5125" cy="590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340" y="1071"/>
              <a:ext cx="5125" cy="590"/>
            </a:xfrm>
            <a:prstGeom prst="homePlate">
              <a:avLst>
                <a:gd name="adj" fmla="val 217161"/>
              </a:avLst>
            </a:prstGeom>
            <a:solidFill>
              <a:srgbClr val="CCFF99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chemeClr val="folHlink"/>
                </a:solidFill>
              </a:endParaRP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975" y="1253"/>
              <a:ext cx="40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Учись понимать природу, стань её другом и защитником</a:t>
              </a:r>
            </a:p>
          </p:txBody>
        </p:sp>
        <p:pic>
          <p:nvPicPr>
            <p:cNvPr id="8210" name="Picture 18" descr="MPj0433790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" y="1162"/>
              <a:ext cx="296" cy="454"/>
            </a:xfrm>
            <a:prstGeom prst="rect">
              <a:avLst/>
            </a:prstGeom>
            <a:noFill/>
          </p:spPr>
        </p:pic>
      </p:grpSp>
      <p:pic>
        <p:nvPicPr>
          <p:cNvPr id="8211" name="Picture 19" descr="черепаха коп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188913"/>
            <a:ext cx="2232025" cy="2028825"/>
          </a:xfrm>
          <a:prstGeom prst="rect">
            <a:avLst/>
          </a:prstGeom>
          <a:noFill/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124075" y="692150"/>
            <a:ext cx="5688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Как беречь планету?</a:t>
            </a:r>
          </a:p>
        </p:txBody>
      </p:sp>
      <p:pic>
        <p:nvPicPr>
          <p:cNvPr id="8213" name="Picture 21" descr="1"/>
          <p:cNvPicPr>
            <a:picLocks noChangeAspect="1" noChangeArrowheads="1"/>
          </p:cNvPicPr>
          <p:nvPr/>
        </p:nvPicPr>
        <p:blipFill>
          <a:blip r:embed="rId7" cstate="print"/>
          <a:srcRect l="18129" r="15356"/>
          <a:stretch>
            <a:fillRect/>
          </a:stretch>
        </p:blipFill>
        <p:spPr bwMode="auto">
          <a:xfrm>
            <a:off x="684213" y="188913"/>
            <a:ext cx="1282700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уравей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16113"/>
            <a:ext cx="2365375" cy="2574925"/>
          </a:xfrm>
          <a:prstGeom prst="rect">
            <a:avLst/>
          </a:prstGeom>
          <a:noFill/>
        </p:spPr>
      </p:pic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2411413" y="1196975"/>
            <a:ext cx="5834062" cy="930275"/>
            <a:chOff x="1519" y="527"/>
            <a:chExt cx="3675" cy="586"/>
          </a:xfrm>
        </p:grpSpPr>
        <p:pic>
          <p:nvPicPr>
            <p:cNvPr id="2053" name="Picture 5" descr="MCj0343353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4" y="527"/>
              <a:ext cx="590" cy="586"/>
            </a:xfrm>
            <a:prstGeom prst="rect">
              <a:avLst/>
            </a:prstGeom>
            <a:noFill/>
          </p:spPr>
        </p:pic>
        <p:sp>
          <p:nvSpPr>
            <p:cNvPr id="205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19" y="618"/>
              <a:ext cx="2952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юные экологи 4 класса</a:t>
              </a:r>
            </a:p>
          </p:txBody>
        </p:sp>
      </p:grpSp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3419475" y="2781300"/>
            <a:ext cx="4824413" cy="909638"/>
            <a:chOff x="2154" y="1253"/>
            <a:chExt cx="3039" cy="573"/>
          </a:xfrm>
        </p:grpSpPr>
        <p:pic>
          <p:nvPicPr>
            <p:cNvPr id="2055" name="Picture 7" descr="MCj0089060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4" y="1253"/>
              <a:ext cx="589" cy="573"/>
            </a:xfrm>
            <a:prstGeom prst="rect">
              <a:avLst/>
            </a:prstGeom>
            <a:noFill/>
          </p:spPr>
        </p:pic>
        <p:sp>
          <p:nvSpPr>
            <p:cNvPr id="205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154" y="1434"/>
              <a:ext cx="2271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урок экологии</a:t>
              </a:r>
            </a:p>
          </p:txBody>
        </p:sp>
      </p:grp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2195513" y="4508500"/>
            <a:ext cx="6324600" cy="1066800"/>
            <a:chOff x="1474" y="2115"/>
            <a:chExt cx="3984" cy="672"/>
          </a:xfrm>
        </p:grpSpPr>
        <p:sp>
          <p:nvSpPr>
            <p:cNvPr id="205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474" y="2251"/>
              <a:ext cx="2952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выступление экологов</a:t>
              </a:r>
            </a:p>
          </p:txBody>
        </p:sp>
        <p:pic>
          <p:nvPicPr>
            <p:cNvPr id="2065" name="Picture 17" descr="э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8" y="2115"/>
              <a:ext cx="900" cy="6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уравей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365375" cy="2574925"/>
          </a:xfrm>
          <a:prstGeom prst="rect">
            <a:avLst/>
          </a:prstGeom>
          <a:noFill/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627313" y="1700213"/>
            <a:ext cx="53911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Почему мы часто слышим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слово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484438" y="3573463"/>
            <a:ext cx="45561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"экология"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7596188" y="3573463"/>
            <a:ext cx="576262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ерепаха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60350"/>
            <a:ext cx="2519363" cy="2289175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27088" y="1628775"/>
            <a:ext cx="7129462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Экология</a:t>
            </a:r>
            <a:r>
              <a:rPr lang="ru-RU" sz="2400"/>
              <a:t> – наука о связях между живыми </a:t>
            </a:r>
          </a:p>
          <a:p>
            <a:pPr>
              <a:spcBef>
                <a:spcPct val="50000"/>
              </a:spcBef>
            </a:pPr>
            <a:r>
              <a:rPr lang="ru-RU" sz="2400"/>
              <a:t>                     существами и окружающим миром,             </a:t>
            </a:r>
          </a:p>
          <a:p>
            <a:pPr>
              <a:spcBef>
                <a:spcPct val="50000"/>
              </a:spcBef>
            </a:pPr>
            <a:r>
              <a:rPr lang="ru-RU" sz="2400"/>
              <a:t>                     между человеком и природой. </a:t>
            </a:r>
          </a:p>
          <a:p>
            <a:pPr>
              <a:spcBef>
                <a:spcPct val="50000"/>
              </a:spcBef>
            </a:pPr>
            <a:endParaRPr lang="ru-RU" sz="2400"/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Экология</a:t>
            </a:r>
            <a:r>
              <a:rPr lang="ru-RU" sz="2400"/>
              <a:t> - от греческих слов: </a:t>
            </a:r>
          </a:p>
          <a:p>
            <a:pPr>
              <a:spcBef>
                <a:spcPct val="50000"/>
              </a:spcBef>
            </a:pPr>
            <a:r>
              <a:rPr lang="ru-RU" sz="2400"/>
              <a:t>                    «экос» - дом и «логос» -  наука.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43926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Наш зелёный дом</a:t>
            </a:r>
          </a:p>
        </p:txBody>
      </p:sp>
      <p:pic>
        <p:nvPicPr>
          <p:cNvPr id="4104" name="Picture 8" descr="1"/>
          <p:cNvPicPr>
            <a:picLocks noChangeAspect="1" noChangeArrowheads="1"/>
          </p:cNvPicPr>
          <p:nvPr/>
        </p:nvPicPr>
        <p:blipFill>
          <a:blip r:embed="rId2" cstate="print"/>
          <a:srcRect l="18129" r="15356"/>
          <a:stretch>
            <a:fillRect/>
          </a:stretch>
        </p:blipFill>
        <p:spPr bwMode="auto">
          <a:xfrm>
            <a:off x="3419475" y="1196975"/>
            <a:ext cx="2476500" cy="2643188"/>
          </a:xfrm>
          <a:prstGeom prst="rect">
            <a:avLst/>
          </a:prstGeom>
          <a:noFill/>
        </p:spPr>
      </p:pic>
      <p:pic>
        <p:nvPicPr>
          <p:cNvPr id="4105" name="Picture 9" descr="море"/>
          <p:cNvPicPr>
            <a:picLocks noChangeAspect="1" noChangeArrowheads="1"/>
          </p:cNvPicPr>
          <p:nvPr/>
        </p:nvPicPr>
        <p:blipFill>
          <a:blip r:embed="rId3" cstate="print"/>
          <a:srcRect t="5879" b="5879"/>
          <a:stretch>
            <a:fillRect/>
          </a:stretch>
        </p:blipFill>
        <p:spPr bwMode="auto">
          <a:xfrm>
            <a:off x="468313" y="1052513"/>
            <a:ext cx="1800225" cy="1190625"/>
          </a:xfrm>
          <a:prstGeom prst="rect">
            <a:avLst/>
          </a:prstGeom>
          <a:noFill/>
        </p:spPr>
      </p:pic>
      <p:pic>
        <p:nvPicPr>
          <p:cNvPr id="4106" name="Picture 10" descr="река 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420938"/>
            <a:ext cx="1728787" cy="1296987"/>
          </a:xfrm>
          <a:prstGeom prst="rect">
            <a:avLst/>
          </a:prstGeom>
          <a:noFill/>
        </p:spPr>
      </p:pic>
      <p:pic>
        <p:nvPicPr>
          <p:cNvPr id="4107" name="Picture 11" descr="ле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860800"/>
            <a:ext cx="1727200" cy="1296988"/>
          </a:xfrm>
          <a:prstGeom prst="rect">
            <a:avLst/>
          </a:prstGeom>
          <a:noFill/>
        </p:spPr>
      </p:pic>
      <p:pic>
        <p:nvPicPr>
          <p:cNvPr id="4108" name="Picture 12" descr="манара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5229225"/>
            <a:ext cx="2016125" cy="1285875"/>
          </a:xfrm>
          <a:prstGeom prst="rect">
            <a:avLst/>
          </a:prstGeom>
          <a:noFill/>
        </p:spPr>
      </p:pic>
      <p:pic>
        <p:nvPicPr>
          <p:cNvPr id="4109" name="Picture 13" descr="деревн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3933825"/>
            <a:ext cx="1655763" cy="1225550"/>
          </a:xfrm>
          <a:prstGeom prst="rect">
            <a:avLst/>
          </a:prstGeom>
          <a:noFill/>
        </p:spPr>
      </p:pic>
      <p:pic>
        <p:nvPicPr>
          <p:cNvPr id="4111" name="Picture 15" descr="город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5300663"/>
            <a:ext cx="1800225" cy="1143000"/>
          </a:xfrm>
          <a:prstGeom prst="rect">
            <a:avLst/>
          </a:prstGeom>
          <a:noFill/>
        </p:spPr>
      </p:pic>
      <p:pic>
        <p:nvPicPr>
          <p:cNvPr id="4113" name="Picture 17" descr="Animals 0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825" y="3933825"/>
            <a:ext cx="1512888" cy="1133475"/>
          </a:xfrm>
          <a:prstGeom prst="rect">
            <a:avLst/>
          </a:prstGeom>
          <a:noFill/>
        </p:spPr>
      </p:pic>
      <p:pic>
        <p:nvPicPr>
          <p:cNvPr id="4114" name="Picture 18" descr="00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825" y="5229225"/>
            <a:ext cx="1655763" cy="1241425"/>
          </a:xfrm>
          <a:prstGeom prst="rect">
            <a:avLst/>
          </a:prstGeom>
          <a:noFill/>
        </p:spPr>
      </p:pic>
      <p:pic>
        <p:nvPicPr>
          <p:cNvPr id="4116" name="Picture 20" descr="80-10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950" y="5084763"/>
            <a:ext cx="1655763" cy="1241425"/>
          </a:xfrm>
          <a:prstGeom prst="rect">
            <a:avLst/>
          </a:prstGeom>
          <a:noFill/>
        </p:spPr>
      </p:pic>
      <p:pic>
        <p:nvPicPr>
          <p:cNvPr id="4117" name="Picture 21" descr="_0112"/>
          <p:cNvPicPr>
            <a:picLocks noChangeAspect="1" noChangeArrowheads="1"/>
          </p:cNvPicPr>
          <p:nvPr/>
        </p:nvPicPr>
        <p:blipFill>
          <a:blip r:embed="rId12" cstate="print"/>
          <a:srcRect r="15352"/>
          <a:stretch>
            <a:fillRect/>
          </a:stretch>
        </p:blipFill>
        <p:spPr bwMode="auto">
          <a:xfrm>
            <a:off x="7164388" y="2420938"/>
            <a:ext cx="1584325" cy="1109662"/>
          </a:xfrm>
          <a:prstGeom prst="rect">
            <a:avLst/>
          </a:prstGeom>
          <a:noFill/>
        </p:spPr>
      </p:pic>
      <p:pic>
        <p:nvPicPr>
          <p:cNvPr id="4119" name="Picture 23" descr="нас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9925" y="3644900"/>
            <a:ext cx="1751013" cy="1198563"/>
          </a:xfrm>
          <a:prstGeom prst="rect">
            <a:avLst/>
          </a:prstGeom>
          <a:noFill/>
        </p:spPr>
      </p:pic>
      <p:pic>
        <p:nvPicPr>
          <p:cNvPr id="4120" name="Picture 24" descr="раст"/>
          <p:cNvPicPr>
            <a:picLocks noChangeAspect="1" noChangeArrowheads="1"/>
          </p:cNvPicPr>
          <p:nvPr/>
        </p:nvPicPr>
        <p:blipFill>
          <a:blip r:embed="rId14" cstate="print"/>
          <a:srcRect l="2000" t="2748" r="4645" b="4051"/>
          <a:stretch>
            <a:fillRect/>
          </a:stretch>
        </p:blipFill>
        <p:spPr bwMode="auto">
          <a:xfrm>
            <a:off x="7092950" y="1052513"/>
            <a:ext cx="1655763" cy="1268412"/>
          </a:xfrm>
          <a:prstGeom prst="rect">
            <a:avLst/>
          </a:prstGeom>
          <a:noFill/>
        </p:spPr>
      </p:pic>
      <p:sp>
        <p:nvSpPr>
          <p:cNvPr id="4122" name="WordArt 26"/>
          <p:cNvSpPr>
            <a:spLocks noChangeArrowheads="1" noChangeShapeType="1" noTextEdit="1"/>
          </p:cNvSpPr>
          <p:nvPr/>
        </p:nvSpPr>
        <p:spPr bwMode="auto">
          <a:xfrm>
            <a:off x="2555875" y="1052513"/>
            <a:ext cx="5762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22</a:t>
            </a:r>
          </a:p>
        </p:txBody>
      </p:sp>
      <p:sp>
        <p:nvSpPr>
          <p:cNvPr id="4123" name="WordArt 27"/>
          <p:cNvSpPr>
            <a:spLocks noChangeArrowheads="1" noChangeShapeType="1" noTextEdit="1"/>
          </p:cNvSpPr>
          <p:nvPr/>
        </p:nvSpPr>
        <p:spPr bwMode="auto">
          <a:xfrm rot="5400000">
            <a:off x="2123281" y="2566195"/>
            <a:ext cx="1533525" cy="3794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апреля</a:t>
            </a:r>
          </a:p>
        </p:txBody>
      </p:sp>
      <p:sp>
        <p:nvSpPr>
          <p:cNvPr id="4124" name="WordArt 28"/>
          <p:cNvSpPr>
            <a:spLocks noChangeArrowheads="1" noChangeShapeType="1" noTextEdit="1"/>
          </p:cNvSpPr>
          <p:nvPr/>
        </p:nvSpPr>
        <p:spPr bwMode="auto">
          <a:xfrm rot="5400000">
            <a:off x="5127626" y="2513012"/>
            <a:ext cx="1985962" cy="3603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День</a:t>
            </a:r>
          </a:p>
        </p:txBody>
      </p:sp>
      <p:sp>
        <p:nvSpPr>
          <p:cNvPr id="4125" name="WordArt 29"/>
          <p:cNvSpPr>
            <a:spLocks noChangeArrowheads="1" noChangeShapeType="1" noTextEdit="1"/>
          </p:cNvSpPr>
          <p:nvPr/>
        </p:nvSpPr>
        <p:spPr bwMode="auto">
          <a:xfrm rot="5400000">
            <a:off x="5451475" y="2262188"/>
            <a:ext cx="2562225" cy="431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00338" y="2565400"/>
            <a:ext cx="34417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99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тревожные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99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сигналы</a:t>
            </a:r>
          </a:p>
        </p:txBody>
      </p:sp>
      <p:pic>
        <p:nvPicPr>
          <p:cNvPr id="7175" name="Picture 7" descr="дых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581525"/>
            <a:ext cx="2376487" cy="17827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7" name="Picture 9" descr="луг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404813"/>
            <a:ext cx="2592387" cy="19446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8" name="Picture 10" descr="мёр ле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5453" t="7776" r="5455" b="6618"/>
          <a:stretch>
            <a:fillRect/>
          </a:stretch>
        </p:blipFill>
        <p:spPr bwMode="auto">
          <a:xfrm>
            <a:off x="6084888" y="3429000"/>
            <a:ext cx="2519362" cy="18335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9" name="Picture 11" descr="рр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188" y="476250"/>
            <a:ext cx="2520950" cy="19272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80" name="Picture 12" descr="ммм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188" y="3357563"/>
            <a:ext cx="2376487" cy="19431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рр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76250"/>
            <a:ext cx="2520950" cy="19272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1" name="Picture 5" descr="зв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508500"/>
            <a:ext cx="1579563" cy="1579563"/>
          </a:xfrm>
          <a:prstGeom prst="rect">
            <a:avLst/>
          </a:prstGeom>
          <a:noFill/>
        </p:spPr>
      </p:pic>
      <p:pic>
        <p:nvPicPr>
          <p:cNvPr id="9222" name="Picture 6" descr="з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349500"/>
            <a:ext cx="2124075" cy="1593850"/>
          </a:xfrm>
          <a:prstGeom prst="rect">
            <a:avLst/>
          </a:prstGeom>
          <a:noFill/>
        </p:spPr>
      </p:pic>
      <p:pic>
        <p:nvPicPr>
          <p:cNvPr id="9223" name="Picture 7" descr="зв1"/>
          <p:cNvPicPr>
            <a:picLocks noChangeAspect="1" noChangeArrowheads="1"/>
          </p:cNvPicPr>
          <p:nvPr/>
        </p:nvPicPr>
        <p:blipFill>
          <a:blip r:embed="rId6" cstate="print"/>
          <a:srcRect r="9702"/>
          <a:stretch>
            <a:fillRect/>
          </a:stretch>
        </p:blipFill>
        <p:spPr bwMode="auto">
          <a:xfrm>
            <a:off x="395288" y="4652963"/>
            <a:ext cx="2305050" cy="1339850"/>
          </a:xfrm>
          <a:prstGeom prst="rect">
            <a:avLst/>
          </a:prstGeom>
          <a:noFill/>
        </p:spPr>
      </p:pic>
      <p:pic>
        <p:nvPicPr>
          <p:cNvPr id="9224" name="Picture 8" descr="зв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420938"/>
            <a:ext cx="1944688" cy="1462087"/>
          </a:xfrm>
          <a:prstGeom prst="rect">
            <a:avLst/>
          </a:prstGeom>
          <a:noFill/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843213" y="2924175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Загрязнение рек сточными водами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059113" y="5084763"/>
            <a:ext cx="3600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Транспортные аварии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ммм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76250"/>
            <a:ext cx="3048000" cy="228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55" name="Picture 15" descr="в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924175"/>
            <a:ext cx="2303462" cy="1546225"/>
          </a:xfrm>
          <a:prstGeom prst="rect">
            <a:avLst/>
          </a:prstGeom>
          <a:noFill/>
        </p:spPr>
      </p:pic>
      <p:pic>
        <p:nvPicPr>
          <p:cNvPr id="10256" name="Picture 16" descr="вм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868863"/>
            <a:ext cx="2293938" cy="1514475"/>
          </a:xfrm>
          <a:prstGeom prst="rect">
            <a:avLst/>
          </a:prstGeom>
          <a:noFill/>
        </p:spPr>
      </p:pic>
      <p:pic>
        <p:nvPicPr>
          <p:cNvPr id="10257" name="Picture 17" descr="у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49275"/>
            <a:ext cx="2303463" cy="1727200"/>
          </a:xfrm>
          <a:prstGeom prst="rect">
            <a:avLst/>
          </a:prstGeom>
          <a:noFill/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059113" y="836613"/>
            <a:ext cx="25209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Не все люди выбрасывают мусор в урны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563938" y="3357563"/>
            <a:ext cx="367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Не налажен вывоз мусора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716463" y="5229225"/>
            <a:ext cx="3384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Нужны заводы по переработке мусора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дых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76250"/>
            <a:ext cx="2376487" cy="17827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9" name="Picture 5" descr="возду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773238"/>
            <a:ext cx="2519363" cy="1889125"/>
          </a:xfrm>
          <a:prstGeom prst="rect">
            <a:avLst/>
          </a:prstGeom>
          <a:noFill/>
        </p:spPr>
      </p:pic>
      <p:pic>
        <p:nvPicPr>
          <p:cNvPr id="11270" name="Picture 6" descr="а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76700"/>
            <a:ext cx="2520950" cy="163195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92500" y="2276475"/>
            <a:ext cx="48958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Загрязнение воздуха фабриками и заводами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63938" y="4437063"/>
            <a:ext cx="439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Загрязнение воздуха выхлопными газами автомобилей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165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5</cp:revision>
  <dcterms:created xsi:type="dcterms:W3CDTF">2008-05-02T08:25:50Z</dcterms:created>
  <dcterms:modified xsi:type="dcterms:W3CDTF">2010-01-30T16:09:54Z</dcterms:modified>
</cp:coreProperties>
</file>