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65" r:id="rId3"/>
    <p:sldId id="257" r:id="rId4"/>
    <p:sldId id="266" r:id="rId5"/>
    <p:sldId id="260" r:id="rId6"/>
    <p:sldId id="258" r:id="rId7"/>
    <p:sldId id="259" r:id="rId8"/>
    <p:sldId id="261" r:id="rId9"/>
    <p:sldId id="262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929618" cy="5786478"/>
          </a:xfrm>
          <a:ln w="9525">
            <a:noFill/>
          </a:ln>
        </p:spPr>
        <p:txBody>
          <a:bodyPr>
            <a:normAutofit/>
          </a:bodyPr>
          <a:lstStyle/>
          <a:p>
            <a:r>
              <a:rPr lang="ru-RU" sz="6700" dirty="0" smtClean="0"/>
              <a:t>СЛОВАРИ </a:t>
            </a:r>
            <a:br>
              <a:rPr lang="ru-RU" sz="6700" dirty="0" smtClean="0"/>
            </a:br>
            <a:r>
              <a:rPr lang="ru-RU" sz="6700" dirty="0" smtClean="0"/>
              <a:t>РУССКОГО ЯЗЫКА</a:t>
            </a:r>
            <a:br>
              <a:rPr lang="ru-RU" sz="6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умения находить в слове окончание и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основу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Словарь антонимов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Друг – враг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друг – недруг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Ученье – свет, 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неученье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… .</a:t>
            </a: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Труд человека кормит, а …   портит.</a:t>
            </a: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Знай больше, а говори  …  .</a:t>
            </a: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хочет много знать, тому надо   …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270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Слова для справок: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лень,  мало, меньше, тьма.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: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00000">
            <a:off x="7387378" y="743651"/>
            <a:ext cx="1271444" cy="1271444"/>
          </a:xfrm>
          <a:prstGeom prst="rect">
            <a:avLst/>
          </a:prstGeom>
          <a:noFill/>
        </p:spPr>
      </p:pic>
      <p:pic>
        <p:nvPicPr>
          <p:cNvPr id="8195" name="Picture 3" descr="F:\PD754CA19QKV5CAK6V1M4CA1YH50WCA9F796XCAQBFTTKCARWSUUECAIAHHO4CA10EWQVCAILBGVHCAVI9WT1CAVNTNSZCA694YNUCAXER1P7CA2510VZCA57SG2UCAOCKSONCA86EHYWCAEG0KNACAE1YMD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00000">
            <a:off x="6328785" y="767626"/>
            <a:ext cx="1152061" cy="114054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b="1" dirty="0" smtClean="0"/>
              <a:t>-  корень в слове    </a:t>
            </a:r>
            <a:r>
              <a:rPr lang="ru-RU" sz="3200" b="1" dirty="0" smtClean="0"/>
              <a:t>умничать;</a:t>
            </a:r>
          </a:p>
          <a:p>
            <a:pPr>
              <a:buNone/>
            </a:pPr>
            <a:r>
              <a:rPr lang="ru-RU" sz="2800" b="1" dirty="0" smtClean="0"/>
              <a:t>-   суффикс в слове  </a:t>
            </a:r>
            <a:r>
              <a:rPr lang="ru-RU" sz="3200" b="1" dirty="0" smtClean="0"/>
              <a:t>лесной;</a:t>
            </a:r>
          </a:p>
          <a:p>
            <a:pPr>
              <a:buNone/>
            </a:pPr>
            <a:r>
              <a:rPr lang="ru-RU" sz="3200" b="1" dirty="0" smtClean="0"/>
              <a:t>- </a:t>
            </a:r>
            <a:r>
              <a:rPr lang="ru-RU" sz="2800" b="1" dirty="0" smtClean="0"/>
              <a:t>  суффикс в слове     </a:t>
            </a:r>
            <a:r>
              <a:rPr lang="ru-RU" sz="3200" b="1" dirty="0" smtClean="0"/>
              <a:t>синица;</a:t>
            </a:r>
          </a:p>
          <a:p>
            <a:pPr>
              <a:buNone/>
            </a:pPr>
            <a:r>
              <a:rPr lang="ru-RU" sz="2800" b="1" dirty="0" smtClean="0"/>
              <a:t>-   окончание в слове  </a:t>
            </a:r>
            <a:r>
              <a:rPr lang="ru-RU" sz="3200" b="1" dirty="0" smtClean="0"/>
              <a:t>лужицы.</a:t>
            </a:r>
          </a:p>
          <a:p>
            <a:pPr>
              <a:buFontTx/>
              <a:buChar char="-"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            У М Н И Ц Ы!</a:t>
            </a:r>
            <a:endParaRPr lang="ru-RU" sz="3200" b="1" dirty="0"/>
          </a:p>
        </p:txBody>
      </p:sp>
      <p:pic>
        <p:nvPicPr>
          <p:cNvPr id="9218" name="Picture 2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1080000">
            <a:off x="6246333" y="1747838"/>
            <a:ext cx="2101452" cy="168116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Словарь строения слов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000240"/>
            <a:ext cx="7467600" cy="4525963"/>
          </a:xfrm>
          <a:ln w="25400">
            <a:noFill/>
          </a:ln>
        </p:spPr>
        <p:txBody>
          <a:bodyPr>
            <a:norm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УМНИЦЫ  -  ум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иц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Слова, слова, слова…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 – и стар, и вечно нов!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это так прекрасно –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огромном море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море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слов –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Купаться ежечасно!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Дуга 4"/>
          <p:cNvSpPr/>
          <p:nvPr/>
        </p:nvSpPr>
        <p:spPr>
          <a:xfrm>
            <a:off x="3143240" y="2428868"/>
            <a:ext cx="700086" cy="1000132"/>
          </a:xfrm>
          <a:prstGeom prst="arc">
            <a:avLst>
              <a:gd name="adj1" fmla="val 13366418"/>
              <a:gd name="adj2" fmla="val 1895748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3929058" y="2428868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4071934" y="2428868"/>
            <a:ext cx="285752" cy="1428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536281" y="2393149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4750595" y="2393149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57818" y="2428868"/>
            <a:ext cx="285752" cy="214314"/>
          </a:xfrm>
          <a:prstGeom prst="rect">
            <a:avLst/>
          </a:prstGeom>
          <a:solidFill>
            <a:schemeClr val="bg1">
              <a:alpha val="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780000">
            <a:off x="6599023" y="1187913"/>
            <a:ext cx="1862241" cy="148979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24" y="785794"/>
            <a:ext cx="1820893" cy="1456714"/>
          </a:xfrm>
          <a:prstGeom prst="rect">
            <a:avLst/>
          </a:prstGeom>
          <a:noFill/>
        </p:spPr>
      </p:pic>
      <p:pic>
        <p:nvPicPr>
          <p:cNvPr id="1027" name="Picture 3" descr="F:\NSSU1CA8LQ03SCAHOC69NCAUIOPB4CAQJT12KCADCFT3WCANPNGEGCA2M13VYCANHOHLKCACW6BG7CAOL8UMKCA6YOHLUCACWRIPCCA5H3XW2CAN0K1D1CA8ZYFG9CA3FGM22CALHYIFACAYBI9HWCAAZGB6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00042"/>
            <a:ext cx="2908319" cy="1830410"/>
          </a:xfrm>
          <a:prstGeom prst="rect">
            <a:avLst/>
          </a:prstGeom>
          <a:noFill/>
        </p:spPr>
      </p:pic>
      <p:pic>
        <p:nvPicPr>
          <p:cNvPr id="1028" name="Picture 4" descr="F: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5976">
            <a:off x="3557206" y="4628785"/>
            <a:ext cx="1854331" cy="1854331"/>
          </a:xfrm>
          <a:prstGeom prst="rect">
            <a:avLst/>
          </a:prstGeom>
          <a:noFill/>
        </p:spPr>
      </p:pic>
      <p:pic>
        <p:nvPicPr>
          <p:cNvPr id="1029" name="Picture 5" descr="F:\PD754CA19QKV5CAK6V1M4CA1YH50WCA9F796XCAQBFTTKCARWSUUECAIAHHO4CA10EWQVCAILBGVHCAVI9WT1CAVNTNSZCA694YNUCAXER1P7CA2510VZCA57SG2UCAOCKSONCA86EHYWCAEG0KNACAE1YMD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002015">
            <a:off x="1942074" y="4815688"/>
            <a:ext cx="1713470" cy="1696335"/>
          </a:xfrm>
          <a:prstGeom prst="rect">
            <a:avLst/>
          </a:prstGeom>
          <a:noFill/>
        </p:spPr>
      </p:pic>
      <p:pic>
        <p:nvPicPr>
          <p:cNvPr id="1030" name="Picture 6" descr="F:\YX50WCAEFTJH6CA7SC1GSCADR96XYCAZ82Y6YCA3G134VCANIYW7ACALGWNXGCAGOCPENCAEB6TV7CA1YR7MLCAB65ZPXCAVB8TZZCAZX54RSCANN0MIKCAVW30NKCAUYA06WCAJA1UXJCARL6I1ACA3WRID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7" y="2786058"/>
            <a:ext cx="2105399" cy="1571636"/>
          </a:xfrm>
          <a:prstGeom prst="rect">
            <a:avLst/>
          </a:prstGeom>
          <a:noFill/>
        </p:spPr>
      </p:pic>
      <p:pic>
        <p:nvPicPr>
          <p:cNvPr id="1031" name="Picture 7" descr="F:\6SBRBCA9DVI4QCAY3BRM3CAEXTSLQCAPGHN4OCAHIQTFTCAKAX8EQCALUZMK1CAVC5DAZCA281UCJCAPA0Q4HCA6SKXHBCA3EXX5PCA7TZMXVCA4GBTXLCAUF5E8HCAJ77P5ZCA7QJ8XICANF17OICA8OD5JV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357430"/>
            <a:ext cx="2381267" cy="1785950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>
            <a:off x="5572132" y="2428868"/>
            <a:ext cx="1143008" cy="927106"/>
          </a:xfrm>
          <a:prstGeom prst="straightConnector1">
            <a:avLst/>
          </a:prstGeom>
          <a:ln w="28575"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643174" y="1214422"/>
            <a:ext cx="1928826" cy="358778"/>
          </a:xfrm>
          <a:prstGeom prst="straightConnector1">
            <a:avLst/>
          </a:prstGeom>
          <a:ln w="28575"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3143240" y="3071810"/>
            <a:ext cx="3571900" cy="358778"/>
          </a:xfrm>
          <a:prstGeom prst="straightConnector1">
            <a:avLst/>
          </a:prstGeom>
          <a:ln w="28575"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1643042" y="4214818"/>
            <a:ext cx="714380" cy="714380"/>
          </a:xfrm>
          <a:prstGeom prst="straightConnector1">
            <a:avLst/>
          </a:prstGeom>
          <a:ln w="28575" cap="flat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29388" y="4857760"/>
            <a:ext cx="2119340" cy="1695472"/>
          </a:xfrm>
          <a:prstGeom prst="rect">
            <a:avLst/>
          </a:prstGeom>
          <a:noFill/>
        </p:spPr>
      </p:pic>
      <p:cxnSp>
        <p:nvCxnSpPr>
          <p:cNvPr id="38" name="Прямая со стрелкой 37"/>
          <p:cNvCxnSpPr>
            <a:stCxn id="1028" idx="3"/>
          </p:cNvCxnSpPr>
          <p:nvPr/>
        </p:nvCxnSpPr>
        <p:spPr>
          <a:xfrm>
            <a:off x="5401113" y="5694589"/>
            <a:ext cx="1028275" cy="20427"/>
          </a:xfrm>
          <a:prstGeom prst="straightConnector1">
            <a:avLst/>
          </a:prstGeom>
          <a:ln w="28575"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Всему название дано –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и зверю, и предмету.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Вещей вокруг полным -полно,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а безымянных нету.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всё, что может видеть глаз –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над нами, и под нами,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всё, что в памяти у нас, -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означено словами.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515352" cy="4389120"/>
          </a:xfrm>
          <a:ln w="31750">
            <a:noFill/>
          </a:ln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b="1" dirty="0" smtClean="0"/>
              <a:t>  </a:t>
            </a:r>
            <a:r>
              <a:rPr lang="ru-RU" sz="3200" b="1" dirty="0" smtClean="0"/>
              <a:t>Ми           </a:t>
            </a:r>
            <a:r>
              <a:rPr lang="ru-RU" sz="3200" b="1" dirty="0" err="1" smtClean="0"/>
              <a:t>ка</a:t>
            </a:r>
            <a:r>
              <a:rPr lang="ru-RU" sz="3200" b="1" dirty="0" smtClean="0"/>
              <a:t>           </a:t>
            </a:r>
            <a:r>
              <a:rPr lang="ru-RU" sz="3200" b="1" dirty="0" err="1" smtClean="0"/>
              <a:t>чис</a:t>
            </a:r>
            <a:r>
              <a:rPr lang="ru-RU" sz="3200" b="1" dirty="0" smtClean="0"/>
              <a:t>        пи          ни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              нут                       то         </a:t>
            </a:r>
            <a:r>
              <a:rPr lang="ru-RU" sz="3200" b="1" dirty="0" err="1" smtClean="0"/>
              <a:t>са</a:t>
            </a:r>
            <a:r>
              <a:rPr lang="ru-RU" sz="3200" b="1" dirty="0" smtClean="0"/>
              <a:t>            я   </a:t>
            </a:r>
          </a:p>
        </p:txBody>
      </p:sp>
      <p:pic>
        <p:nvPicPr>
          <p:cNvPr id="3074" name="Picture 2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-420000">
            <a:off x="607247" y="780927"/>
            <a:ext cx="2381387" cy="1905110"/>
          </a:xfrm>
          <a:prstGeom prst="rect">
            <a:avLst/>
          </a:prstGeom>
          <a:noFill/>
        </p:spPr>
      </p:pic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786182" y="4143380"/>
            <a:ext cx="1143008" cy="5715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429124" y="4071942"/>
            <a:ext cx="1071570" cy="64294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5072066" y="4071942"/>
            <a:ext cx="1214446" cy="78581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5857884" y="4000504"/>
            <a:ext cx="1214446" cy="78581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6643702" y="4143380"/>
            <a:ext cx="1071570" cy="642942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1464447" y="4179099"/>
            <a:ext cx="1214446" cy="57150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714348" y="4071942"/>
            <a:ext cx="1214446" cy="78581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72428" cy="85725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Состав слова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43050"/>
            <a:ext cx="5643602" cy="43402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b="1" dirty="0" smtClean="0"/>
              <a:t>                    -    окончание </a:t>
            </a:r>
          </a:p>
          <a:p>
            <a:pPr>
              <a:buNone/>
            </a:pPr>
            <a:r>
              <a:rPr lang="ru-RU" sz="3000" b="1" dirty="0" smtClean="0"/>
              <a:t>               </a:t>
            </a:r>
          </a:p>
          <a:p>
            <a:pPr>
              <a:buNone/>
            </a:pPr>
            <a:r>
              <a:rPr lang="ru-RU" sz="3000" b="1" dirty="0" smtClean="0"/>
              <a:t>                         -    основа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                          -    корень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                        -     приставка</a:t>
            </a:r>
          </a:p>
          <a:p>
            <a:pPr>
              <a:buNone/>
            </a:pPr>
            <a:endParaRPr lang="ru-RU" sz="3000" b="1" dirty="0" smtClean="0"/>
          </a:p>
          <a:p>
            <a:pPr>
              <a:buNone/>
            </a:pPr>
            <a:r>
              <a:rPr lang="ru-RU" sz="3000" b="1" dirty="0" smtClean="0"/>
              <a:t>                        -    суффикс</a:t>
            </a:r>
          </a:p>
          <a:p>
            <a:pPr>
              <a:buNone/>
            </a:pPr>
            <a:r>
              <a:rPr lang="ru-RU" sz="2800" b="1" dirty="0" smtClean="0"/>
              <a:t> 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/>
          </a:p>
        </p:txBody>
      </p:sp>
      <p:sp>
        <p:nvSpPr>
          <p:cNvPr id="4" name="Дуга 3"/>
          <p:cNvSpPr/>
          <p:nvPr/>
        </p:nvSpPr>
        <p:spPr>
          <a:xfrm>
            <a:off x="1000100" y="3357562"/>
            <a:ext cx="1357322" cy="785818"/>
          </a:xfrm>
          <a:prstGeom prst="arc">
            <a:avLst>
              <a:gd name="adj1" fmla="val 11315549"/>
              <a:gd name="adj2" fmla="val 2125020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714488"/>
            <a:ext cx="500066" cy="428628"/>
          </a:xfrm>
          <a:prstGeom prst="rect">
            <a:avLst/>
          </a:prstGeom>
          <a:solidFill>
            <a:schemeClr val="bg1">
              <a:lumMod val="65000"/>
              <a:lumOff val="35000"/>
              <a:alpha val="0"/>
            </a:schemeClr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00100" y="2786058"/>
            <a:ext cx="12858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892943" y="2678901"/>
            <a:ext cx="215108" cy="79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2179621" y="2678107"/>
            <a:ext cx="21431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214414" y="4286256"/>
            <a:ext cx="10001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2143902" y="4356900"/>
            <a:ext cx="142876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1393009" y="4964917"/>
            <a:ext cx="428628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1750199" y="4964917"/>
            <a:ext cx="428628" cy="35719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:\VS0J1CAQFLIXDCA9YOHXXCAX5PU0VCACDYSURCAG0O7EJCAEMDNYECAGILEXHCAPGBH3OCARZBT0KCAFWJMRLCAPFVGXMCAUFXDFJCA6EIBFWCA2Y3TOQCA9L6QXJCASJL3HICA1EI5RRCARPZ028CAV6AK9U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 rot="480000">
            <a:off x="6448851" y="4486008"/>
            <a:ext cx="2054071" cy="1643257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5572164" cy="44291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Толковый словарь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Словарь,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-я,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1.Собрание слов в алфавитном порядке, с пояснениями, толкованиями или с переводом на другой язык.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Толковый с.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Совокупность всех слов какого-нибудь языка.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Поэтический с.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868" y="4572008"/>
            <a:ext cx="2357454" cy="2000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Владимир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Иванович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Даль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1\Рабочий стол\Уроки, 3 класс\Даль\15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000372"/>
            <a:ext cx="2571768" cy="3477548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 flipH="1" flipV="1">
            <a:off x="-1714544" y="1285858"/>
            <a:ext cx="928694" cy="634225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2050" name="Picture 2" descr="F:\NSSU1CA8LQ03SCAHOC69NCAUIOPB4CAQJT12KCADCFT3WCANPNGEGCA2M13VYCANHOHLKCACW6BG7CAOL8UMKCA6YOHLUCACWRIPCCA5H3XW2CAN0K1D1CA8ZYFG9CA3FGM22CALHYIFACAYBI9HWCAAZGB6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15090">
            <a:off x="6286512" y="857232"/>
            <a:ext cx="2643206" cy="16430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2357430"/>
            <a:ext cx="8229600" cy="3768733"/>
          </a:xfrm>
        </p:spPr>
        <p:txBody>
          <a:bodyPr>
            <a:normAutofit/>
          </a:bodyPr>
          <a:lstStyle/>
          <a:p>
            <a:pPr marL="0" lvl="4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Черёмуха,      хозяин,     заяц,   картина,     </a:t>
            </a:r>
          </a:p>
          <a:p>
            <a:pPr marL="0" lvl="4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абрикос,    квартира.</a:t>
            </a:r>
          </a:p>
          <a:p>
            <a:pPr marL="0" lvl="4" indent="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Знать назубок</a:t>
            </a:r>
          </a:p>
          <a:p>
            <a:pPr marL="0" lvl="4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NSSU1CA8LQ03SCAHOC69NCAUIOPB4CAQJT12KCADCFT3WCANPNGEGCA2M13VYCANHOHLKCACW6BG7CAOL8UMKCA6YOHLUCACWRIPCCA5H3XW2CAN0K1D1CA8ZYFG9CA3FGM22CALHYIFACAYBI9HWCAAZGB6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928670"/>
            <a:ext cx="2043127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329378" cy="142876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Фразеологический словарь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Назубок.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Знать назубок.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Выучить наизусть очень твёрдо, хорошо.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Человек с головой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морочить голову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голова идёт кругом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головы вылетело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F:\YX50WCAEFTJH6CA7SC1GSCADR96XYCAZ82Y6YCA3G134VCANIYW7ACALGWNXGCAGOCPENCAEB6TV7CA1YR7MLCAB65ZPXCAVB8TZZCAZX54RSCANN0MIKCAVW30NKCAUYA06WCAJA1UXJCARL6I1ACA3WRI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0000">
            <a:off x="6583837" y="895546"/>
            <a:ext cx="1957227" cy="1461029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Словарь синонимов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  ДОБРЫЙ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добродушный, добросердечный, мягкосердечный, благодушный; милостивый (устар.)  2. хороший.  3. большой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Друг                </a:t>
            </a:r>
          </a:p>
          <a:p>
            <a:pPr indent="1270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маленький</a:t>
            </a:r>
          </a:p>
          <a:p>
            <a:pPr indent="-698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извинила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:\6SBRBCA9DVI4QCAY3BRM3CAEXTSLQCAPGHN4OCAHIQTFTCAKAX8EQCALUZMK1CAVC5DAZCA281UCJCAPA0Q4HCA6SKXHBCA3EXX5PCA7TZMXVCA4GBTXLCAUF5E8HCAJ77P5ZCA7QJ8XICANF17OICA8OD5J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80000">
            <a:off x="5633013" y="3970550"/>
            <a:ext cx="2796019" cy="209701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389</TotalTime>
  <Words>288</Words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СЛОВАРИ  РУССКОГО ЯЗЫКА  Развитие умения находить в слове окончание и основу</vt:lpstr>
      <vt:lpstr>Слайд 2</vt:lpstr>
      <vt:lpstr>Слайд 3</vt:lpstr>
      <vt:lpstr>Слайд 4</vt:lpstr>
      <vt:lpstr>Состав слова</vt:lpstr>
      <vt:lpstr>  Толковый словарь Словарь, -я, м. 1.Собрание слов в алфавитном порядке, с пояснениями, толкованиями или с переводом на другой язык. Толковый с. 2. Совокупность всех слов какого-нибудь языка. Поэтический с.</vt:lpstr>
      <vt:lpstr> Словарная работа</vt:lpstr>
      <vt:lpstr>Фразеологический словарь</vt:lpstr>
      <vt:lpstr>Словарь синонимов</vt:lpstr>
      <vt:lpstr>Словарь антонимов</vt:lpstr>
      <vt:lpstr>Слайд 11</vt:lpstr>
      <vt:lpstr>Словарь строения слов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38</cp:revision>
  <dcterms:modified xsi:type="dcterms:W3CDTF">2010-01-24T19:47:39Z</dcterms:modified>
</cp:coreProperties>
</file>