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60" r:id="rId4"/>
    <p:sldId id="274" r:id="rId5"/>
    <p:sldId id="267" r:id="rId6"/>
    <p:sldId id="258" r:id="rId7"/>
    <p:sldId id="273" r:id="rId8"/>
    <p:sldId id="281" r:id="rId9"/>
    <p:sldId id="277" r:id="rId10"/>
    <p:sldId id="275" r:id="rId11"/>
    <p:sldId id="272" r:id="rId12"/>
    <p:sldId id="278" r:id="rId13"/>
    <p:sldId id="282" r:id="rId14"/>
    <p:sldId id="263" r:id="rId15"/>
    <p:sldId id="266" r:id="rId16"/>
    <p:sldId id="265" r:id="rId17"/>
    <p:sldId id="264" r:id="rId18"/>
    <p:sldId id="276" r:id="rId19"/>
    <p:sldId id="279" r:id="rId20"/>
    <p:sldId id="270" r:id="rId21"/>
    <p:sldId id="261" r:id="rId22"/>
    <p:sldId id="271" r:id="rId23"/>
    <p:sldId id="280" r:id="rId24"/>
    <p:sldId id="26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4"/>
    <p:penClr>
      <a:srgbClr val="FF0000"/>
    </p:penClr>
  </p:showPr>
  <p:clrMru>
    <a:srgbClr val="FF9933"/>
    <a:srgbClr val="FFFF99"/>
    <a:srgbClr val="7959B3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1" autoAdjust="0"/>
    <p:restoredTop sz="94640" autoAdjust="0"/>
  </p:normalViewPr>
  <p:slideViewPr>
    <p:cSldViewPr>
      <p:cViewPr>
        <p:scale>
          <a:sx n="75" d="100"/>
          <a:sy n="75" d="100"/>
        </p:scale>
        <p:origin x="-37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D30E8-6CE8-4B97-9270-81C3E5AC8333}" type="datetimeFigureOut">
              <a:rPr lang="ru-RU" smtClean="0"/>
              <a:pPr/>
              <a:t>19.05.2010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AB0E1-8C1A-41A0-8A4B-FCC17DCDF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AB0E1-8C1A-41A0-8A4B-FCC17DCDF5E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AB0E1-8C1A-41A0-8A4B-FCC17DCDF5E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1A6C-ECB7-43CB-B3F8-C0AFD615C2EC}" type="datetimeFigureOut">
              <a:rPr lang="ru-RU" smtClean="0"/>
              <a:pPr/>
              <a:t>19.05.2010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185D-4C82-48AC-ADBB-7BE637F01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1A6C-ECB7-43CB-B3F8-C0AFD615C2EC}" type="datetimeFigureOut">
              <a:rPr lang="ru-RU" smtClean="0"/>
              <a:pPr/>
              <a:t>19.05.2010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185D-4C82-48AC-ADBB-7BE637F01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1A6C-ECB7-43CB-B3F8-C0AFD615C2EC}" type="datetimeFigureOut">
              <a:rPr lang="ru-RU" smtClean="0"/>
              <a:pPr/>
              <a:t>19.05.2010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185D-4C82-48AC-ADBB-7BE637F01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1A6C-ECB7-43CB-B3F8-C0AFD615C2EC}" type="datetimeFigureOut">
              <a:rPr lang="ru-RU" smtClean="0"/>
              <a:pPr/>
              <a:t>19.05.2010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185D-4C82-48AC-ADBB-7BE637F01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1A6C-ECB7-43CB-B3F8-C0AFD615C2EC}" type="datetimeFigureOut">
              <a:rPr lang="ru-RU" smtClean="0"/>
              <a:pPr/>
              <a:t>19.05.2010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185D-4C82-48AC-ADBB-7BE637F01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1A6C-ECB7-43CB-B3F8-C0AFD615C2EC}" type="datetimeFigureOut">
              <a:rPr lang="ru-RU" smtClean="0"/>
              <a:pPr/>
              <a:t>19.05.2010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185D-4C82-48AC-ADBB-7BE637F01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1A6C-ECB7-43CB-B3F8-C0AFD615C2EC}" type="datetimeFigureOut">
              <a:rPr lang="ru-RU" smtClean="0"/>
              <a:pPr/>
              <a:t>19.05.2010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185D-4C82-48AC-ADBB-7BE637F01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1A6C-ECB7-43CB-B3F8-C0AFD615C2EC}" type="datetimeFigureOut">
              <a:rPr lang="ru-RU" smtClean="0"/>
              <a:pPr/>
              <a:t>19.05.2010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185D-4C82-48AC-ADBB-7BE637F01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1A6C-ECB7-43CB-B3F8-C0AFD615C2EC}" type="datetimeFigureOut">
              <a:rPr lang="ru-RU" smtClean="0"/>
              <a:pPr/>
              <a:t>19.05.2010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185D-4C82-48AC-ADBB-7BE637F01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1A6C-ECB7-43CB-B3F8-C0AFD615C2EC}" type="datetimeFigureOut">
              <a:rPr lang="ru-RU" smtClean="0"/>
              <a:pPr/>
              <a:t>19.05.2010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185D-4C82-48AC-ADBB-7BE637F01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1A6C-ECB7-43CB-B3F8-C0AFD615C2EC}" type="datetimeFigureOut">
              <a:rPr lang="ru-RU" smtClean="0"/>
              <a:pPr/>
              <a:t>19.05.2010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185D-4C82-48AC-ADBB-7BE637F01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91A6C-ECB7-43CB-B3F8-C0AFD615C2EC}" type="datetimeFigureOut">
              <a:rPr lang="ru-RU" smtClean="0"/>
              <a:pPr/>
              <a:t>19.05.2010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5185D-4C82-48AC-ADBB-7BE637F01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6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6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6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15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апирус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072198" y="1142984"/>
            <a:ext cx="118549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smtClean="0">
                <a:solidFill>
                  <a:schemeClr val="accent6">
                    <a:lumMod val="50000"/>
                  </a:schemeClr>
                </a:solidFill>
              </a:rPr>
              <a:t>}</a:t>
            </a:r>
            <a:endParaRPr lang="ru-RU" sz="239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5206" y="2214554"/>
            <a:ext cx="100540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13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2571744"/>
            <a:ext cx="52421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  <a:latin typeface="Century" pitchFamily="18" charset="0"/>
              </a:rPr>
              <a:t>скульптура</a:t>
            </a:r>
            <a:endParaRPr lang="ru-RU" sz="7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3714752"/>
            <a:ext cx="5429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  <a:latin typeface="Century" pitchFamily="18" charset="0"/>
              </a:rPr>
              <a:t>живопись</a:t>
            </a:r>
            <a:endParaRPr lang="ru-RU" sz="7200" dirty="0"/>
          </a:p>
        </p:txBody>
      </p:sp>
      <p:sp>
        <p:nvSpPr>
          <p:cNvPr id="12" name="TextBox 11"/>
          <p:cNvSpPr txBox="1"/>
          <p:nvPr/>
        </p:nvSpPr>
        <p:spPr>
          <a:xfrm>
            <a:off x="571472" y="1428736"/>
            <a:ext cx="53536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  <a:latin typeface="Corbel" pitchFamily="34" charset="0"/>
              </a:rPr>
              <a:t>архитектура</a:t>
            </a:r>
            <a:endParaRPr lang="ru-RU" sz="7200" b="1" dirty="0">
              <a:solidFill>
                <a:schemeClr val="accent6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2357430"/>
            <a:ext cx="6560963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Искусство проектировки и строительства зданий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57158" y="3286124"/>
            <a:ext cx="6492739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Искусство  создания объёмных художественных</a:t>
            </a:r>
          </a:p>
          <a:p>
            <a:r>
              <a:rPr lang="ru-RU" sz="2400" dirty="0" smtClean="0"/>
              <a:t> произведений путём  высекания, резки, лепки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596" y="4857760"/>
            <a:ext cx="6373091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Искусство изображения объектов на плоскости</a:t>
            </a:r>
            <a:endParaRPr lang="ru-RU" sz="2400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папир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1158930" y="-1158930"/>
            <a:ext cx="6858000" cy="917586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9" name="Рисунок 18" descr="карта египт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42852"/>
            <a:ext cx="4357718" cy="6536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TextBox 29"/>
          <p:cNvSpPr txBox="1"/>
          <p:nvPr/>
        </p:nvSpPr>
        <p:spPr>
          <a:xfrm>
            <a:off x="214282" y="285728"/>
            <a:ext cx="8776762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СТРОИТЕЛЬСТВО  ПИРАМИД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1214422"/>
            <a:ext cx="564357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0" name="TextBox 19"/>
          <p:cNvSpPr txBox="1"/>
          <p:nvPr/>
        </p:nvSpPr>
        <p:spPr>
          <a:xfrm>
            <a:off x="1928794" y="2571744"/>
            <a:ext cx="925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Мемфис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1785918" y="3786190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Фивы</a:t>
            </a:r>
            <a:endParaRPr lang="ru-RU" sz="1600" dirty="0"/>
          </a:p>
        </p:txBody>
      </p:sp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3" y="4161958"/>
            <a:ext cx="3714776" cy="25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Равнобедренный треугольник 14"/>
          <p:cNvSpPr/>
          <p:nvPr/>
        </p:nvSpPr>
        <p:spPr>
          <a:xfrm>
            <a:off x="1357290" y="2357430"/>
            <a:ext cx="285752" cy="214314"/>
          </a:xfrm>
          <a:prstGeom prst="triangle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2000232" y="2928934"/>
            <a:ext cx="214314" cy="45719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2071670" y="3000372"/>
            <a:ext cx="214314" cy="45719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1928794" y="3000372"/>
            <a:ext cx="214314" cy="45719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rot="10800000">
            <a:off x="1643042" y="2643182"/>
            <a:ext cx="500066" cy="214314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Блок-схема: извлечение 12"/>
          <p:cNvSpPr/>
          <p:nvPr/>
        </p:nvSpPr>
        <p:spPr>
          <a:xfrm>
            <a:off x="1500166" y="2285992"/>
            <a:ext cx="357190" cy="285752"/>
          </a:xfrm>
          <a:prstGeom prst="flowChartExtra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апир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1158930" y="-1158930"/>
            <a:ext cx="6858000" cy="917586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357298"/>
            <a:ext cx="7858180" cy="500066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bliqueTopLeft"/>
            <a:lightRig rig="threePt" dir="t"/>
          </a:scene3d>
          <a:sp3d>
            <a:bevelT prst="slope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868346"/>
          </a:xfr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БОЛЬШОЙ  СФИНКС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786058"/>
            <a:ext cx="2857185" cy="3879533"/>
          </a:xfrm>
          <a:prstGeom prst="plaque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апир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1158930" y="-1158930"/>
            <a:ext cx="6858000" cy="91758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142" y="274638"/>
            <a:ext cx="7698658" cy="846239"/>
          </a:xfr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БОЛЬШОЙ  СФИНКС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285860"/>
            <a:ext cx="8001056" cy="5357850"/>
          </a:xfrm>
          <a:prstGeom prst="flowChartMultidocumen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апир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1158930" y="-1158930"/>
            <a:ext cx="6858000" cy="91758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142" y="274638"/>
            <a:ext cx="7698658" cy="846239"/>
          </a:xfr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ХРАМЫ – жилища богов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1026" name="Picture 2" descr="C:\Documents and Settings\Admin\Мои документы\Египет\Египет картинки\храм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428736"/>
            <a:ext cx="7143800" cy="521497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5572132" y="6286520"/>
            <a:ext cx="3143272" cy="42862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anchor="ctr"/>
          <a:lstStyle/>
          <a:p>
            <a:pPr algn="ctr"/>
            <a:r>
              <a:rPr lang="ru-RU" sz="2400" dirty="0" smtClean="0"/>
              <a:t> </a:t>
            </a:r>
            <a:r>
              <a:rPr lang="ru-RU" sz="2000" dirty="0" smtClean="0"/>
              <a:t>Луксор.  Храм Амона - Ра</a:t>
            </a:r>
            <a:endParaRPr lang="ru-RU" sz="2400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папир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1127070" y="-1158930"/>
            <a:ext cx="6858000" cy="9175860"/>
          </a:xfrm>
          <a:prstGeom prst="rect">
            <a:avLst/>
          </a:prstGeom>
        </p:spPr>
      </p:pic>
      <p:pic>
        <p:nvPicPr>
          <p:cNvPr id="6" name="Рисунок 5" descr="храм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214290"/>
            <a:ext cx="5334037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Рисунок 3" descr="аллея сфинксов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2844" y="3286100"/>
            <a:ext cx="5357850" cy="3571900"/>
          </a:xfrm>
          <a:prstGeom prst="wedgeRectCallout">
            <a:avLst>
              <a:gd name="adj1" fmla="val 82268"/>
              <a:gd name="adj2" fmla="val -56732"/>
            </a:avLst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5786446" y="4857760"/>
            <a:ext cx="1928826" cy="428628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anchor="ctr"/>
          <a:lstStyle/>
          <a:p>
            <a:pPr algn="ctr"/>
            <a:r>
              <a:rPr lang="ru-RU" dirty="0" smtClean="0"/>
              <a:t>Аллея сфинксов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357166"/>
            <a:ext cx="3124573" cy="132343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Карнакский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 </a:t>
            </a:r>
          </a:p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храм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папир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1127070" y="-1158930"/>
            <a:ext cx="6858000" cy="9175860"/>
          </a:xfrm>
          <a:prstGeom prst="flowChartDocument">
            <a:avLst/>
          </a:prstGeom>
        </p:spPr>
      </p:pic>
      <p:pic>
        <p:nvPicPr>
          <p:cNvPr id="4" name="Рисунок 3" descr="фыраоны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28662" y="642918"/>
            <a:ext cx="7500990" cy="562574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214282" y="6286520"/>
            <a:ext cx="3232156" cy="428628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anchor="ctr"/>
          <a:lstStyle/>
          <a:p>
            <a:pPr algn="ctr"/>
            <a:r>
              <a:rPr lang="ru-RU" dirty="0"/>
              <a:t>Храмовый комплекс. Луксор</a:t>
            </a:r>
          </a:p>
        </p:txBody>
      </p:sp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1928802"/>
            <a:ext cx="3857652" cy="4714908"/>
          </a:xfrm>
          <a:prstGeom prst="teardrop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6715140" y="1643050"/>
            <a:ext cx="2162206" cy="35719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anchor="ctr"/>
          <a:lstStyle/>
          <a:p>
            <a:pPr algn="ctr"/>
            <a:r>
              <a:rPr lang="ru-RU" sz="2000" dirty="0" smtClean="0"/>
              <a:t>Храм в </a:t>
            </a:r>
            <a:r>
              <a:rPr lang="ru-RU" sz="2000" dirty="0" err="1" smtClean="0"/>
              <a:t>Карнаке</a:t>
            </a:r>
            <a:endParaRPr lang="ru-RU" sz="2000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папир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1127070" y="-1158930"/>
            <a:ext cx="6858000" cy="917586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7166"/>
            <a:ext cx="2685415" cy="4051300"/>
          </a:xfrm>
          <a:prstGeom prst="wedgeRectCallou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>
            <a:off x="214282" y="4857760"/>
            <a:ext cx="1764137" cy="36933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«Игла фараона»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14546" y="1357298"/>
            <a:ext cx="683321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5572132" y="6286520"/>
            <a:ext cx="3143272" cy="428628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anchor="ctr"/>
          <a:lstStyle/>
          <a:p>
            <a:pPr algn="ctr"/>
            <a:r>
              <a:rPr lang="ru-RU" sz="2400" dirty="0" smtClean="0"/>
              <a:t> </a:t>
            </a:r>
            <a:r>
              <a:rPr lang="ru-RU" sz="2000" dirty="0" smtClean="0"/>
              <a:t>Луксор.  Храм Амона - Ра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785918" y="214290"/>
            <a:ext cx="7143800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ХРАМЫ - жилища богов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папир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1127070" y="-1158930"/>
            <a:ext cx="6858000" cy="9175860"/>
          </a:xfrm>
          <a:prstGeom prst="flowChartDocument">
            <a:avLst/>
          </a:prstGeom>
        </p:spPr>
      </p:pic>
      <p:pic>
        <p:nvPicPr>
          <p:cNvPr id="4" name="Рисунок 3" descr="фив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423019"/>
            <a:ext cx="8001056" cy="5542549"/>
          </a:xfrm>
          <a:prstGeom prst="round2DiagRect">
            <a:avLst>
              <a:gd name="adj1" fmla="val 16667"/>
              <a:gd name="adj2" fmla="val 0"/>
            </a:avLst>
          </a:prstGeom>
          <a:ln w="952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1928794" y="6072206"/>
            <a:ext cx="5867375" cy="46166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>
            <a:spAutoFit/>
          </a:bodyPr>
          <a:lstStyle/>
          <a:p>
            <a:r>
              <a:rPr lang="ru-RU" sz="2400" dirty="0" smtClean="0"/>
              <a:t>Луксор. Храмовый комплекс Аменхотепа </a:t>
            </a:r>
            <a:r>
              <a:rPr lang="en-US" sz="2400" dirty="0" smtClean="0"/>
              <a:t>III</a:t>
            </a:r>
            <a:endParaRPr lang="ru-RU" sz="2400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папир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1127070" y="-1158930"/>
            <a:ext cx="6858000" cy="9175860"/>
          </a:xfrm>
          <a:prstGeom prst="rect">
            <a:avLst/>
          </a:prstGeom>
        </p:spPr>
      </p:pic>
      <p:pic>
        <p:nvPicPr>
          <p:cNvPr id="7" name="Рисунок 6" descr="хра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85728"/>
            <a:ext cx="8215370" cy="5868121"/>
          </a:xfrm>
          <a:prstGeom prst="flowChartDocumen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500430" y="4714884"/>
            <a:ext cx="4962530" cy="1834515"/>
          </a:xfrm>
          <a:prstGeom prst="flowChartDocument">
            <a:avLst/>
          </a:prstGeom>
          <a:blipFill>
            <a:blip r:embed="rId4"/>
            <a:tile tx="0" ty="0" sx="100000" sy="100000" flip="none" algn="tl"/>
          </a:blipFill>
          <a:ln w="127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Храм был вырезан в скале по приказу фараона Рамсеса II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(1289-1224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гг.до н.э). Фронтон храма находится во власти четырех гигантских статуй, каждая имеет высоту 20 метров, фасад храма более 35 метров в ширину и 30 метров в высоту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2198" y="428604"/>
            <a:ext cx="2357454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99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Абу -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Симбел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Corbel" pitchFamily="34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апир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1127068" y="-1158930"/>
            <a:ext cx="6858001" cy="9175862"/>
          </a:xfrm>
          <a:prstGeom prst="flowChartDocument">
            <a:avLst/>
          </a:prstGeom>
        </p:spPr>
      </p:pic>
      <p:pic>
        <p:nvPicPr>
          <p:cNvPr id="7" name="Рисунок 6" descr="маска тутанхамон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57950" y="1571612"/>
            <a:ext cx="2366027" cy="3429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939784"/>
          </a:xfr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ГРОБНИЦА ТУТАНХАМОНА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857364"/>
            <a:ext cx="3000396" cy="4429156"/>
          </a:xfrm>
          <a:prstGeom prst="flowChartDelay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0" name="Picture 11" descr="12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00496" y="4143380"/>
            <a:ext cx="1760671" cy="2214578"/>
          </a:xfrm>
          <a:prstGeom prst="flowChartAlternateProcess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43240" y="1500174"/>
            <a:ext cx="2735262" cy="2212975"/>
          </a:xfrm>
          <a:prstGeom prst="flowChartDisplay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357554" y="3786190"/>
            <a:ext cx="2857520" cy="28575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anchor="ctr"/>
          <a:lstStyle/>
          <a:p>
            <a:pPr algn="ctr"/>
            <a:r>
              <a:rPr lang="ru-RU" dirty="0"/>
              <a:t>Золотые подвески фараона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6578" y="5143512"/>
            <a:ext cx="1700915" cy="3693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>
            <a:spAutoFit/>
          </a:bodyPr>
          <a:lstStyle/>
          <a:p>
            <a:r>
              <a:rPr lang="ru-RU" dirty="0" smtClean="0"/>
              <a:t>Маска фараона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42844" y="6286520"/>
            <a:ext cx="4786054" cy="3693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>
            <a:spAutoFit/>
          </a:bodyPr>
          <a:lstStyle/>
          <a:p>
            <a:r>
              <a:rPr lang="ru-RU" dirty="0" smtClean="0"/>
              <a:t>Гроб фараона с изображением лица умершего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143636" y="5857892"/>
            <a:ext cx="1500198" cy="642941"/>
          </a:xfrm>
          <a:prstGeom prst="wedgeRectCallout">
            <a:avLst>
              <a:gd name="adj1" fmla="val -76705"/>
              <a:gd name="adj2" fmla="val -52067"/>
            </a:avLst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Золотой стул </a:t>
            </a:r>
          </a:p>
          <a:p>
            <a:r>
              <a:rPr lang="ru-RU" dirty="0" smtClean="0"/>
              <a:t>из гробницы</a:t>
            </a:r>
            <a:endParaRPr lang="ru-RU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ara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455"/>
            <a:ext cx="9144000" cy="6879455"/>
          </a:xfrm>
          <a:prstGeom prst="flowChartInternalStorage">
            <a:avLst/>
          </a:prstGeom>
          <a:blipFill>
            <a:blip r:embed="rId3" cstate="print"/>
            <a:tile tx="0" ty="0" sx="100000" sy="100000" flip="none" algn="tl"/>
          </a:blip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857628"/>
            <a:ext cx="7929618" cy="2286016"/>
          </a:xfr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FF99"/>
                </a:solidFill>
                <a:latin typeface="Century" pitchFamily="18" charset="0"/>
              </a:rPr>
              <a:t>ИСКУССТВО</a:t>
            </a:r>
            <a:br>
              <a:rPr lang="ru-RU" sz="5400" b="1" dirty="0" smtClean="0">
                <a:solidFill>
                  <a:srgbClr val="FFFF99"/>
                </a:solidFill>
                <a:latin typeface="Century" pitchFamily="18" charset="0"/>
              </a:rPr>
            </a:br>
            <a:r>
              <a:rPr lang="ru-RU" sz="5400" b="1" dirty="0" smtClean="0">
                <a:solidFill>
                  <a:srgbClr val="FFFF99"/>
                </a:solidFill>
                <a:latin typeface="Century" pitchFamily="18" charset="0"/>
              </a:rPr>
              <a:t>ДРЕВНЕГО   ЕГИПТА</a:t>
            </a:r>
            <a:endParaRPr lang="ru-RU" sz="5400" b="1" dirty="0">
              <a:solidFill>
                <a:srgbClr val="FFFF99"/>
              </a:solidFill>
              <a:latin typeface="Century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папир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1127070" y="-1158930"/>
            <a:ext cx="6858000" cy="917586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357298"/>
            <a:ext cx="142876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1285860"/>
            <a:ext cx="285752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8" descr="rahote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71472" y="1214422"/>
            <a:ext cx="2519365" cy="3292562"/>
          </a:xfrm>
          <a:prstGeom prst="rect">
            <a:avLst/>
          </a:prstGeom>
          <a:noFill/>
          <a:ln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/>
          <p:cNvSpPr txBox="1"/>
          <p:nvPr/>
        </p:nvSpPr>
        <p:spPr>
          <a:xfrm>
            <a:off x="2571736" y="214290"/>
            <a:ext cx="4402167" cy="83099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СКУЛЬПТУРА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28596" y="4857760"/>
            <a:ext cx="2838450" cy="175432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Принц </a:t>
            </a:r>
            <a:r>
              <a:rPr lang="ru-RU" dirty="0" err="1"/>
              <a:t>Рахотеп</a:t>
            </a:r>
            <a:r>
              <a:rPr lang="ru-RU" dirty="0"/>
              <a:t> с супругой принцессой </a:t>
            </a:r>
            <a:r>
              <a:rPr lang="ru-RU" dirty="0" err="1"/>
              <a:t>Неферт</a:t>
            </a:r>
            <a:r>
              <a:rPr lang="ru-RU" dirty="0"/>
              <a:t>. </a:t>
            </a:r>
            <a:r>
              <a:rPr lang="ru-RU" dirty="0" err="1" smtClean="0"/>
              <a:t>Рахотеп</a:t>
            </a:r>
            <a:r>
              <a:rPr lang="ru-RU" dirty="0" smtClean="0"/>
              <a:t> </a:t>
            </a:r>
            <a:r>
              <a:rPr lang="ru-RU" dirty="0"/>
              <a:t>вероятно был сыном царя </a:t>
            </a:r>
            <a:r>
              <a:rPr lang="ru-RU" dirty="0" err="1"/>
              <a:t>Снефру</a:t>
            </a:r>
            <a:r>
              <a:rPr lang="ru-RU" dirty="0"/>
              <a:t> и занимал высшие </a:t>
            </a:r>
            <a:r>
              <a:rPr lang="ru-RU" dirty="0" err="1"/>
              <a:t>должностии</a:t>
            </a:r>
            <a:r>
              <a:rPr lang="ru-RU" dirty="0"/>
              <a:t>. 2700 г.до н.э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папир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1127070" y="-1158930"/>
            <a:ext cx="6858000" cy="9175860"/>
          </a:xfrm>
          <a:prstGeom prst="flowChartDocument">
            <a:avLst/>
          </a:prstGeom>
        </p:spPr>
      </p:pic>
      <p:pic>
        <p:nvPicPr>
          <p:cNvPr id="8" name="Рисунок 7" descr="нефертити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00298" y="3143248"/>
            <a:ext cx="3429024" cy="3503543"/>
          </a:xfrm>
          <a:prstGeom prst="snip2DiagRect">
            <a:avLst>
              <a:gd name="adj1" fmla="val 0"/>
              <a:gd name="adj2" fmla="val 1746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scene3d>
            <a:camera prst="obliqueTopRight"/>
            <a:lightRig rig="threePt" dir="t"/>
          </a:scene3d>
          <a:sp3d>
            <a:bevelT prst="angle"/>
          </a:sp3d>
        </p:spPr>
      </p:pic>
      <p:pic>
        <p:nvPicPr>
          <p:cNvPr id="6" name="Рисунок 5" descr="неф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071546"/>
            <a:ext cx="2671769" cy="4243474"/>
          </a:xfrm>
          <a:prstGeom prst="snip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Box 6"/>
          <p:cNvSpPr txBox="1"/>
          <p:nvPr/>
        </p:nvSpPr>
        <p:spPr>
          <a:xfrm>
            <a:off x="2571736" y="214290"/>
            <a:ext cx="4402167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СКУЛЬПТУРА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5286388"/>
            <a:ext cx="2428860" cy="40011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Царица   </a:t>
            </a:r>
            <a:r>
              <a:rPr lang="ru-RU" sz="2000" dirty="0" err="1" smtClean="0"/>
              <a:t>Нефертити</a:t>
            </a:r>
            <a:endParaRPr lang="ru-RU" sz="2000" dirty="0"/>
          </a:p>
        </p:txBody>
      </p:sp>
      <p:pic>
        <p:nvPicPr>
          <p:cNvPr id="9" name="Рисунок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1214422"/>
            <a:ext cx="2786082" cy="3929090"/>
          </a:xfrm>
          <a:prstGeom prst="flowChartDisplay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TextBox 11"/>
          <p:cNvSpPr txBox="1"/>
          <p:nvPr/>
        </p:nvSpPr>
        <p:spPr>
          <a:xfrm>
            <a:off x="6500826" y="5214950"/>
            <a:ext cx="2014847" cy="40011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>
            <a:spAutoFit/>
          </a:bodyPr>
          <a:lstStyle/>
          <a:p>
            <a:r>
              <a:rPr lang="ru-RU" sz="2000" dirty="0" smtClean="0"/>
              <a:t>Фараон  Эхнатон</a:t>
            </a:r>
            <a:endParaRPr lang="ru-RU" sz="2000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000364" y="1214422"/>
            <a:ext cx="3000396" cy="175432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Нефертити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-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жена фараона Аменхотепа IV (Эхнатона)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14 в. до н.э. Это самый известный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её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портрет, где она представлена в полном расцвете своей красоты. 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папир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1127070" y="-1158930"/>
            <a:ext cx="6858000" cy="9175860"/>
          </a:xfrm>
          <a:prstGeom prst="flowChartDocumen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48434" y="2500306"/>
            <a:ext cx="5047421" cy="399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965" y="1500174"/>
            <a:ext cx="3084823" cy="407196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/>
          <p:cNvSpPr txBox="1"/>
          <p:nvPr/>
        </p:nvSpPr>
        <p:spPr>
          <a:xfrm>
            <a:off x="285720" y="428604"/>
            <a:ext cx="8686993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ДРЕВНЕЕГИПЕТСКАЯ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ЖИВОПИСЬ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папир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1127070" y="-1158930"/>
            <a:ext cx="6858000" cy="9175860"/>
          </a:xfrm>
          <a:prstGeom prst="flowChartDocument">
            <a:avLst/>
          </a:prstGeom>
        </p:spPr>
      </p:pic>
      <p:pic>
        <p:nvPicPr>
          <p:cNvPr id="5" name="Picture 5" descr="0001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4"/>
            <a:ext cx="3042525" cy="3663956"/>
          </a:xfrm>
          <a:prstGeom prst="flowChartConnector">
            <a:avLst/>
          </a:prstGeom>
          <a:noFill/>
          <a:ln w="9525">
            <a:solidFill>
              <a:srgbClr val="62626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extBox 8"/>
          <p:cNvSpPr txBox="1"/>
          <p:nvPr/>
        </p:nvSpPr>
        <p:spPr>
          <a:xfrm>
            <a:off x="357158" y="285728"/>
            <a:ext cx="8510791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ПРАВИЛА ДЛЯ ХУДОЖНИКОВ  ДРЕВНЕГО ЕГИПТА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0232" y="1000108"/>
            <a:ext cx="5629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Среди людей крупнее всех изображали</a:t>
            </a:r>
            <a:r>
              <a:rPr lang="ru-RU" sz="2000" dirty="0" smtClean="0"/>
              <a:t>(?)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071802" y="1500174"/>
            <a:ext cx="3106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Фигурки поменьше (?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357554" y="2214554"/>
            <a:ext cx="4113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Самые маленькие фигурки (?)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357554" y="3643314"/>
            <a:ext cx="2567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У мужчин кожа (?)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14678" y="4357694"/>
            <a:ext cx="2623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У женщин кожа (?)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000232" y="5143512"/>
            <a:ext cx="3474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Лицо и ноги рисовали (?)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785918" y="5786454"/>
            <a:ext cx="3662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Глаза и плечи рисовали (?)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643834" y="1000108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фараона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357950" y="1500174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вельможи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583264" y="2714620"/>
            <a:ext cx="4560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земледельцев и ремесленников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000760" y="3643314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тёмная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000760" y="4357694"/>
            <a:ext cx="1197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светлая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429256" y="5786454"/>
            <a:ext cx="3092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как у стоящего прямо</a:t>
            </a:r>
            <a:endParaRPr lang="ru-RU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429124" y="6357958"/>
            <a:ext cx="71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500694" y="5143512"/>
            <a:ext cx="3083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как у стоящего боком</a:t>
            </a:r>
            <a:endParaRPr lang="ru-RU" sz="2400" b="1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папир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1158930" y="-1158930"/>
            <a:ext cx="6858000" cy="9175860"/>
          </a:xfrm>
          <a:prstGeom prst="flowChartDocument">
            <a:avLst/>
          </a:prstGeom>
        </p:spPr>
      </p:pic>
      <p:pic>
        <p:nvPicPr>
          <p:cNvPr id="6" name="Рисунок 5" descr="сфинкс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500042"/>
            <a:ext cx="6712732" cy="5214950"/>
          </a:xfrm>
          <a:prstGeom prst="foldedCorner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000496" y="4857760"/>
            <a:ext cx="4929190" cy="156966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Сфинкс улёгся на страже святыни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Garamond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И с улыбкой глядит с высоты,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Garamond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Ожидая гостей из пустыни.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Garamond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Посети же Египет и ты.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папир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1127070" y="-1158930"/>
            <a:ext cx="6858000" cy="9175860"/>
          </a:xfrm>
          <a:prstGeom prst="rect">
            <a:avLst/>
          </a:prstGeom>
        </p:spPr>
      </p:pic>
      <p:pic>
        <p:nvPicPr>
          <p:cNvPr id="4" name="Рисунок 3" descr="пирамиды ноч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642918"/>
            <a:ext cx="8419359" cy="5643602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57158" y="357166"/>
            <a:ext cx="8642109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ВЕЛИКИЕ И ВЕЧНЫЕ  ПИРАМИДЫ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Garamond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20969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папир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5400000">
            <a:off x="1127070" y="-1158930"/>
            <a:ext cx="6858000" cy="917586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6931" y="1290885"/>
            <a:ext cx="3063726" cy="4370579"/>
          </a:xfrm>
          <a:prstGeom prst="flowChartPunchedCard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1857356" y="285728"/>
            <a:ext cx="5715040" cy="76944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Пирамида  </a:t>
            </a:r>
            <a:r>
              <a:rPr lang="ru-RU" sz="4400" b="1" dirty="0" err="1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Джоссера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4" y="3214686"/>
            <a:ext cx="4857784" cy="3500462"/>
          </a:xfrm>
          <a:prstGeom prst="flowChartDocumen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extBox 8"/>
          <p:cNvSpPr txBox="1"/>
          <p:nvPr/>
        </p:nvSpPr>
        <p:spPr>
          <a:xfrm>
            <a:off x="3571868" y="2000240"/>
            <a:ext cx="5616281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гигантские размеры ( высота - 60 метров)</a:t>
            </a:r>
          </a:p>
          <a:p>
            <a:r>
              <a:rPr lang="ru-RU" sz="2400" dirty="0" smtClean="0"/>
              <a:t>пирамидальная форма</a:t>
            </a:r>
          </a:p>
          <a:p>
            <a:r>
              <a:rPr lang="ru-RU" sz="2400" dirty="0" smtClean="0"/>
              <a:t>строительный материал - камень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857620" y="1142984"/>
            <a:ext cx="4572032" cy="80021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99"/>
                </a:solidFill>
              </a:rPr>
              <a:t>«мать египетских пирамид»</a:t>
            </a:r>
          </a:p>
          <a:p>
            <a:endParaRPr lang="ru-RU" dirty="0"/>
          </a:p>
        </p:txBody>
      </p:sp>
      <p:pic>
        <p:nvPicPr>
          <p:cNvPr id="11" name="Рисунок 10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85984" y="3929066"/>
            <a:ext cx="2143124" cy="257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TextBox 11"/>
          <p:cNvSpPr txBox="1"/>
          <p:nvPr/>
        </p:nvSpPr>
        <p:spPr>
          <a:xfrm>
            <a:off x="857224" y="6215082"/>
            <a:ext cx="1832040" cy="36933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зодчий 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Имхотеп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 advTm="60485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папир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1127070" y="-1158930"/>
            <a:ext cx="6858000" cy="9175860"/>
          </a:xfrm>
          <a:prstGeom prst="rect">
            <a:avLst/>
          </a:prstGeom>
        </p:spPr>
      </p:pic>
      <p:pic>
        <p:nvPicPr>
          <p:cNvPr id="6" name="Рисунок 5" descr="пирамид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642918"/>
            <a:ext cx="8358246" cy="600079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extBox 8"/>
          <p:cNvSpPr txBox="1"/>
          <p:nvPr/>
        </p:nvSpPr>
        <p:spPr>
          <a:xfrm>
            <a:off x="642910" y="285728"/>
            <a:ext cx="7786742" cy="120032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ТРИ  САМЫХ  БОЛЬШИХ  ПИРАМИДЫ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2132" y="6286520"/>
            <a:ext cx="3003771" cy="36933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>
            <a:spAutoFit/>
          </a:bodyPr>
          <a:lstStyle/>
          <a:p>
            <a:r>
              <a:rPr lang="ru-RU" dirty="0" smtClean="0"/>
              <a:t>Город Гиза . «Долина царей»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med" advTm="3586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папир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1127070" y="-1158930"/>
            <a:ext cx="6858000" cy="9175860"/>
          </a:xfrm>
          <a:prstGeom prst="flowChartDocument">
            <a:avLst/>
          </a:prstGeom>
        </p:spPr>
      </p:pic>
      <p:pic>
        <p:nvPicPr>
          <p:cNvPr id="4" name="Рисунок 3" descr="египе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1142984"/>
            <a:ext cx="7929593" cy="528639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6248" y="3071810"/>
            <a:ext cx="4857752" cy="3524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71538" y="214290"/>
            <a:ext cx="7318029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ВЕЛИЧАЙШАЯ ИЗ ПИРАМИД 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4071942"/>
            <a:ext cx="3769815" cy="252376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ПИРАМИДА  ХЕОПСА</a:t>
            </a:r>
          </a:p>
          <a:p>
            <a:r>
              <a:rPr lang="ru-RU" sz="2000" dirty="0" smtClean="0"/>
              <a:t>Построена в </a:t>
            </a:r>
            <a:r>
              <a:rPr lang="ru-RU" sz="2400" b="1" dirty="0" smtClean="0"/>
              <a:t>27 </a:t>
            </a:r>
            <a:r>
              <a:rPr lang="ru-RU" sz="2000" b="1" dirty="0" smtClean="0"/>
              <a:t>веке до н.э.</a:t>
            </a:r>
          </a:p>
          <a:p>
            <a:r>
              <a:rPr lang="ru-RU" sz="2000" dirty="0" smtClean="0"/>
              <a:t>Высота – </a:t>
            </a:r>
            <a:r>
              <a:rPr lang="ru-RU" sz="2400" b="1" dirty="0" smtClean="0"/>
              <a:t>147</a:t>
            </a:r>
            <a:r>
              <a:rPr lang="ru-RU" sz="2000" b="1" dirty="0" smtClean="0"/>
              <a:t> метров</a:t>
            </a:r>
          </a:p>
          <a:p>
            <a:r>
              <a:rPr lang="ru-RU" sz="2000" dirty="0" smtClean="0"/>
              <a:t>Длина основания – </a:t>
            </a:r>
            <a:r>
              <a:rPr lang="ru-RU" sz="2400" b="1" dirty="0" smtClean="0"/>
              <a:t>250</a:t>
            </a:r>
            <a:r>
              <a:rPr lang="ru-RU" sz="2000" b="1" dirty="0" smtClean="0"/>
              <a:t> метров</a:t>
            </a:r>
          </a:p>
          <a:p>
            <a:r>
              <a:rPr lang="ru-RU" sz="2000" dirty="0" smtClean="0"/>
              <a:t>Вес блоков – от </a:t>
            </a:r>
            <a:r>
              <a:rPr lang="ru-RU" sz="2400" b="1" dirty="0" smtClean="0"/>
              <a:t>2,5</a:t>
            </a:r>
            <a:r>
              <a:rPr lang="ru-RU" sz="2400" dirty="0" smtClean="0"/>
              <a:t> </a:t>
            </a:r>
            <a:r>
              <a:rPr lang="ru-RU" sz="2000" dirty="0" smtClean="0"/>
              <a:t>до </a:t>
            </a:r>
            <a:r>
              <a:rPr lang="ru-RU" sz="2400" b="1" dirty="0" smtClean="0"/>
              <a:t>30</a:t>
            </a:r>
            <a:r>
              <a:rPr lang="ru-RU" sz="2000" b="1" dirty="0" smtClean="0"/>
              <a:t> тонн</a:t>
            </a:r>
          </a:p>
          <a:p>
            <a:r>
              <a:rPr lang="ru-RU" sz="2000" dirty="0" smtClean="0"/>
              <a:t>Количество блоков </a:t>
            </a:r>
            <a:r>
              <a:rPr lang="ru-RU" sz="2400" dirty="0" smtClean="0"/>
              <a:t>– </a:t>
            </a:r>
            <a:r>
              <a:rPr lang="ru-RU" sz="2400" b="1" dirty="0" smtClean="0"/>
              <a:t>2 300 000</a:t>
            </a: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med" advTm="49952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папир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1158930" y="-1158930"/>
            <a:ext cx="6858000" cy="9175860"/>
          </a:xfrm>
          <a:prstGeom prst="flowChartDocumen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Picture 5" descr="Макет комплекса пирамид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143116"/>
            <a:ext cx="6073040" cy="408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1142976" y="2285992"/>
            <a:ext cx="1500198" cy="571504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anchor="ctr"/>
          <a:lstStyle/>
          <a:p>
            <a:pPr algn="ctr"/>
            <a:r>
              <a:rPr lang="ru-RU" sz="1600" dirty="0" smtClean="0"/>
              <a:t>Погребальная</a:t>
            </a:r>
          </a:p>
          <a:p>
            <a:pPr algn="ctr"/>
            <a:r>
              <a:rPr lang="ru-RU" sz="1600" dirty="0" smtClean="0"/>
              <a:t>камера</a:t>
            </a:r>
            <a:endParaRPr lang="ru-RU" sz="16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643174" y="2857496"/>
            <a:ext cx="1500198" cy="714380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3" idx="2"/>
          </p:cNvCxnSpPr>
          <p:nvPr/>
        </p:nvCxnSpPr>
        <p:spPr>
          <a:xfrm rot="5400000">
            <a:off x="5239438" y="2203330"/>
            <a:ext cx="843985" cy="1607355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43636" y="3929066"/>
            <a:ext cx="642942" cy="338554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Вход</a:t>
            </a:r>
            <a:endParaRPr lang="ru-RU" sz="1600" dirty="0"/>
          </a:p>
        </p:txBody>
      </p:sp>
      <p:sp>
        <p:nvSpPr>
          <p:cNvPr id="17" name="Стрелка влево 16"/>
          <p:cNvSpPr/>
          <p:nvPr/>
        </p:nvSpPr>
        <p:spPr>
          <a:xfrm>
            <a:off x="5500694" y="4000504"/>
            <a:ext cx="642942" cy="285752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000628" y="5143512"/>
            <a:ext cx="1358192" cy="584775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Усыпальница</a:t>
            </a:r>
          </a:p>
          <a:p>
            <a:pPr algn="ctr"/>
            <a:r>
              <a:rPr lang="ru-RU" sz="1600" dirty="0" smtClean="0"/>
              <a:t> супруги царя</a:t>
            </a:r>
            <a:endParaRPr lang="ru-RU" sz="1600" dirty="0"/>
          </a:p>
        </p:txBody>
      </p:sp>
      <p:cxnSp>
        <p:nvCxnSpPr>
          <p:cNvPr id="23" name="Прямая со стрелкой 22"/>
          <p:cNvCxnSpPr>
            <a:stCxn id="21" idx="0"/>
          </p:cNvCxnSpPr>
          <p:nvPr/>
        </p:nvCxnSpPr>
        <p:spPr>
          <a:xfrm rot="16200000" flipV="1">
            <a:off x="4625797" y="4089584"/>
            <a:ext cx="1143008" cy="964847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14348" y="428604"/>
            <a:ext cx="8182048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УСТРОЙСТВО  ПИРАМИДЫ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29454" y="1714488"/>
            <a:ext cx="171454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643570" y="2000240"/>
            <a:ext cx="1643074" cy="584775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Вентиляционная</a:t>
            </a:r>
          </a:p>
          <a:p>
            <a:pPr algn="ctr"/>
            <a:r>
              <a:rPr lang="ru-RU" sz="1600" dirty="0" smtClean="0"/>
              <a:t>система</a:t>
            </a:r>
            <a:endParaRPr lang="ru-RU" sz="1600" dirty="0"/>
          </a:p>
        </p:txBody>
      </p:sp>
    </p:spTree>
    <p:custDataLst>
      <p:tags r:id="rId1"/>
    </p:custDataLst>
  </p:cSld>
  <p:clrMapOvr>
    <a:masterClrMapping/>
  </p:clrMapOvr>
  <p:transition spd="med" advTm="35422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  <p:bldP spid="2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папир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5400000">
            <a:off x="1127070" y="-1158930"/>
            <a:ext cx="6858000" cy="9175860"/>
          </a:xfrm>
          <a:prstGeom prst="rect">
            <a:avLst/>
          </a:prstGeom>
        </p:spPr>
      </p:pic>
      <p:pic>
        <p:nvPicPr>
          <p:cNvPr id="6" name="Рисунок 5" descr="пирамид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642918"/>
            <a:ext cx="8358246" cy="600079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extBox 8"/>
          <p:cNvSpPr txBox="1"/>
          <p:nvPr/>
        </p:nvSpPr>
        <p:spPr>
          <a:xfrm>
            <a:off x="642910" y="285728"/>
            <a:ext cx="7786742" cy="120032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ПИРАМИДЫ  ХЕФРЕНА, ХЕОПСА И МИКЕРИНА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8082" y="6215082"/>
            <a:ext cx="928693" cy="36933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г.Гиза 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med" advTm="15922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папир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1158930" y="-1158930"/>
            <a:ext cx="6858000" cy="9175860"/>
          </a:xfrm>
          <a:prstGeom prst="flowChartDocumen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30" name="TextBox 29"/>
          <p:cNvSpPr txBox="1"/>
          <p:nvPr/>
        </p:nvSpPr>
        <p:spPr>
          <a:xfrm>
            <a:off x="343193" y="285729"/>
            <a:ext cx="8515087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ПОГРЕБАЛЬНЫЙ  АНСАМБЛЬ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1571612"/>
            <a:ext cx="757242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custDataLst>
      <p:tags r:id="rId1"/>
    </p:custDataLst>
  </p:cSld>
  <p:clrMapOvr>
    <a:masterClrMapping/>
  </p:clrMapOvr>
  <p:transition spd="med" advTm="11188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8.5|9.5|11.3|1.2|12.8|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16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9|0.7|4.2|2.2|1.3|9.2|1|11.6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Mod val="50000"/>
          </a:schemeClr>
        </a:solidFill>
        <a:ln>
          <a:solidFill>
            <a:schemeClr val="accent6">
              <a:lumMod val="7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349</Words>
  <Application>Microsoft Office PowerPoint</Application>
  <PresentationFormat>Экран (4:3)</PresentationFormat>
  <Paragraphs>89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ИСКУССТВО ДРЕВНЕГО   ЕГИПТА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БОЛЬШОЙ  СФИНКС</vt:lpstr>
      <vt:lpstr>БОЛЬШОЙ  СФИНКС</vt:lpstr>
      <vt:lpstr>ХРАМЫ – жилища богов</vt:lpstr>
      <vt:lpstr>Слайд 14</vt:lpstr>
      <vt:lpstr>Слайд 15</vt:lpstr>
      <vt:lpstr>Слайд 16</vt:lpstr>
      <vt:lpstr>Слайд 17</vt:lpstr>
      <vt:lpstr>Слайд 18</vt:lpstr>
      <vt:lpstr>ГРОБНИЦА ТУТАНХАМОНА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TATA</cp:lastModifiedBy>
  <cp:revision>69</cp:revision>
  <dcterms:created xsi:type="dcterms:W3CDTF">2009-12-22T19:48:17Z</dcterms:created>
  <dcterms:modified xsi:type="dcterms:W3CDTF">2010-05-19T17:09:55Z</dcterms:modified>
</cp:coreProperties>
</file>