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44" autoAdjust="0"/>
    <p:restoredTop sz="79951" autoAdjust="0"/>
  </p:normalViewPr>
  <p:slideViewPr>
    <p:cSldViewPr>
      <p:cViewPr varScale="1">
        <p:scale>
          <a:sx n="72" d="100"/>
          <a:sy n="72" d="100"/>
        </p:scale>
        <p:origin x="-90"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54D4857D-62A5-486B-9129-468003D7E020}" type="datetimeFigureOut">
              <a:rPr lang="ru-RU" smtClean="0"/>
              <a:pPr/>
              <a:t>29.01.2010</a:t>
            </a:fld>
            <a:endParaRPr lang="ru-RU"/>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2EBE4566-6F3A-4CC1-BD6C-9C510D05F12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2D2EF2CE-B28C-4ED4-8FD0-48BB3F48846A}" type="datetimeFigureOut">
              <a:rPr/>
              <a:pPr/>
              <a:t>6/30/2006</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61807874-5299-41B2-A37A-6AA3547857F4}" type="slidenum">
              <a:rPr/>
              <a:pPr/>
              <a:t>‹#›</a:t>
            </a:fld>
            <a:endParaRPr lang="ru-RU"/>
          </a:p>
        </p:txBody>
      </p:sp>
    </p:spTree>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29.01.2010</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0" lang="ru-RU" sz="1100"/>
              <a:pPr algn="r"/>
              <a:t>29.01.2010</a:t>
            </a:fld>
            <a:endParaRPr kumimoji="0" lang="ru-RU"/>
          </a:p>
        </p:txBody>
      </p:sp>
      <p:sp>
        <p:nvSpPr>
          <p:cNvPr id="27" name="Rectangle 11"/>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4" name="Rectangle 12"/>
          <p:cNvSpPr>
            <a:spLocks noGrp="1"/>
          </p:cNvSpPr>
          <p:nvPr>
            <p:ph type="ftr" sz="quarter" idx="12"/>
          </p:nvPr>
        </p:nvSpPr>
        <p:spPr/>
        <p:txBody>
          <a:bodyPr rtlCol="0"/>
          <a:lstStyle>
            <a:extLst/>
          </a:lstStyle>
          <a:p>
            <a:endParaRPr kumimoji="0" lang="ru-RU"/>
          </a:p>
        </p:txBody>
      </p:sp>
      <p:sp>
        <p:nvSpPr>
          <p:cNvPr id="28" name="Rectangle 14"/>
          <p:cNvSpPr>
            <a:spLocks noGrp="1"/>
          </p:cNvSpPr>
          <p:nvPr>
            <p:ph type="title"/>
          </p:nvPr>
        </p:nvSpPr>
        <p:spPr/>
        <p:txBody>
          <a:bodyPr rtlCol="0" anchor="b"/>
          <a:lstStyle>
            <a:extLst/>
          </a:lstStyle>
          <a:p>
            <a:pPr eaLnBrk="1" latinLnBrk="0" hangingPunct="1"/>
            <a:r>
              <a:rPr lang="ru-RU" smtClean="0"/>
              <a:t>Образец заголовка</a:t>
            </a:r>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ru-RU" sz="1100"/>
              <a:pPr algn="r"/>
              <a:t>29.01.2010</a:t>
            </a:fld>
            <a:endParaRPr kumimoji="0" lang="ru-RU"/>
          </a:p>
        </p:txBody>
      </p:sp>
      <p:sp>
        <p:nvSpPr>
          <p:cNvPr id="26" name="Rectangle 4"/>
          <p:cNvSpPr>
            <a:spLocks noGrp="1"/>
          </p:cNvSpPr>
          <p:nvPr>
            <p:ph type="ftr" sz="quarter" idx="11"/>
          </p:nvPr>
        </p:nvSpPr>
        <p:spPr/>
        <p:txBody>
          <a:bodyPr rtlCol="0"/>
          <a:lstStyle>
            <a:extLst/>
          </a:lstStyle>
          <a:p>
            <a:endParaRPr kumimoji="0" lang="ru-RU"/>
          </a:p>
        </p:txBody>
      </p:sp>
      <p:sp>
        <p:nvSpPr>
          <p:cNvPr id="12" name="Rectangle 5"/>
          <p:cNvSpPr>
            <a:spLocks noGrp="1"/>
          </p:cNvSpPr>
          <p:nvPr>
            <p:ph type="sldNum" sz="quarter" idx="12"/>
          </p:nvPr>
        </p:nvSpPr>
        <p:spPr/>
        <p:txBody>
          <a:bodyPr rtlCol="0"/>
          <a:lstStyle>
            <a:extLst/>
          </a:lstStyle>
          <a:p>
            <a:fld id="{169B2101-2E9F-420A-91A3-890890D84497}" type="slidenum">
              <a:rPr kumimoji="0" lang="ru-RU" sz="1200"/>
              <a:pPr/>
              <a:t>‹#›</a:t>
            </a:fld>
            <a:endParaRPr kumimoji="0" lang="ru-RU"/>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ru-RU"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ru-RU"/>
              <a:t>Заголовок раздела</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Простой вопрос и ответ">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2" name="Rectangle 4"/>
          <p:cNvSpPr>
            <a:spLocks noGrp="1"/>
          </p:cNvSpPr>
          <p:nvPr>
            <p:ph type="ftr" sz="quarter" idx="11"/>
          </p:nvPr>
        </p:nvSpPr>
        <p:spPr/>
        <p:txBody>
          <a:bodyPr vert="horz"/>
          <a:lstStyle>
            <a:extLst/>
          </a:lstStyle>
          <a:p>
            <a:endParaRPr kumimoji="0" lang="ru-RU"/>
          </a:p>
        </p:txBody>
      </p:sp>
      <p:sp>
        <p:nvSpPr>
          <p:cNvPr id="31"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Вопрос и ответ с пояснением">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8"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ru-RU" i="1" baseline="0"/>
            </a:lvl1pPr>
            <a:extLst/>
          </a:lstStyle>
          <a:p>
            <a:pPr lvl="0"/>
            <a:r>
              <a:rPr kumimoji="0" lang="ru-RU"/>
              <a:t>Пояснение к ответу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правильно)">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1"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ПРАВИЛЬНО </a:t>
            </a:r>
            <a:r>
              <a:rPr kumimoji="0" lang="ru-RU" sz="7200">
                <a:solidFill>
                  <a:prstClr val="white">
                    <a:alpha val="40000"/>
                  </a:prstClr>
                </a:solidFill>
                <a:ea typeface="+mn-ea"/>
                <a:cs typeface="+mn-cs"/>
              </a:rPr>
              <a:t>или НЕПРАВИЛЬНО?</a:t>
            </a:r>
            <a:endParaRPr kumimoji="0"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неправильно)">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 name="Rectangle 4"/>
          <p:cNvSpPr>
            <a:spLocks noGrp="1"/>
          </p:cNvSpPr>
          <p:nvPr>
            <p:ph type="ftr" sz="quarter" idx="11"/>
          </p:nvPr>
        </p:nvSpPr>
        <p:spPr/>
        <p:txBody>
          <a:bodyPr vert="horz"/>
          <a:lstStyle>
            <a:extLst/>
          </a:lstStyle>
          <a:p>
            <a:endParaRPr kumimoji="0" lang="ru-RU"/>
          </a:p>
        </p:txBody>
      </p:sp>
      <p:sp>
        <p:nvSpPr>
          <p:cNvPr id="28"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kumimoji="0" lang="ru-RU" sz="7200">
                <a:solidFill>
                  <a:prstClr val="white">
                    <a:alpha val="40000"/>
                  </a:prstClr>
                </a:solidFill>
                <a:ea typeface="+mn-ea"/>
                <a:cs typeface="+mn-cs"/>
              </a:rPr>
              <a:t>ПРАВИЛЬНО или </a:t>
            </a: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НЕПРАВИЛЬНО</a:t>
            </a:r>
            <a:r>
              <a:rPr kumimoji="0" lang="ru-RU" sz="7200">
                <a:solidFill>
                  <a:prstClr val="white">
                    <a:alpha val="40000"/>
                  </a:prstClr>
                </a:solidFill>
                <a:ea typeface="+mn-ea"/>
                <a:cs typeface="+mn-cs"/>
              </a:rPr>
              <a:t>?</a:t>
            </a:r>
            <a:endParaRPr kumimoji="0"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опоставление элементов">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0" lang="ru-RU"/>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5</a:t>
            </a:r>
          </a:p>
        </p:txBody>
      </p:sp>
      <p:sp>
        <p:nvSpPr>
          <p:cNvPr id="20"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4</a:t>
            </a:r>
          </a:p>
        </p:txBody>
      </p:sp>
      <p:sp>
        <p:nvSpPr>
          <p:cNvPr id="11" name="Rectangle 2"/>
          <p:cNvSpPr>
            <a:spLocks noGrp="1"/>
          </p:cNvSpPr>
          <p:nvPr>
            <p:ph type="title" hasCustomPrompt="1"/>
          </p:nvPr>
        </p:nvSpPr>
        <p:spPr/>
        <p:txBody>
          <a:bodyPr vert="horz"/>
          <a:lstStyle>
            <a:lvl1pPr algn="l" eaLnBrk="1" latinLnBrk="0" hangingPunct="1">
              <a:defRPr kumimoji="0" lang="ru-RU" i="1" baseline="0"/>
            </a:lvl1pPr>
            <a:extLst/>
          </a:lstStyle>
          <a:p>
            <a:r>
              <a:rPr kumimoji="0" lang="ru-RU"/>
              <a:t>Введите вопрос</a:t>
            </a:r>
          </a:p>
        </p:txBody>
      </p:sp>
      <p:sp>
        <p:nvSpPr>
          <p:cNvPr id="7"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0" lang="ru-RU" smtClean="0"/>
              <a:t>Образец заголовка</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ru-RU" sz="1100"/>
            </a:lvl1pPr>
            <a:extLst/>
          </a:lstStyle>
          <a:p>
            <a:pPr algn="r"/>
            <a:fld id="{8F67D422-08A8-451B-9A67-21962FC4B660}" type="datetimeFigureOut">
              <a:rPr kumimoji="0" lang="ru-RU" sz="1100"/>
              <a:pPr algn="r"/>
              <a:t>29.01.2010</a:t>
            </a:fld>
            <a:endParaRPr kumimoji="0" lang="ru-RU" sz="105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ru-RU" sz="1200"/>
            </a:lvl1pPr>
            <a:extLst/>
          </a:lstStyle>
          <a:p>
            <a:endParaRPr kumimoji="0" lang="ru-RU" sz="120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ru-RU" sz="1200"/>
            </a:lvl1pPr>
            <a:extLst/>
          </a:lstStyle>
          <a:p>
            <a:fld id="{169B2101-2E9F-420A-91A3-890890D84497}" type="slidenum">
              <a:rPr kumimoji="0" lang="ru-RU" sz="1200"/>
              <a:pPr/>
              <a:t>‹#›</a:t>
            </a:fld>
            <a:endParaRPr kumimoji="0" lang="ru-RU" sz="120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600">
          <a:solidFill>
            <a:schemeClr val="tx1"/>
          </a:solidFill>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000">
          <a:solidFill>
            <a:schemeClr val="tx1"/>
          </a:solidFill>
          <a:latin typeface="+mn-lt"/>
          <a:ea typeface="+mn-ea"/>
          <a:cs typeface="+mn-cs"/>
        </a:defRPr>
      </a:lvl1pPr>
      <a:lvl2pPr marL="742950" indent="-285750" algn="l" rtl="0" eaLnBrk="1" latinLnBrk="0" hangingPunct="1">
        <a:spcBef>
          <a:spcPct val="20000"/>
        </a:spcBef>
        <a:buChar char="–"/>
        <a:defRPr kumimoji="0" lang="ru-RU" sz="20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2000">
          <a:solidFill>
            <a:schemeClr val="tx1"/>
          </a:solidFill>
          <a:latin typeface="+mn-lt"/>
          <a:ea typeface="+mn-ea"/>
          <a:cs typeface="+mn-cs"/>
        </a:defRPr>
      </a:lvl4pPr>
      <a:lvl5pPr marL="2057400" indent="-228600" algn="l" rtl="0" eaLnBrk="1" latinLnBrk="0" hangingPunct="1">
        <a:spcBef>
          <a:spcPct val="20000"/>
        </a:spcBef>
        <a:buChar char="»"/>
        <a:defRPr kumimoji="0" lang="ru-RU" sz="20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photosuzdal.ru/108.htm" TargetMode="External"/><Relationship Id="rId3" Type="http://schemas.openxmlformats.org/officeDocument/2006/relationships/hyperlink" Target="http://www.photosuzdal.ru/101.htm" TargetMode="External"/><Relationship Id="rId7" Type="http://schemas.openxmlformats.org/officeDocument/2006/relationships/hyperlink" Target="http://www.photosuzdal.ru/105.htm" TargetMode="External"/><Relationship Id="rId12"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hyperlink" Target="http://www.photosuzdal.ru/107.htm" TargetMode="External"/><Relationship Id="rId5" Type="http://schemas.openxmlformats.org/officeDocument/2006/relationships/hyperlink" Target="http://www.photosuzdal.ru/102.htm" TargetMode="Externa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photosuzdal.ru/106.htm" TargetMode="Externa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J:\HELEN\&#1053;&#1086;&#1074;&#1072;&#1103;%20&#1087;&#1072;&#1087;&#1082;&#1072;%20(2)\103000e.wav" TargetMode="External"/><Relationship Id="rId1" Type="http://schemas.openxmlformats.org/officeDocument/2006/relationships/video" Target="file:///J:\HELEN\&#1053;&#1086;&#1074;&#1072;&#1103;%20&#1087;&#1072;&#1087;&#1082;&#1072;%20(2)\103000.avi"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HELEN\Новая папка (2)\1034101.BMP"/>
          <p:cNvPicPr>
            <a:picLocks noChangeAspect="1" noChangeArrowheads="1"/>
          </p:cNvPicPr>
          <p:nvPr/>
        </p:nvPicPr>
        <p:blipFill>
          <a:blip r:embed="rId3" cstate="print"/>
          <a:srcRect/>
          <a:stretch>
            <a:fillRect/>
          </a:stretch>
        </p:blipFill>
        <p:spPr bwMode="auto">
          <a:xfrm>
            <a:off x="428596" y="642918"/>
            <a:ext cx="8464033" cy="5681484"/>
          </a:xfrm>
          <a:prstGeom prst="rect">
            <a:avLst/>
          </a:prstGeom>
          <a:noFill/>
        </p:spPr>
      </p:pic>
      <p:sp>
        <p:nvSpPr>
          <p:cNvPr id="29" name="Oval 28"/>
          <p:cNvSpPr/>
          <p:nvPr/>
        </p:nvSpPr>
        <p:spPr>
          <a:xfrm>
            <a:off x="8572500" y="6038850"/>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ru-RU"/>
          </a:p>
        </p:txBody>
      </p:sp>
      <p:sp>
        <p:nvSpPr>
          <p:cNvPr id="27" name="Oval 28"/>
          <p:cNvSpPr/>
          <p:nvPr/>
        </p:nvSpPr>
        <p:spPr>
          <a:xfrm>
            <a:off x="8572500" y="6324600"/>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ru-RU"/>
          </a:p>
        </p:txBody>
      </p:sp>
      <p:sp>
        <p:nvSpPr>
          <p:cNvPr id="4" name="Oval 28"/>
          <p:cNvSpPr/>
          <p:nvPr/>
        </p:nvSpPr>
        <p:spPr>
          <a:xfrm>
            <a:off x="8572500" y="5476875"/>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ru-RU"/>
          </a:p>
        </p:txBody>
      </p:sp>
      <p:sp>
        <p:nvSpPr>
          <p:cNvPr id="12" name="Oval 28"/>
          <p:cNvSpPr/>
          <p:nvPr/>
        </p:nvSpPr>
        <p:spPr>
          <a:xfrm>
            <a:off x="8572500" y="5753100"/>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ru-RU"/>
          </a:p>
        </p:txBody>
      </p:sp>
      <p:sp>
        <p:nvSpPr>
          <p:cNvPr id="18" name="Rectangle 25"/>
          <p:cNvSpPr>
            <a:spLocks noGrp="1"/>
          </p:cNvSpPr>
          <p:nvPr>
            <p:ph type="subTitle" idx="1"/>
          </p:nvPr>
        </p:nvSpPr>
        <p:spPr>
          <a:xfrm>
            <a:off x="457200" y="5738834"/>
            <a:ext cx="8098302" cy="762000"/>
          </a:xfrm>
        </p:spPr>
        <p:txBody>
          <a:bodyPr/>
          <a:lstStyle>
            <a:extLst/>
          </a:lstStyle>
          <a:p>
            <a:r>
              <a:rPr lang="en-US" dirty="0" err="1" smtClean="0"/>
              <a:t>Peshkova</a:t>
            </a:r>
            <a:r>
              <a:rPr lang="en-US" dirty="0" smtClean="0"/>
              <a:t> Elena </a:t>
            </a:r>
            <a:r>
              <a:rPr lang="en-US" dirty="0" err="1" smtClean="0"/>
              <a:t>Vladimirovna</a:t>
            </a:r>
            <a:endParaRPr lang="en-US" dirty="0" smtClean="0"/>
          </a:p>
          <a:p>
            <a:r>
              <a:rPr lang="en-US" dirty="0" smtClean="0"/>
              <a:t>an  English teacher  </a:t>
            </a:r>
            <a:r>
              <a:rPr lang="en-US" dirty="0" err="1" smtClean="0"/>
              <a:t>Prokopievsk</a:t>
            </a:r>
            <a:r>
              <a:rPr lang="en-US" dirty="0" smtClean="0"/>
              <a:t>  school </a:t>
            </a:r>
            <a:r>
              <a:rPr lang="ru-RU" dirty="0" smtClean="0"/>
              <a:t>№ 3</a:t>
            </a:r>
            <a:endParaRPr lang="ru-RU" dirty="0"/>
          </a:p>
        </p:txBody>
      </p:sp>
      <p:sp>
        <p:nvSpPr>
          <p:cNvPr id="10" name="Rectangle 24"/>
          <p:cNvSpPr>
            <a:spLocks noGrp="1"/>
          </p:cNvSpPr>
          <p:nvPr>
            <p:ph type="title"/>
          </p:nvPr>
        </p:nvSpPr>
        <p:spPr>
          <a:xfrm>
            <a:off x="1071538" y="1285860"/>
            <a:ext cx="7995167" cy="3886200"/>
          </a:xfrm>
        </p:spPr>
        <p:txBody>
          <a:bodyPr>
            <a:normAutofit fontScale="90000"/>
          </a:bodyPr>
          <a:lstStyle>
            <a:extLst/>
          </a:lstStyle>
          <a:p>
            <a:r>
              <a:rPr lang="en-US" dirty="0" smtClean="0"/>
              <a:t>  TRAVELLING</a:t>
            </a:r>
            <a:r>
              <a:rPr lang="en-US" dirty="0" smtClean="0"/>
              <a:t>. </a:t>
            </a:r>
            <a:r>
              <a:rPr lang="en-US" dirty="0" smtClean="0"/>
              <a:t>SUZDAL.</a:t>
            </a:r>
            <a:br>
              <a:rPr lang="en-US" dirty="0" smtClean="0"/>
            </a:br>
            <a:r>
              <a:rPr lang="en-US" dirty="0" smtClean="0"/>
              <a:t>HISTORICAL </a:t>
            </a:r>
            <a:r>
              <a:rPr lang="en-US" dirty="0" smtClean="0"/>
              <a:t>SIGHTS.</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033.BMP"/>
          <p:cNvPicPr/>
          <p:nvPr/>
        </p:nvPicPr>
        <p:blipFill>
          <a:blip r:embed="rId2" cstate="print"/>
          <a:srcRect/>
          <a:stretch>
            <a:fillRect/>
          </a:stretch>
        </p:blipFill>
        <p:spPr bwMode="auto">
          <a:xfrm>
            <a:off x="2214546" y="142852"/>
            <a:ext cx="4572032" cy="653875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5543568"/>
          </a:xfrm>
        </p:spPr>
        <p:txBody>
          <a:bodyPr>
            <a:normAutofit fontScale="90000"/>
          </a:bodyPr>
          <a:lstStyle/>
          <a:p>
            <a:r>
              <a:rPr lang="ru-RU" sz="1600" b="1" dirty="0" smtClean="0"/>
              <a:t> </a:t>
            </a:r>
            <a:r>
              <a:rPr lang="en-US" sz="1600" b="1" dirty="0" smtClean="0"/>
              <a:t>Prince Dmitri </a:t>
            </a:r>
            <a:r>
              <a:rPr lang="en-US" sz="1600" b="1" dirty="0" err="1" smtClean="0"/>
              <a:t>Pozharsky</a:t>
            </a:r>
            <a:r>
              <a:rPr lang="en-US" sz="1600" dirty="0" smtClean="0"/>
              <a:t> was buried on the grounds of </a:t>
            </a:r>
            <a:r>
              <a:rPr lang="en-US" sz="1600" dirty="0" smtClean="0">
                <a:solidFill>
                  <a:srgbClr val="FF0000"/>
                </a:solidFill>
              </a:rPr>
              <a:t>St. </a:t>
            </a:r>
            <a:r>
              <a:rPr lang="en-US" sz="1600" dirty="0" err="1" smtClean="0">
                <a:solidFill>
                  <a:srgbClr val="FF0000"/>
                </a:solidFill>
              </a:rPr>
              <a:t>Euphimius</a:t>
            </a:r>
            <a:r>
              <a:rPr lang="en-US" sz="1600" dirty="0" smtClean="0">
                <a:solidFill>
                  <a:srgbClr val="FF0000"/>
                </a:solidFill>
              </a:rPr>
              <a:t>' Monastery </a:t>
            </a:r>
            <a:r>
              <a:rPr lang="en-US" sz="1600" dirty="0" smtClean="0"/>
              <a:t>of Our Savior.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The ancestors of the great commander were the princes </a:t>
            </a:r>
            <a:r>
              <a:rPr lang="en-US" sz="1600" dirty="0" err="1" smtClean="0"/>
              <a:t>Starodubskys</a:t>
            </a:r>
            <a:r>
              <a:rPr lang="en-US" sz="1600" dirty="0" smtClean="0"/>
              <a:t>. In 1218 they founded the town of </a:t>
            </a:r>
            <a:r>
              <a:rPr lang="en-US" sz="1600" dirty="0" err="1" smtClean="0"/>
              <a:t>Stary</a:t>
            </a:r>
            <a:r>
              <a:rPr lang="en-US" sz="1600" dirty="0" smtClean="0"/>
              <a:t> Dub (Old Oak) on the </a:t>
            </a:r>
            <a:r>
              <a:rPr lang="en-US" sz="1600" dirty="0" err="1" smtClean="0"/>
              <a:t>Klyazma</a:t>
            </a:r>
            <a:r>
              <a:rPr lang="en-US" sz="1600" dirty="0" smtClean="0"/>
              <a:t> that became the center of the principality. In 1238 it was ruined by the Tartar-Mongols. Nowadays, </a:t>
            </a:r>
            <a:r>
              <a:rPr lang="en-US" sz="1600" dirty="0" err="1" smtClean="0"/>
              <a:t>Klyazminsky</a:t>
            </a:r>
            <a:r>
              <a:rPr lang="en-US" sz="1600" dirty="0" smtClean="0"/>
              <a:t> </a:t>
            </a:r>
            <a:r>
              <a:rPr lang="en-US" sz="1600" dirty="0" err="1" smtClean="0"/>
              <a:t>Gorodok</a:t>
            </a:r>
            <a:r>
              <a:rPr lang="en-US" sz="1600" dirty="0" smtClean="0"/>
              <a:t> (</a:t>
            </a:r>
            <a:r>
              <a:rPr lang="en-US" sz="1600" dirty="0" err="1" smtClean="0"/>
              <a:t>Klyazma</a:t>
            </a:r>
            <a:r>
              <a:rPr lang="en-US" sz="1600" dirty="0" smtClean="0"/>
              <a:t> Small Town) stands on its site.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For a long time the burial place of </a:t>
            </a:r>
            <a:r>
              <a:rPr lang="en-US" sz="1600" dirty="0" err="1" smtClean="0"/>
              <a:t>Pozharsky</a:t>
            </a:r>
            <a:r>
              <a:rPr lang="en-US" sz="1600" dirty="0" smtClean="0"/>
              <a:t> was not known. The eminent archeologist Prince </a:t>
            </a:r>
            <a:r>
              <a:rPr lang="en-US" sz="1600" dirty="0" err="1" smtClean="0"/>
              <a:t>Uvarov</a:t>
            </a:r>
            <a:r>
              <a:rPr lang="en-US" sz="1600" dirty="0" smtClean="0"/>
              <a:t>, one of the founders of the Moscow and Russian Archeological societies, excavated and discovered in the altar of the Transfiguration Cathedral of St. </a:t>
            </a:r>
            <a:r>
              <a:rPr lang="en-US" sz="1600" dirty="0" err="1" smtClean="0"/>
              <a:t>Euphimius</a:t>
            </a:r>
            <a:r>
              <a:rPr lang="en-US" sz="1600" dirty="0" smtClean="0"/>
              <a:t>' Monastery of Our Savior a burial vault with three rows of coffins. It was the family reliquary of the </a:t>
            </a:r>
            <a:r>
              <a:rPr lang="en-US" sz="1600" dirty="0" err="1" smtClean="0"/>
              <a:t>Pozharskys</a:t>
            </a:r>
            <a:r>
              <a:rPr lang="en-US" sz="1600" dirty="0" smtClean="0"/>
              <a:t> and </a:t>
            </a:r>
            <a:r>
              <a:rPr lang="en-US" sz="1600" dirty="0" err="1" smtClean="0"/>
              <a:t>Khovanskys</a:t>
            </a:r>
            <a:r>
              <a:rPr lang="en-US" sz="1600" dirty="0" smtClean="0"/>
              <a:t>. A coffin in the third row was more imposing than the other ones.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In 1852 after a lot of contemplation the coffin was opened. A skeleton of an elderly person was found there. He was dressed in a silk shroud, with remains of boyar decorations (gilded embroidery on the girdle and garment), that none other of the </a:t>
            </a:r>
            <a:r>
              <a:rPr lang="en-US" sz="1600" dirty="0" err="1" smtClean="0"/>
              <a:t>Pozharsky</a:t>
            </a:r>
            <a:r>
              <a:rPr lang="en-US" sz="1600" dirty="0" smtClean="0"/>
              <a:t> kin than Dmitri could have as he was the only boyar.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After the research was over, the great commander was reburied on the monastery grounds, his grave became available for everyone's worship. </a:t>
            </a:r>
            <a:r>
              <a:rPr lang="ru-RU" sz="1600" dirty="0" smtClean="0"/>
              <a:t/>
            </a:r>
            <a:br>
              <a:rPr lang="ru-RU" sz="1600" dirty="0" smtClean="0"/>
            </a:br>
            <a:r>
              <a:rPr lang="en-US" sz="1600" dirty="0" smtClean="0"/>
              <a:t>In front of the entrance into the monastery a public garden with a bust of Dmitri </a:t>
            </a:r>
            <a:r>
              <a:rPr lang="en-US" sz="1600" dirty="0" err="1" smtClean="0"/>
              <a:t>Pozharsky</a:t>
            </a:r>
            <a:r>
              <a:rPr lang="en-US" sz="1600" dirty="0" smtClean="0"/>
              <a:t> was laid out.</a:t>
            </a:r>
            <a:r>
              <a:rPr lang="ru-RU" sz="1600" dirty="0" smtClean="0"/>
              <a:t/>
            </a:r>
            <a:br>
              <a:rPr lang="ru-RU" sz="1600" dirty="0" smtClean="0"/>
            </a:br>
            <a:endParaRPr lang="ru-RU"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051.BMP"/>
          <p:cNvPicPr/>
          <p:nvPr/>
        </p:nvPicPr>
        <p:blipFill>
          <a:blip r:embed="rId2" cstate="print"/>
          <a:srcRect/>
          <a:stretch>
            <a:fillRect/>
          </a:stretch>
        </p:blipFill>
        <p:spPr bwMode="auto">
          <a:xfrm>
            <a:off x="1907597" y="559060"/>
            <a:ext cx="5328805" cy="57398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6186510"/>
          </a:xfrm>
        </p:spPr>
        <p:txBody>
          <a:bodyPr>
            <a:normAutofit fontScale="90000"/>
          </a:bodyPr>
          <a:lstStyle/>
          <a:p>
            <a:r>
              <a:rPr lang="en-US" sz="1600" b="1" dirty="0" smtClean="0">
                <a:solidFill>
                  <a:srgbClr val="FF0000"/>
                </a:solidFill>
              </a:rPr>
              <a:t>The Nativity Cathedral</a:t>
            </a:r>
            <a:r>
              <a:rPr lang="en-US" sz="1600" dirty="0" smtClean="0">
                <a:solidFill>
                  <a:srgbClr val="FF0000"/>
                </a:solidFill>
              </a:rPr>
              <a:t> (1222-1225) </a:t>
            </a:r>
            <a:r>
              <a:rPr lang="en-US" sz="1600" dirty="0" smtClean="0"/>
              <a:t>is the principal edifice of ancient </a:t>
            </a:r>
            <a:r>
              <a:rPr lang="en-US" sz="1600" dirty="0" err="1" smtClean="0"/>
              <a:t>Suzdal</a:t>
            </a:r>
            <a:r>
              <a:rPr lang="en-US" sz="1600" dirty="0" smtClean="0"/>
              <a:t>. The dates of its erection accepted in literature are rather relative. The cathedral is one of the most intricate monuments of ancient Russian architecture which has absorbed architectural peculiarities of the 11th -17th centuries.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Its first structure dates back to the 11th century, to the period of the princedom of Vladimir </a:t>
            </a:r>
            <a:r>
              <a:rPr lang="en-US" sz="1600" dirty="0" err="1" smtClean="0"/>
              <a:t>Monamachos</a:t>
            </a:r>
            <a:r>
              <a:rPr lang="en-US" sz="1600" dirty="0" smtClean="0"/>
              <a:t> which is evidenced by the ruins of walls and foundation, discovered during the archeological excavations in 1938.</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In 1222 Yuri </a:t>
            </a:r>
            <a:r>
              <a:rPr lang="en-US" sz="1600" dirty="0" err="1" smtClean="0"/>
              <a:t>Vsevolodovitch</a:t>
            </a:r>
            <a:r>
              <a:rPr lang="en-US" sz="1600" dirty="0" smtClean="0"/>
              <a:t> had the dilapidated building dismantled and replaced by a new one, built of white-stone, which existed until the 16th century. </a:t>
            </a:r>
            <a:r>
              <a:rPr lang="ru-RU" sz="1600" dirty="0" smtClean="0"/>
              <a:t/>
            </a:r>
            <a:br>
              <a:rPr lang="ru-RU" sz="1600" dirty="0" smtClean="0"/>
            </a:br>
            <a:r>
              <a:rPr lang="en-US" sz="1600" dirty="0" smtClean="0"/>
              <a:t>In 1528 the white-stone walls above the </a:t>
            </a:r>
            <a:r>
              <a:rPr lang="en-US" sz="1600" dirty="0" err="1" smtClean="0"/>
              <a:t>arcatured</a:t>
            </a:r>
            <a:r>
              <a:rPr lang="en-US" sz="1600" dirty="0" smtClean="0"/>
              <a:t> band with female masks were pulled down and brick walls were put up in their stead. The three-domed cathedral got a five-domed topping, its interior was ornate with murals in the 17th century.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Thus, the Nativity Cathedral has gone through quite a few modifications. Its interior contains the murals of the 13th, 15th , and 17th centuries. </a:t>
            </a:r>
            <a:r>
              <a:rPr lang="ru-RU" sz="1600" dirty="0" smtClean="0"/>
              <a:t/>
            </a:r>
            <a:br>
              <a:rPr lang="ru-RU" sz="1600" dirty="0" smtClean="0"/>
            </a:br>
            <a:r>
              <a:rPr lang="en-US" sz="1600" dirty="0" smtClean="0"/>
              <a:t>The Nativity Cathedral became the first urban house of worship which was not exclusively intended for the noble elite. It is positioned in the center of a ring made up of bulwarks, in the curve of the </a:t>
            </a:r>
            <a:r>
              <a:rPr lang="en-US" sz="1600" dirty="0" err="1" smtClean="0"/>
              <a:t>Kamenka</a:t>
            </a:r>
            <a:r>
              <a:rPr lang="en-US" sz="1600" dirty="0" smtClean="0"/>
              <a:t> river. Throughout its history the temple was several times put on fire. </a:t>
            </a:r>
            <a:r>
              <a:rPr lang="ru-RU" sz="1600" dirty="0" smtClean="0"/>
              <a:t/>
            </a:r>
            <a:br>
              <a:rPr lang="ru-RU" sz="1600" dirty="0" smtClean="0"/>
            </a:br>
            <a:r>
              <a:rPr lang="en-US" sz="1600" dirty="0" smtClean="0"/>
              <a:t>Mortal remains of sons of Grand Duke Yuri </a:t>
            </a:r>
            <a:r>
              <a:rPr lang="en-US" sz="1600" dirty="0" err="1" smtClean="0"/>
              <a:t>Dolgoruky</a:t>
            </a:r>
            <a:r>
              <a:rPr lang="en-US" sz="1600" dirty="0" smtClean="0"/>
              <a:t>, the princes </a:t>
            </a:r>
            <a:r>
              <a:rPr lang="en-US" sz="1600" dirty="0" err="1" smtClean="0"/>
              <a:t>Shuisky</a:t>
            </a:r>
            <a:r>
              <a:rPr lang="en-US" sz="1600" dirty="0" smtClean="0"/>
              <a:t> and other noble persons were laid to rest in the cathedral.</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The Golden Gate of the southern and northern portals is the most amazing monument of the 13th century applied arts. The gate is adorned with an ornament and figures of double-headed eagles, lions and griffins. The handles in the shape of a lion head symbolizing the prince's power guard the entrance into the temple.</a:t>
            </a:r>
            <a:r>
              <a:rPr lang="ru-RU" sz="1600" dirty="0" smtClean="0"/>
              <a:t/>
            </a:r>
            <a:br>
              <a:rPr lang="ru-RU" sz="1600" dirty="0" smtClean="0"/>
            </a:br>
            <a:r>
              <a:rPr lang="ru-RU" sz="1600" dirty="0" smtClean="0"/>
              <a:t/>
            </a:r>
            <a:br>
              <a:rPr lang="ru-RU" sz="1600" dirty="0" smtClean="0"/>
            </a:br>
            <a:endParaRPr lang="ru-RU"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101.BMP"/>
          <p:cNvPicPr/>
          <p:nvPr/>
        </p:nvPicPr>
        <p:blipFill>
          <a:blip r:embed="rId2" cstate="print"/>
          <a:srcRect/>
          <a:stretch>
            <a:fillRect/>
          </a:stretch>
        </p:blipFill>
        <p:spPr bwMode="auto">
          <a:xfrm>
            <a:off x="357158" y="642918"/>
            <a:ext cx="8001056" cy="5572164"/>
          </a:xfrm>
          <a:prstGeom prst="rect">
            <a:avLst/>
          </a:prstGeom>
          <a:noFill/>
          <a:ln w="9525">
            <a:noFill/>
            <a:miter lim="800000"/>
            <a:headEnd/>
            <a:tailEnd/>
          </a:ln>
        </p:spPr>
      </p:pic>
      <p:sp>
        <p:nvSpPr>
          <p:cNvPr id="6" name="TextBox 5"/>
          <p:cNvSpPr txBox="1"/>
          <p:nvPr/>
        </p:nvSpPr>
        <p:spPr>
          <a:xfrm>
            <a:off x="2362040" y="6357958"/>
            <a:ext cx="3924472" cy="369332"/>
          </a:xfrm>
          <a:prstGeom prst="rect">
            <a:avLst/>
          </a:prstGeom>
          <a:noFill/>
        </p:spPr>
        <p:txBody>
          <a:bodyPr wrap="none" rtlCol="0">
            <a:spAutoFit/>
          </a:bodyPr>
          <a:lstStyle/>
          <a:p>
            <a:r>
              <a:rPr lang="en-US" b="1" dirty="0" smtClean="0"/>
              <a:t>The Nativity Cathedral</a:t>
            </a:r>
            <a:r>
              <a:rPr lang="en-US" dirty="0" smtClean="0"/>
              <a:t> (1222-1225)</a:t>
            </a:r>
            <a:endParaRPr lang="ru-RU"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5829320"/>
          </a:xfrm>
        </p:spPr>
        <p:txBody>
          <a:bodyPr>
            <a:normAutofit/>
          </a:bodyPr>
          <a:lstStyle/>
          <a:p>
            <a:r>
              <a:rPr lang="en-US" sz="1600" b="1" dirty="0" smtClean="0">
                <a:solidFill>
                  <a:srgbClr val="FF0000"/>
                </a:solidFill>
              </a:rPr>
              <a:t>The monastery of the Deposition</a:t>
            </a:r>
            <a:r>
              <a:rPr lang="en-US" sz="1600" dirty="0" smtClean="0">
                <a:solidFill>
                  <a:srgbClr val="FF0000"/>
                </a:solidFill>
              </a:rPr>
              <a:t> </a:t>
            </a:r>
            <a:r>
              <a:rPr lang="en-US" sz="1600" dirty="0" smtClean="0"/>
              <a:t>of the Holy Robe was founded in 1207. This ancient cloister towers up at the highest point on the area. Throughout its history it was put on fire and devastated by invaders. The earliest constructions have not survived.</a:t>
            </a:r>
            <a:r>
              <a:rPr lang="ru-RU" sz="1600" dirty="0" smtClean="0"/>
              <a:t/>
            </a:r>
            <a:br>
              <a:rPr lang="ru-RU" sz="1600" dirty="0" smtClean="0"/>
            </a:br>
            <a:r>
              <a:rPr lang="en-US" sz="1600" dirty="0" smtClean="0"/>
              <a:t>In 1688 </a:t>
            </a:r>
            <a:r>
              <a:rPr lang="en-US" sz="1600" dirty="0" err="1" smtClean="0"/>
              <a:t>Suzdal's</a:t>
            </a:r>
            <a:r>
              <a:rPr lang="en-US" sz="1600" dirty="0" smtClean="0"/>
              <a:t> master-craftsmen Andrei </a:t>
            </a:r>
            <a:r>
              <a:rPr lang="en-US" sz="1600" dirty="0" err="1" smtClean="0"/>
              <a:t>Shmakov</a:t>
            </a:r>
            <a:r>
              <a:rPr lang="en-US" sz="1600" dirty="0" smtClean="0"/>
              <a:t>, Ivan </a:t>
            </a:r>
            <a:r>
              <a:rPr lang="en-US" sz="1600" dirty="0" err="1" smtClean="0"/>
              <a:t>Mamin</a:t>
            </a:r>
            <a:r>
              <a:rPr lang="en-US" sz="1600" dirty="0" smtClean="0"/>
              <a:t> and Ivan </a:t>
            </a:r>
            <a:r>
              <a:rPr lang="en-US" sz="1600" dirty="0" err="1" smtClean="0"/>
              <a:t>Gryaznov</a:t>
            </a:r>
            <a:r>
              <a:rPr lang="en-US" sz="1600" dirty="0" smtClean="0"/>
              <a:t> put up a stone fence and the Holy Gate, one of the most astounding monuments of </a:t>
            </a:r>
            <a:r>
              <a:rPr lang="en-US" sz="1600" dirty="0" err="1" smtClean="0"/>
              <a:t>Suzdal's</a:t>
            </a:r>
            <a:r>
              <a:rPr lang="en-US" sz="1600" dirty="0" smtClean="0"/>
              <a:t> architecture.</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This picturesque and fanciful gate is inlaid with colored tiles. Pointed tent roofs were built over the two monastery passages. The big aisle is meant for ceremonies. The gate is flanked by a lodge topped by a small octahedral tower. </a:t>
            </a:r>
            <a:r>
              <a:rPr lang="ru-RU" sz="1600" dirty="0" smtClean="0"/>
              <a:t/>
            </a:r>
            <a:br>
              <a:rPr lang="ru-RU" sz="1600" dirty="0" smtClean="0"/>
            </a:br>
            <a:r>
              <a:rPr lang="en-US" sz="1600" dirty="0" smtClean="0"/>
              <a:t>The principal Cathedral of the Deposition of the Holy Robe was erected in 1520.</a:t>
            </a:r>
            <a:r>
              <a:rPr lang="ru-RU" sz="1600" dirty="0" smtClean="0"/>
              <a:t/>
            </a:r>
            <a:br>
              <a:rPr lang="ru-RU" sz="1600" dirty="0" smtClean="0"/>
            </a:br>
            <a:r>
              <a:rPr lang="en-US" sz="1600" dirty="0" smtClean="0"/>
              <a:t>In 1688 a </a:t>
            </a:r>
            <a:r>
              <a:rPr lang="en-US" sz="1600" dirty="0" err="1" smtClean="0"/>
              <a:t>parvis</a:t>
            </a:r>
            <a:r>
              <a:rPr lang="en-US" sz="1600" dirty="0" smtClean="0"/>
              <a:t> was added to it imparting more charm to the cathedral. The style of the three-domed Cathedral of the Deposition of the Holy Robe is reminiscent of churches in neighboring Intercession Monastery. Its construction could have been paid for by the boyar Ivan </a:t>
            </a:r>
            <a:r>
              <a:rPr lang="en-US" sz="1600" dirty="0" err="1" smtClean="0"/>
              <a:t>Shigony</a:t>
            </a:r>
            <a:r>
              <a:rPr lang="en-US" sz="1600" dirty="0" smtClean="0"/>
              <a:t>. He was involved in forcing </a:t>
            </a:r>
            <a:r>
              <a:rPr lang="en-US" sz="1600" dirty="0" err="1" smtClean="0"/>
              <a:t>Solomonia</a:t>
            </a:r>
            <a:r>
              <a:rPr lang="en-US" sz="1600" dirty="0" smtClean="0"/>
              <a:t> </a:t>
            </a:r>
            <a:r>
              <a:rPr lang="en-US" sz="1600" dirty="0" err="1" smtClean="0"/>
              <a:t>Saburova</a:t>
            </a:r>
            <a:r>
              <a:rPr lang="en-US" sz="1600" dirty="0" smtClean="0"/>
              <a:t>, the wife of </a:t>
            </a:r>
            <a:r>
              <a:rPr lang="en-US" sz="1600" dirty="0" err="1" smtClean="0"/>
              <a:t>Vasily</a:t>
            </a:r>
            <a:r>
              <a:rPr lang="en-US" sz="1600" dirty="0" smtClean="0"/>
              <a:t> III, to take the veil and tried to pray forgiveness by sponsoring the construction of the Nativity Monastery. </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The monastery belfry was put up under the supervision of </a:t>
            </a:r>
            <a:r>
              <a:rPr lang="en-US" sz="1600" dirty="0" err="1" smtClean="0"/>
              <a:t>Suzdal's</a:t>
            </a:r>
            <a:r>
              <a:rPr lang="en-US" sz="1600" dirty="0" smtClean="0"/>
              <a:t> master-craftsman </a:t>
            </a:r>
            <a:r>
              <a:rPr lang="en-US" sz="1600" dirty="0" err="1" smtClean="0"/>
              <a:t>Kuzmin</a:t>
            </a:r>
            <a:r>
              <a:rPr lang="en-US" sz="1600" dirty="0" smtClean="0"/>
              <a:t> in 1813-1819 in classical style which was then in fashion. This highest (72 m) building in town was dedicated to the victory in the Patriotic War of 1812.</a:t>
            </a:r>
            <a:endParaRPr lang="ru-RU" sz="1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081.BMP"/>
          <p:cNvPicPr/>
          <p:nvPr/>
        </p:nvPicPr>
        <p:blipFill>
          <a:blip r:embed="rId2" cstate="print"/>
          <a:srcRect/>
          <a:stretch>
            <a:fillRect/>
          </a:stretch>
        </p:blipFill>
        <p:spPr bwMode="auto">
          <a:xfrm>
            <a:off x="1336992" y="285728"/>
            <a:ext cx="6470015" cy="5971540"/>
          </a:xfrm>
          <a:prstGeom prst="rect">
            <a:avLst/>
          </a:prstGeom>
          <a:noFill/>
          <a:ln w="9525">
            <a:noFill/>
            <a:miter lim="800000"/>
            <a:headEnd/>
            <a:tailEnd/>
          </a:ln>
        </p:spPr>
      </p:pic>
      <p:sp>
        <p:nvSpPr>
          <p:cNvPr id="6" name="TextBox 5"/>
          <p:cNvSpPr txBox="1"/>
          <p:nvPr/>
        </p:nvSpPr>
        <p:spPr>
          <a:xfrm>
            <a:off x="2706894" y="6357958"/>
            <a:ext cx="3722494" cy="369332"/>
          </a:xfrm>
          <a:prstGeom prst="rect">
            <a:avLst/>
          </a:prstGeom>
          <a:noFill/>
        </p:spPr>
        <p:txBody>
          <a:bodyPr wrap="none" rtlCol="0">
            <a:spAutoFit/>
          </a:bodyPr>
          <a:lstStyle/>
          <a:p>
            <a:r>
              <a:rPr lang="en-US" b="1" dirty="0" smtClean="0"/>
              <a:t>The monastery of the Deposition</a:t>
            </a:r>
            <a:endParaRPr lang="ru-R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5972196"/>
          </a:xfrm>
        </p:spPr>
        <p:txBody>
          <a:bodyPr>
            <a:normAutofit/>
          </a:bodyPr>
          <a:lstStyle/>
          <a:p>
            <a:r>
              <a:rPr lang="en-US" sz="1600" b="1" dirty="0" smtClean="0">
                <a:solidFill>
                  <a:srgbClr val="FF0000"/>
                </a:solidFill>
              </a:rPr>
              <a:t>St. Alexander's Monastery</a:t>
            </a:r>
            <a:r>
              <a:rPr lang="en-US" sz="1600" dirty="0" smtClean="0">
                <a:solidFill>
                  <a:srgbClr val="FF0000"/>
                </a:solidFill>
              </a:rPr>
              <a:t> </a:t>
            </a:r>
            <a:r>
              <a:rPr lang="en-US" sz="1600" dirty="0" smtClean="0"/>
              <a:t>is the ancient </a:t>
            </a:r>
            <a:r>
              <a:rPr lang="en-US" sz="1600" dirty="0" err="1" smtClean="0"/>
              <a:t>Suzdal</a:t>
            </a:r>
            <a:r>
              <a:rPr lang="en-US" sz="1600" dirty="0" smtClean="0"/>
              <a:t> monastery was founded in 1240 by Alexander </a:t>
            </a:r>
            <a:r>
              <a:rPr lang="en-US" sz="1600" dirty="0" err="1" smtClean="0"/>
              <a:t>Nevsky</a:t>
            </a:r>
            <a:r>
              <a:rPr lang="en-US" sz="1600" dirty="0" smtClean="0"/>
              <a:t>. The constructions of the 17-18th centuries have survived to this day. Those are the Church of Christ's Ascension (1695), the belfry, and the Holy Gate. </a:t>
            </a:r>
            <a:r>
              <a:rPr lang="ru-RU" sz="1600" dirty="0" smtClean="0"/>
              <a:t/>
            </a:r>
            <a:br>
              <a:rPr lang="ru-RU" sz="1600" dirty="0" smtClean="0"/>
            </a:br>
            <a:r>
              <a:rPr lang="en-US" sz="1600" dirty="0" smtClean="0"/>
              <a:t>The earlier constructions perished in fires and numerous wars. In 1764 the monastery was abolished.</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 The Church of Christ's Ascension, the construction of which was financed by Tsarina Natalia </a:t>
            </a:r>
            <a:r>
              <a:rPr lang="en-US" sz="1600" dirty="0" err="1" smtClean="0"/>
              <a:t>Kirillovna</a:t>
            </a:r>
            <a:r>
              <a:rPr lang="en-US" sz="1600" dirty="0" smtClean="0"/>
              <a:t>, seems to have been the central one. Its significance as a house of worship is empathized by a great volume, beautifully worked up portal, and ornamental elements in the decor of its facade. The austere belfry with a pointed tent roof deprived of any decorations heightens the festivity of the Church of Christ's Ascension by its laconic forms. The path leading up to this ensemble starts at the single-bayed Holy Gate. The walls of the monastery have not survived.</a:t>
            </a:r>
            <a:endParaRPr lang="ru-RU" sz="16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091.BMP"/>
          <p:cNvPicPr/>
          <p:nvPr/>
        </p:nvPicPr>
        <p:blipFill>
          <a:blip r:embed="rId2" cstate="print"/>
          <a:srcRect/>
          <a:stretch>
            <a:fillRect/>
          </a:stretch>
        </p:blipFill>
        <p:spPr bwMode="auto">
          <a:xfrm>
            <a:off x="1330007" y="500042"/>
            <a:ext cx="6483985" cy="5541645"/>
          </a:xfrm>
          <a:prstGeom prst="rect">
            <a:avLst/>
          </a:prstGeom>
          <a:noFill/>
          <a:ln w="9525">
            <a:noFill/>
            <a:miter lim="800000"/>
            <a:headEnd/>
            <a:tailEnd/>
          </a:ln>
        </p:spPr>
      </p:pic>
      <p:sp>
        <p:nvSpPr>
          <p:cNvPr id="8" name="TextBox 7"/>
          <p:cNvSpPr txBox="1"/>
          <p:nvPr/>
        </p:nvSpPr>
        <p:spPr>
          <a:xfrm>
            <a:off x="3143240" y="6215082"/>
            <a:ext cx="2965940" cy="369332"/>
          </a:xfrm>
          <a:prstGeom prst="rect">
            <a:avLst/>
          </a:prstGeom>
          <a:noFill/>
        </p:spPr>
        <p:txBody>
          <a:bodyPr wrap="none" rtlCol="0">
            <a:spAutoFit/>
          </a:bodyPr>
          <a:lstStyle/>
          <a:p>
            <a:r>
              <a:rPr lang="en-US" b="1" dirty="0" smtClean="0"/>
              <a:t>St. Alexander's Monastery</a:t>
            </a:r>
            <a:endParaRPr lang="ru-R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85728"/>
            <a:ext cx="8229600" cy="6357982"/>
          </a:xfrm>
        </p:spPr>
        <p:txBody>
          <a:bodyPr>
            <a:normAutofit/>
          </a:bodyPr>
          <a:lstStyle/>
          <a:p>
            <a:r>
              <a:rPr lang="en-US" sz="1800" b="1" dirty="0" smtClean="0">
                <a:solidFill>
                  <a:srgbClr val="FF0000"/>
                </a:solidFill>
              </a:rPr>
              <a:t>Task</a:t>
            </a:r>
            <a:r>
              <a:rPr lang="ru-RU" sz="1800" dirty="0" smtClean="0">
                <a:solidFill>
                  <a:srgbClr val="FF0000"/>
                </a:solidFill>
              </a:rPr>
              <a:t/>
            </a:r>
            <a:br>
              <a:rPr lang="ru-RU" sz="1800" dirty="0" smtClean="0">
                <a:solidFill>
                  <a:srgbClr val="FF0000"/>
                </a:solidFill>
              </a:rPr>
            </a:br>
            <a:r>
              <a:rPr lang="en-US" sz="1800" dirty="0" smtClean="0">
                <a:solidFill>
                  <a:srgbClr val="FF0000"/>
                </a:solidFill>
              </a:rPr>
              <a:t>Questions 1-10 based on the topic. For questions 1-10 decide whether the statements are TRUE </a:t>
            </a:r>
            <a:r>
              <a:rPr lang="ru-RU" sz="1800" dirty="0" smtClean="0">
                <a:solidFill>
                  <a:srgbClr val="FF0000"/>
                </a:solidFill>
              </a:rPr>
              <a:t/>
            </a:r>
            <a:br>
              <a:rPr lang="ru-RU" sz="1800" dirty="0" smtClean="0">
                <a:solidFill>
                  <a:srgbClr val="FF0000"/>
                </a:solidFill>
              </a:rPr>
            </a:br>
            <a:r>
              <a:rPr lang="en-US" sz="1800" dirty="0" smtClean="0">
                <a:solidFill>
                  <a:srgbClr val="FF0000"/>
                </a:solidFill>
              </a:rPr>
              <a:t>(A), FALSE (B). </a:t>
            </a:r>
            <a:r>
              <a:rPr lang="ru-RU" sz="1800" dirty="0" smtClean="0"/>
              <a:t/>
            </a:r>
            <a:br>
              <a:rPr lang="ru-RU" sz="1800" dirty="0" smtClean="0"/>
            </a:br>
            <a:r>
              <a:rPr lang="en-US" sz="1800" dirty="0" smtClean="0"/>
              <a:t> </a:t>
            </a:r>
            <a:r>
              <a:rPr lang="ru-RU" sz="1800" dirty="0" smtClean="0"/>
              <a:t/>
            </a:r>
            <a:br>
              <a:rPr lang="ru-RU" sz="1800" dirty="0" smtClean="0"/>
            </a:br>
            <a:r>
              <a:rPr lang="en-US" sz="1800" dirty="0" smtClean="0"/>
              <a:t>1. The eminent Russian commander Prince Dmitri </a:t>
            </a:r>
            <a:r>
              <a:rPr lang="en-US" sz="1800" dirty="0" err="1" smtClean="0"/>
              <a:t>Pozharsky</a:t>
            </a:r>
            <a:r>
              <a:rPr lang="en-US" sz="1800" dirty="0" smtClean="0"/>
              <a:t> were laid to rest in Transfiguration Cathedral in 1642.</a:t>
            </a:r>
            <a:r>
              <a:rPr lang="ru-RU" sz="1800" dirty="0" smtClean="0"/>
              <a:t/>
            </a:r>
            <a:br>
              <a:rPr lang="ru-RU" sz="1800" dirty="0" smtClean="0"/>
            </a:br>
            <a:r>
              <a:rPr lang="en-US" sz="1800" dirty="0" smtClean="0"/>
              <a:t> 2. </a:t>
            </a:r>
            <a:r>
              <a:rPr lang="en-US" sz="1800" dirty="0" err="1" smtClean="0"/>
              <a:t>Solomonia</a:t>
            </a:r>
            <a:r>
              <a:rPr lang="en-US" sz="1800" dirty="0" smtClean="0"/>
              <a:t> </a:t>
            </a:r>
            <a:r>
              <a:rPr lang="en-US" sz="1800" dirty="0" err="1" smtClean="0"/>
              <a:t>Saburova</a:t>
            </a:r>
            <a:r>
              <a:rPr lang="en-US" sz="1800" dirty="0" smtClean="0"/>
              <a:t> organized the prison in Transfiguration Cathedral.</a:t>
            </a:r>
            <a:r>
              <a:rPr lang="ru-RU" sz="1800" dirty="0" smtClean="0"/>
              <a:t/>
            </a:r>
            <a:br>
              <a:rPr lang="ru-RU" sz="1800" dirty="0" smtClean="0"/>
            </a:br>
            <a:r>
              <a:rPr lang="en-US" sz="1800" dirty="0" smtClean="0"/>
              <a:t>3. You can see three helmet-shaped domes on the top of Intercession Cathedral.</a:t>
            </a:r>
            <a:r>
              <a:rPr lang="ru-RU" sz="1800" dirty="0" smtClean="0"/>
              <a:t/>
            </a:r>
            <a:br>
              <a:rPr lang="ru-RU" sz="1800" dirty="0" smtClean="0"/>
            </a:br>
            <a:r>
              <a:rPr lang="en-US" sz="1800" dirty="0" smtClean="0"/>
              <a:t>4. The Cathedral became notorious because it was the place where women were </a:t>
            </a:r>
            <a:r>
              <a:rPr lang="en-US" sz="1800" dirty="0" err="1" smtClean="0"/>
              <a:t>forsed</a:t>
            </a:r>
            <a:r>
              <a:rPr lang="en-US" sz="1800" dirty="0" smtClean="0"/>
              <a:t> to take the veil. </a:t>
            </a:r>
            <a:r>
              <a:rPr lang="ru-RU" sz="1800" dirty="0" smtClean="0"/>
              <a:t/>
            </a:r>
            <a:br>
              <a:rPr lang="ru-RU" sz="1800" dirty="0" smtClean="0"/>
            </a:br>
            <a:r>
              <a:rPr lang="en-US" sz="1800" dirty="0" smtClean="0"/>
              <a:t>5. Gate church of the Annunciation is the tiny copy of  Intercession Cathedral. </a:t>
            </a:r>
            <a:r>
              <a:rPr lang="ru-RU" sz="1800" dirty="0" smtClean="0"/>
              <a:t/>
            </a:r>
            <a:br>
              <a:rPr lang="ru-RU" sz="1800" dirty="0" smtClean="0"/>
            </a:br>
            <a:r>
              <a:rPr lang="en-US" sz="1800" dirty="0" smtClean="0"/>
              <a:t>6. The architect of  Conception church of Anna was Polish master because </a:t>
            </a:r>
            <a:r>
              <a:rPr lang="en-US" sz="1800" dirty="0" err="1" smtClean="0"/>
              <a:t>Vasilly</a:t>
            </a:r>
            <a:r>
              <a:rPr lang="en-US" sz="1800" dirty="0" smtClean="0"/>
              <a:t> 3 married </a:t>
            </a:r>
            <a:r>
              <a:rPr lang="ru-RU" sz="1800" dirty="0" smtClean="0"/>
              <a:t/>
            </a:r>
            <a:br>
              <a:rPr lang="ru-RU" sz="1800" dirty="0" smtClean="0"/>
            </a:br>
            <a:r>
              <a:rPr lang="en-US" sz="1800" dirty="0" smtClean="0"/>
              <a:t>a Polish beauty Elena </a:t>
            </a:r>
            <a:r>
              <a:rPr lang="en-US" sz="1800" dirty="0" err="1" smtClean="0"/>
              <a:t>Glinskya</a:t>
            </a:r>
            <a:r>
              <a:rPr lang="en-US" sz="1800" dirty="0" smtClean="0"/>
              <a:t>. </a:t>
            </a:r>
            <a:r>
              <a:rPr lang="ru-RU" sz="1800" dirty="0" smtClean="0"/>
              <a:t/>
            </a:r>
            <a:br>
              <a:rPr lang="ru-RU" sz="1800" dirty="0" smtClean="0"/>
            </a:br>
            <a:r>
              <a:rPr lang="en-US" sz="1800" dirty="0" smtClean="0"/>
              <a:t>7. Prison of  Redeemer monastery is the highest in the town.</a:t>
            </a:r>
            <a:r>
              <a:rPr lang="ru-RU" sz="1800" dirty="0" smtClean="0"/>
              <a:t/>
            </a:r>
            <a:br>
              <a:rPr lang="ru-RU" sz="1800" dirty="0" smtClean="0"/>
            </a:br>
            <a:r>
              <a:rPr lang="en-US" sz="1800" dirty="0" smtClean="0"/>
              <a:t>8. Nativity Cathedral is the main and the most difficult in </a:t>
            </a:r>
            <a:r>
              <a:rPr lang="en-US" sz="1800" dirty="0" err="1" smtClean="0"/>
              <a:t>bilding</a:t>
            </a:r>
            <a:r>
              <a:rPr lang="en-US" sz="1800" dirty="0" smtClean="0"/>
              <a:t>.</a:t>
            </a:r>
            <a:r>
              <a:rPr lang="ru-RU" sz="1800" dirty="0" smtClean="0"/>
              <a:t/>
            </a:r>
            <a:br>
              <a:rPr lang="ru-RU" sz="1800" dirty="0" smtClean="0"/>
            </a:br>
            <a:r>
              <a:rPr lang="en-US" sz="1800" dirty="0" smtClean="0"/>
              <a:t>9. The clock of the bell-tower famous because of  big numbers. </a:t>
            </a:r>
            <a:r>
              <a:rPr lang="ru-RU" sz="1800" dirty="0" smtClean="0"/>
              <a:t/>
            </a:r>
            <a:br>
              <a:rPr lang="ru-RU" sz="1800" dirty="0" smtClean="0"/>
            </a:br>
            <a:r>
              <a:rPr lang="en-US" sz="1800" dirty="0" smtClean="0"/>
              <a:t>10. St. Alexander`s  monastery is a museum with a large long table which stands on oaken bricks floor.</a:t>
            </a:r>
            <a:endParaRPr lang="ru-RU" sz="1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ru-RU" sz="2800"/>
          </a:p>
        </p:txBody>
      </p:sp>
      <p:graphicFrame>
        <p:nvGraphicFramePr>
          <p:cNvPr id="5" name="Содержимое 4"/>
          <p:cNvGraphicFramePr>
            <a:graphicFrameLocks noGrp="1"/>
          </p:cNvGraphicFramePr>
          <p:nvPr>
            <p:ph idx="1"/>
          </p:nvPr>
        </p:nvGraphicFramePr>
        <p:xfrm>
          <a:off x="785786" y="714356"/>
          <a:ext cx="7467600" cy="5730240"/>
        </p:xfrm>
        <a:graphic>
          <a:graphicData uri="http://schemas.openxmlformats.org/drawingml/2006/table">
            <a:tbl>
              <a:tblPr firstRow="1" bandRow="1">
                <a:tableStyleId>{3C2FFA5D-87B4-456A-9821-1D502468CF0F}</a:tableStyleId>
              </a:tblPr>
              <a:tblGrid>
                <a:gridCol w="3733800"/>
                <a:gridCol w="3733800"/>
              </a:tblGrid>
              <a:tr h="5325446">
                <a:tc>
                  <a:txBody>
                    <a:bodyPr/>
                    <a:lstStyle/>
                    <a:p>
                      <a:r>
                        <a:rPr kumimoji="0" lang="en-US" sz="1600" dirty="0" smtClean="0"/>
                        <a:t>to be impossible without travel-</a:t>
                      </a:r>
                      <a:br>
                        <a:rPr kumimoji="0" lang="en-US" sz="1600" dirty="0" smtClean="0"/>
                      </a:br>
                      <a:r>
                        <a:rPr kumimoji="0" lang="en-US" sz="1600" dirty="0" smtClean="0"/>
                        <a:t>ling (people's life)</a:t>
                      </a:r>
                      <a:endParaRPr kumimoji="0" lang="ru-RU" sz="1600" dirty="0" smtClean="0"/>
                    </a:p>
                    <a:p>
                      <a:r>
                        <a:rPr kumimoji="0" lang="en-US" sz="1600" dirty="0" smtClean="0"/>
                        <a:t>-</a:t>
                      </a:r>
                      <a:r>
                        <a:rPr kumimoji="0" lang="en-US" sz="1600" baseline="0" dirty="0" smtClean="0"/>
                        <a:t> </a:t>
                      </a:r>
                      <a:r>
                        <a:rPr kumimoji="0" lang="en-US" sz="1600" dirty="0" smtClean="0"/>
                        <a:t>to go on a business trip or to</a:t>
                      </a:r>
                      <a:br>
                        <a:rPr kumimoji="0" lang="en-US" sz="1600" dirty="0" smtClean="0"/>
                      </a:br>
                      <a:r>
                        <a:rPr kumimoji="0" lang="en-US" sz="1600" dirty="0" smtClean="0"/>
                        <a:t>travel for pleasure (thousands of</a:t>
                      </a:r>
                      <a:br>
                        <a:rPr kumimoji="0" lang="en-US" sz="1600" dirty="0" smtClean="0"/>
                      </a:br>
                      <a:r>
                        <a:rPr kumimoji="0" lang="en-US" sz="1600" dirty="0" smtClean="0"/>
                        <a:t>people)</a:t>
                      </a:r>
                      <a:endParaRPr kumimoji="0" lang="ru-RU" sz="1600" dirty="0" smtClean="0"/>
                    </a:p>
                    <a:p>
                      <a:r>
                        <a:rPr kumimoji="0" lang="en-US" sz="1600" dirty="0" smtClean="0"/>
                        <a:t>-</a:t>
                      </a:r>
                      <a:r>
                        <a:rPr kumimoji="0" lang="en-US" sz="1600" baseline="0" dirty="0" smtClean="0"/>
                        <a:t> </a:t>
                      </a:r>
                      <a:r>
                        <a:rPr kumimoji="0" lang="en-US" sz="1600" dirty="0" smtClean="0"/>
                        <a:t>different ways of travelling</a:t>
                      </a:r>
                      <a:br>
                        <a:rPr kumimoji="0" lang="en-US" sz="1600" dirty="0" smtClean="0"/>
                      </a:br>
                      <a:r>
                        <a:rPr kumimoji="0" lang="en-US" sz="1600" dirty="0" smtClean="0"/>
                        <a:t>(there are)</a:t>
                      </a:r>
                      <a:endParaRPr kumimoji="0" lang="ru-RU" sz="1600" dirty="0" smtClean="0"/>
                    </a:p>
                    <a:p>
                      <a:r>
                        <a:rPr kumimoji="0" lang="en-US" sz="1600" dirty="0" smtClean="0"/>
                        <a:t>-</a:t>
                      </a:r>
                      <a:r>
                        <a:rPr kumimoji="0" lang="en-US" sz="1600" baseline="0" dirty="0" smtClean="0"/>
                        <a:t> </a:t>
                      </a:r>
                      <a:r>
                        <a:rPr kumimoji="0" lang="en-US" sz="1600" dirty="0" smtClean="0"/>
                        <a:t>to travel (by air, by rail, by sea,</a:t>
                      </a:r>
                      <a:br>
                        <a:rPr kumimoji="0" lang="en-US" sz="1600" dirty="0" smtClean="0"/>
                      </a:br>
                      <a:r>
                        <a:rPr kumimoji="0" lang="en-US" sz="1600" dirty="0" smtClean="0"/>
                        <a:t>by road, on foot)</a:t>
                      </a:r>
                      <a:endParaRPr kumimoji="0" lang="ru-RU" sz="1600" dirty="0" smtClean="0"/>
                    </a:p>
                    <a:p>
                      <a:r>
                        <a:rPr kumimoji="0" lang="en-US" sz="1600" dirty="0" smtClean="0"/>
                        <a:t>-</a:t>
                      </a:r>
                      <a:r>
                        <a:rPr kumimoji="0" lang="en-US" sz="1600" baseline="0" dirty="0" smtClean="0"/>
                        <a:t> </a:t>
                      </a:r>
                      <a:r>
                        <a:rPr kumimoji="0" lang="en-US" sz="1600" dirty="0" smtClean="0"/>
                        <a:t>to be the fastest and the most con-</a:t>
                      </a:r>
                      <a:br>
                        <a:rPr kumimoji="0" lang="en-US" sz="1600" dirty="0" smtClean="0"/>
                      </a:br>
                      <a:r>
                        <a:rPr kumimoji="0" lang="en-US" sz="1600" dirty="0" err="1" smtClean="0"/>
                        <a:t>venient</a:t>
                      </a:r>
                      <a:r>
                        <a:rPr kumimoji="0" lang="en-US" sz="1600" dirty="0" smtClean="0"/>
                        <a:t> way of travelling (by air)</a:t>
                      </a:r>
                      <a:endParaRPr kumimoji="0" lang="ru-RU" sz="1600" dirty="0" smtClean="0"/>
                    </a:p>
                    <a:p>
                      <a:r>
                        <a:rPr kumimoji="0" lang="en-US" sz="1600" dirty="0" smtClean="0"/>
                        <a:t>-</a:t>
                      </a:r>
                      <a:r>
                        <a:rPr kumimoji="0" lang="en-US" sz="1600" baseline="0" dirty="0" smtClean="0"/>
                        <a:t> </a:t>
                      </a:r>
                      <a:r>
                        <a:rPr kumimoji="0" lang="en-US" sz="1600" dirty="0" smtClean="0"/>
                        <a:t>the most expensive way of </a:t>
                      </a:r>
                      <a:r>
                        <a:rPr kumimoji="0" lang="en-US" sz="1600" dirty="0" err="1" smtClean="0"/>
                        <a:t>trav</a:t>
                      </a:r>
                      <a:r>
                        <a:rPr kumimoji="0" lang="en-US" sz="1600" dirty="0" smtClean="0"/>
                        <a:t>-</a:t>
                      </a:r>
                      <a:br>
                        <a:rPr kumimoji="0" lang="en-US" sz="1600" dirty="0" smtClean="0"/>
                      </a:br>
                      <a:r>
                        <a:rPr kumimoji="0" lang="en-US" sz="1600" dirty="0" err="1" smtClean="0"/>
                        <a:t>elling</a:t>
                      </a:r>
                      <a:r>
                        <a:rPr kumimoji="0" lang="en-US" sz="1600" dirty="0" smtClean="0"/>
                        <a:t> (by plane)</a:t>
                      </a:r>
                      <a:endParaRPr kumimoji="0" lang="ru-RU" sz="1600" dirty="0" smtClean="0"/>
                    </a:p>
                    <a:p>
                      <a:r>
                        <a:rPr kumimoji="0" lang="en-US" sz="1600" dirty="0" smtClean="0"/>
                        <a:t>-</a:t>
                      </a:r>
                      <a:r>
                        <a:rPr kumimoji="0" lang="en-US" sz="1600" baseline="0" dirty="0" smtClean="0"/>
                        <a:t> </a:t>
                      </a:r>
                      <a:r>
                        <a:rPr kumimoji="0" lang="en-US" sz="1600" dirty="0" smtClean="0"/>
                        <a:t>to have its advantages too (</a:t>
                      </a:r>
                      <a:r>
                        <a:rPr kumimoji="0" lang="en-US" sz="1600" dirty="0" err="1" smtClean="0"/>
                        <a:t>trav</a:t>
                      </a:r>
                      <a:r>
                        <a:rPr kumimoji="0" lang="en-US" sz="1600" dirty="0" smtClean="0"/>
                        <a:t>-</a:t>
                      </a:r>
                      <a:br>
                        <a:rPr kumimoji="0" lang="en-US" sz="1600" dirty="0" smtClean="0"/>
                      </a:br>
                      <a:r>
                        <a:rPr kumimoji="0" lang="en-US" sz="1600" dirty="0" err="1" smtClean="0"/>
                        <a:t>elling</a:t>
                      </a:r>
                      <a:r>
                        <a:rPr kumimoji="0" lang="en-US" sz="1600" dirty="0" smtClean="0"/>
                        <a:t> by train)</a:t>
                      </a:r>
                      <a:endParaRPr kumimoji="0" lang="ru-RU" sz="1600" dirty="0" smtClean="0"/>
                    </a:p>
                    <a:p>
                      <a:pPr>
                        <a:buFontTx/>
                        <a:buChar char="-"/>
                      </a:pPr>
                      <a:r>
                        <a:rPr kumimoji="0" lang="en-US" sz="1600" dirty="0" smtClean="0"/>
                        <a:t>to make the longest journey en-</a:t>
                      </a:r>
                      <a:br>
                        <a:rPr kumimoji="0" lang="en-US" sz="1600" dirty="0" smtClean="0"/>
                      </a:br>
                      <a:r>
                        <a:rPr kumimoji="0" lang="en-US" sz="1600" dirty="0" err="1" smtClean="0"/>
                        <a:t>joyable</a:t>
                      </a:r>
                      <a:r>
                        <a:rPr kumimoji="0" lang="en-US" sz="1600" baseline="0" dirty="0" smtClean="0"/>
                        <a:t> </a:t>
                      </a:r>
                      <a:r>
                        <a:rPr kumimoji="0" lang="en-US" sz="1600" dirty="0" smtClean="0"/>
                        <a:t>the main advantages of trains</a:t>
                      </a:r>
                      <a:br>
                        <a:rPr kumimoji="0" lang="en-US" sz="1600" dirty="0" smtClean="0"/>
                      </a:br>
                      <a:r>
                        <a:rPr kumimoji="0" lang="en-US" sz="1600" dirty="0" smtClean="0"/>
                        <a:t>(speed, comfort and safety in com-</a:t>
                      </a:r>
                      <a:br>
                        <a:rPr kumimoji="0" lang="en-US" sz="1600" dirty="0" smtClean="0"/>
                      </a:br>
                      <a:r>
                        <a:rPr kumimoji="0" lang="en-US" sz="1600" dirty="0" err="1" smtClean="0"/>
                        <a:t>fortable</a:t>
                      </a:r>
                      <a:r>
                        <a:rPr kumimoji="0" lang="en-US" sz="1600" dirty="0" smtClean="0"/>
                        <a:t> seats of the sleeping cars)</a:t>
                      </a:r>
                      <a:endParaRPr kumimoji="0" lang="ru-RU" sz="1600" dirty="0" smtClean="0"/>
                    </a:p>
                    <a:p>
                      <a:r>
                        <a:rPr kumimoji="0" lang="en-US" sz="1600" dirty="0" smtClean="0"/>
                        <a:t>-</a:t>
                      </a:r>
                      <a:r>
                        <a:rPr kumimoji="0" lang="en-US" sz="1600" baseline="0" dirty="0" smtClean="0"/>
                        <a:t> </a:t>
                      </a:r>
                      <a:r>
                        <a:rPr kumimoji="0" lang="en-US" sz="1600" dirty="0" smtClean="0"/>
                        <a:t>to prefer trains to other means of</a:t>
                      </a:r>
                      <a:br>
                        <a:rPr kumimoji="0" lang="en-US" sz="1600" dirty="0" smtClean="0"/>
                      </a:br>
                      <a:r>
                        <a:rPr kumimoji="0" lang="en-US" sz="1600" dirty="0" smtClean="0"/>
                        <a:t>transport</a:t>
                      </a:r>
                      <a:endParaRPr kumimoji="0" lang="ru-RU" sz="1600" dirty="0" smtClean="0"/>
                    </a:p>
                    <a:p>
                      <a:endParaRPr lang="ru-RU" dirty="0"/>
                    </a:p>
                  </a:txBody>
                  <a:tcPr/>
                </a:tc>
                <a:tc>
                  <a:txBody>
                    <a:bodyPr/>
                    <a:lstStyle/>
                    <a:p>
                      <a:r>
                        <a:rPr kumimoji="0" lang="en-US" sz="1600" dirty="0" smtClean="0"/>
                        <a:t>- to be very popular (travelling by</a:t>
                      </a:r>
                      <a:br>
                        <a:rPr kumimoji="0" lang="en-US" sz="1600" dirty="0" smtClean="0"/>
                      </a:br>
                      <a:r>
                        <a:rPr kumimoji="0" lang="en-US" sz="1600" dirty="0" smtClean="0"/>
                        <a:t>sea)</a:t>
                      </a:r>
                      <a:endParaRPr kumimoji="0" lang="ru-RU" sz="1600" dirty="0" smtClean="0"/>
                    </a:p>
                    <a:p>
                      <a:r>
                        <a:rPr kumimoji="0" lang="en-US" sz="1600" dirty="0" smtClean="0"/>
                        <a:t>-</a:t>
                      </a:r>
                      <a:r>
                        <a:rPr kumimoji="0" lang="en-US" sz="1600" baseline="0" dirty="0" smtClean="0"/>
                        <a:t> </a:t>
                      </a:r>
                      <a:r>
                        <a:rPr kumimoji="0" lang="en-US" sz="1600" dirty="0" smtClean="0"/>
                        <a:t>to go on a two-week cruise</a:t>
                      </a:r>
                      <a:br>
                        <a:rPr kumimoji="0" lang="en-US" sz="1600" dirty="0" smtClean="0"/>
                      </a:br>
                      <a:r>
                        <a:rPr kumimoji="0" lang="en-US" sz="1600" dirty="0" smtClean="0"/>
                        <a:t>(travelling by ship)</a:t>
                      </a:r>
                      <a:endParaRPr kumimoji="0" lang="ru-RU" sz="1600" dirty="0" smtClean="0"/>
                    </a:p>
                    <a:p>
                      <a:r>
                        <a:rPr kumimoji="0" lang="en-US" sz="1600" dirty="0" smtClean="0"/>
                        <a:t>~</a:t>
                      </a:r>
                      <a:r>
                        <a:rPr kumimoji="0" lang="en-US" sz="1600" baseline="0" dirty="0" smtClean="0"/>
                        <a:t> </a:t>
                      </a:r>
                      <a:r>
                        <a:rPr kumimoji="0" lang="en-US" sz="1600" dirty="0" smtClean="0"/>
                        <a:t>to be very popular too (travel-</a:t>
                      </a:r>
                      <a:br>
                        <a:rPr kumimoji="0" lang="en-US" sz="1600" dirty="0" smtClean="0"/>
                      </a:br>
                      <a:r>
                        <a:rPr kumimoji="0" lang="en-US" sz="1600" dirty="0" smtClean="0"/>
                        <a:t>ling by car)</a:t>
                      </a:r>
                      <a:endParaRPr kumimoji="0" lang="ru-RU" sz="1600" dirty="0" smtClean="0"/>
                    </a:p>
                    <a:p>
                      <a:r>
                        <a:rPr kumimoji="0" lang="en-US" sz="1600" dirty="0" smtClean="0"/>
                        <a:t>-</a:t>
                      </a:r>
                      <a:r>
                        <a:rPr kumimoji="0" lang="en-US" sz="1600" baseline="0" dirty="0" smtClean="0"/>
                        <a:t> </a:t>
                      </a:r>
                      <a:r>
                        <a:rPr kumimoji="0" lang="en-US" sz="1600" dirty="0" smtClean="0"/>
                        <a:t>to stop at any place you like</a:t>
                      </a:r>
                      <a:endParaRPr kumimoji="0" lang="ru-RU" sz="1600" dirty="0" smtClean="0"/>
                    </a:p>
                    <a:p>
                      <a:r>
                        <a:rPr kumimoji="0" lang="en-US" sz="1600" dirty="0" smtClean="0"/>
                        <a:t>-</a:t>
                      </a:r>
                      <a:r>
                        <a:rPr kumimoji="0" lang="en-US" sz="1600" baseline="0" dirty="0" smtClean="0"/>
                        <a:t> </a:t>
                      </a:r>
                      <a:r>
                        <a:rPr kumimoji="0" lang="en-US" sz="1600" dirty="0" smtClean="0"/>
                        <a:t>to spend at any place as much</a:t>
                      </a:r>
                      <a:br>
                        <a:rPr kumimoji="0" lang="en-US" sz="1600" dirty="0" smtClean="0"/>
                      </a:br>
                      <a:r>
                        <a:rPr kumimoji="0" lang="en-US" sz="1600" dirty="0" smtClean="0"/>
                        <a:t>time as you like</a:t>
                      </a:r>
                      <a:endParaRPr kumimoji="0" lang="ru-RU" sz="1600" dirty="0" smtClean="0"/>
                    </a:p>
                    <a:p>
                      <a:r>
                        <a:rPr kumimoji="0" lang="en-US" sz="1600" dirty="0" smtClean="0"/>
                        <a:t>-</a:t>
                      </a:r>
                      <a:r>
                        <a:rPr kumimoji="0" lang="en-US" sz="1600" baseline="0" dirty="0" smtClean="0"/>
                        <a:t> </a:t>
                      </a:r>
                      <a:r>
                        <a:rPr kumimoji="0" lang="en-US" sz="1600" dirty="0" smtClean="0"/>
                        <a:t>to be very popular with young</a:t>
                      </a:r>
                      <a:br>
                        <a:rPr kumimoji="0" lang="en-US" sz="1600" dirty="0" smtClean="0"/>
                      </a:br>
                      <a:r>
                        <a:rPr kumimoji="0" lang="en-US" sz="1600" dirty="0" smtClean="0"/>
                        <a:t>people (hiking)</a:t>
                      </a:r>
                      <a:endParaRPr kumimoji="0" lang="ru-RU" sz="1600" dirty="0" smtClean="0"/>
                    </a:p>
                    <a:p>
                      <a:r>
                        <a:rPr kumimoji="0" lang="en-US" sz="1600" dirty="0" smtClean="0"/>
                        <a:t>-</a:t>
                      </a:r>
                      <a:r>
                        <a:rPr kumimoji="0" lang="en-US" sz="1600" baseline="0" dirty="0" smtClean="0"/>
                        <a:t> </a:t>
                      </a:r>
                      <a:r>
                        <a:rPr kumimoji="0" lang="en-US" sz="1600" dirty="0" smtClean="0"/>
                        <a:t>to enjoy the countryside</a:t>
                      </a:r>
                      <a:endParaRPr kumimoji="0" lang="ru-RU" sz="1600" dirty="0" smtClean="0"/>
                    </a:p>
                    <a:p>
                      <a:r>
                        <a:rPr kumimoji="0" lang="en-US" sz="1600" dirty="0" smtClean="0"/>
                        <a:t>-</a:t>
                      </a:r>
                      <a:r>
                        <a:rPr kumimoji="0" lang="en-US" sz="1600" baseline="0" dirty="0" smtClean="0"/>
                        <a:t> </a:t>
                      </a:r>
                      <a:r>
                        <a:rPr kumimoji="0" lang="en-US" sz="1600" dirty="0" smtClean="0"/>
                        <a:t>to live in tents on the sea shore</a:t>
                      </a:r>
                      <a:br>
                        <a:rPr kumimoji="0" lang="en-US" sz="1600" dirty="0" smtClean="0"/>
                      </a:br>
                      <a:r>
                        <a:rPr kumimoji="0" lang="en-US" sz="1600" dirty="0" smtClean="0"/>
                        <a:t>or in the forest</a:t>
                      </a:r>
                      <a:endParaRPr kumimoji="0" lang="ru-RU" sz="1600" dirty="0" smtClean="0"/>
                    </a:p>
                    <a:p>
                      <a:r>
                        <a:rPr kumimoji="0" lang="en-US" sz="1600" dirty="0" smtClean="0"/>
                        <a:t>-</a:t>
                      </a:r>
                      <a:r>
                        <a:rPr kumimoji="0" lang="en-US" sz="1600" baseline="0" dirty="0" smtClean="0"/>
                        <a:t> </a:t>
                      </a:r>
                      <a:r>
                        <a:rPr kumimoji="0" lang="en-US" sz="1600" dirty="0" smtClean="0"/>
                        <a:t>to breathe in fresh air and the</a:t>
                      </a:r>
                      <a:br>
                        <a:rPr kumimoji="0" lang="en-US" sz="1600" dirty="0" smtClean="0"/>
                      </a:br>
                      <a:r>
                        <a:rPr kumimoji="0" lang="en-US" sz="1600" dirty="0" smtClean="0"/>
                        <a:t>sun all day</a:t>
                      </a:r>
                      <a:endParaRPr kumimoji="0" lang="ru-RU" sz="1600" dirty="0" smtClean="0"/>
                    </a:p>
                    <a:p>
                      <a:pPr>
                        <a:buFontTx/>
                        <a:buNone/>
                      </a:pPr>
                      <a:r>
                        <a:rPr kumimoji="0" lang="en-US" sz="1600" dirty="0" smtClean="0"/>
                        <a:t>- to play sports games and enjoy</a:t>
                      </a:r>
                    </a:p>
                    <a:p>
                      <a:r>
                        <a:rPr kumimoji="0" lang="en-US" sz="1600" dirty="0" smtClean="0"/>
                        <a:t>the sunset</a:t>
                      </a:r>
                      <a:endParaRPr kumimoji="0" lang="ru-RU" sz="1600" dirty="0" smtClean="0"/>
                    </a:p>
                    <a:p>
                      <a:r>
                        <a:rPr kumimoji="0" lang="en-US" sz="1600" dirty="0" smtClean="0"/>
                        <a:t>-</a:t>
                      </a:r>
                      <a:r>
                        <a:rPr kumimoji="0" lang="en-US" sz="1600" baseline="0" dirty="0" smtClean="0"/>
                        <a:t> </a:t>
                      </a:r>
                      <a:r>
                        <a:rPr kumimoji="0" lang="en-US" sz="1600" dirty="0" smtClean="0"/>
                        <a:t>to return home </a:t>
                      </a:r>
                      <a:r>
                        <a:rPr kumimoji="0" lang="en-US" sz="1600" dirty="0" err="1" smtClean="0"/>
                        <a:t>sunburnt</a:t>
                      </a:r>
                      <a:r>
                        <a:rPr kumimoji="0" lang="en-US" sz="1600" dirty="0" smtClean="0"/>
                        <a:t> and full</a:t>
                      </a:r>
                      <a:br>
                        <a:rPr kumimoji="0" lang="en-US" sz="1600" dirty="0" smtClean="0"/>
                      </a:br>
                      <a:r>
                        <a:rPr kumimoji="0" lang="en-US" sz="1600" dirty="0" smtClean="0"/>
                        <a:t>of impressions</a:t>
                      </a:r>
                      <a:endParaRPr lang="ru-RU" sz="1600" dirty="0"/>
                    </a:p>
                  </a:txBody>
                  <a:tcPr/>
                </a:tc>
              </a:tr>
            </a:tbl>
          </a:graphicData>
        </a:graphic>
      </p:graphicFrame>
      <p:sp>
        <p:nvSpPr>
          <p:cNvPr id="28" name="Rectangle 6"/>
          <p:cNvSpPr>
            <a:spLocks noGrp="1"/>
          </p:cNvSpPr>
          <p:nvPr>
            <p:ph type="title"/>
          </p:nvPr>
        </p:nvSpPr>
        <p:spPr>
          <a:xfrm>
            <a:off x="662014" y="328578"/>
            <a:ext cx="7696200" cy="385778"/>
          </a:xfrm>
        </p:spPr>
        <p:txBody>
          <a:bodyPr>
            <a:normAutofit fontScale="90000"/>
          </a:bodyPr>
          <a:lstStyle>
            <a:extLst/>
          </a:lstStyle>
          <a:p>
            <a:pPr algn="ctr"/>
            <a:r>
              <a:rPr lang="ru-RU" sz="2000" dirty="0" smtClean="0"/>
              <a:t> </a:t>
            </a:r>
            <a:r>
              <a:rPr lang="ru-RU" dirty="0" smtClean="0"/>
              <a:t>TRAVELLING</a:t>
            </a:r>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842994" y="0"/>
            <a:ext cx="8229600" cy="1143000"/>
          </a:xfrm>
        </p:spPr>
        <p:txBody>
          <a:bodyPr>
            <a:normAutofit/>
          </a:bodyPr>
          <a:lstStyle>
            <a:extLst/>
          </a:lstStyle>
          <a:p>
            <a:r>
              <a:rPr lang="en-US" dirty="0" smtClean="0"/>
              <a:t>The  panorama of </a:t>
            </a:r>
            <a:r>
              <a:rPr lang="en-US" dirty="0" err="1" smtClean="0"/>
              <a:t>Suzdal</a:t>
            </a:r>
            <a:endParaRPr lang="ru-RU" dirty="0"/>
          </a:p>
        </p:txBody>
      </p:sp>
      <p:sp>
        <p:nvSpPr>
          <p:cNvPr id="4" name="Rectangle 25"/>
          <p:cNvSpPr txBox="1">
            <a:spLocks/>
          </p:cNvSpPr>
          <p:nvPr/>
        </p:nvSpPr>
        <p:spPr>
          <a:xfrm>
            <a:off x="762000" y="2971800"/>
            <a:ext cx="7086600" cy="1295400"/>
          </a:xfrm>
          <a:prstGeom prst="rect">
            <a:avLst/>
          </a:prstGeom>
        </p:spPr>
        <p:txBody>
          <a:bodyPr vert="horz">
            <a:normAutofit/>
          </a:bodyPr>
          <a:lstStyle>
            <a:extLst/>
          </a:lstStyle>
          <a:p>
            <a:pPr marL="342900" marR="0" lvl="0" indent="-342900" algn="l" defTabSz="914400" eaLnBrk="1" fontAlgn="auto" latinLnBrk="0" hangingPunct="1">
              <a:lnSpc>
                <a:spcPct val="100000"/>
              </a:lnSpc>
              <a:spcBef>
                <a:spcPct val="20000"/>
              </a:spcBef>
              <a:spcAft>
                <a:spcPts val="0"/>
              </a:spcAft>
              <a:buClrTx/>
              <a:buSzTx/>
              <a:tabLst/>
              <a:defRPr lang="ru-RU"/>
            </a:pPr>
            <a:endParaRPr kumimoji="0" lang="ru-RU" sz="2000" b="0" i="0" u="none" strike="noStrike" kern="0" cap="none" spc="0" normalizeH="0" baseline="0" dirty="0">
              <a:ln>
                <a:noFill/>
              </a:ln>
              <a:solidFill>
                <a:schemeClr val="tx1"/>
              </a:solidFill>
              <a:effectLst/>
              <a:uLnTx/>
              <a:uFillTx/>
              <a:latin typeface="+mn-lt"/>
              <a:ea typeface="+mn-ea"/>
              <a:cs typeface="+mn-cs"/>
            </a:endParaRPr>
          </a:p>
        </p:txBody>
      </p:sp>
      <p:pic>
        <p:nvPicPr>
          <p:cNvPr id="7" name="Рисунок 6" descr="Суздальский кремль">
            <a:hlinkClick r:id="rId3"/>
          </p:cNvPr>
          <p:cNvPicPr/>
          <p:nvPr/>
        </p:nvPicPr>
        <p:blipFill>
          <a:blip r:embed="rId4" cstate="print"/>
          <a:srcRect/>
          <a:stretch>
            <a:fillRect/>
          </a:stretch>
        </p:blipFill>
        <p:spPr bwMode="auto">
          <a:xfrm>
            <a:off x="1142976" y="1714488"/>
            <a:ext cx="2357454" cy="1857388"/>
          </a:xfrm>
          <a:prstGeom prst="rect">
            <a:avLst/>
          </a:prstGeom>
          <a:noFill/>
          <a:ln w="9525">
            <a:noFill/>
            <a:miter lim="800000"/>
            <a:headEnd/>
            <a:tailEnd/>
          </a:ln>
        </p:spPr>
      </p:pic>
      <p:pic>
        <p:nvPicPr>
          <p:cNvPr id="8" name="Рисунок 7" descr="Посадские храмы Суздаля">
            <a:hlinkClick r:id="rId5"/>
          </p:cNvPr>
          <p:cNvPicPr/>
          <p:nvPr/>
        </p:nvPicPr>
        <p:blipFill>
          <a:blip r:embed="rId6" cstate="print"/>
          <a:srcRect/>
          <a:stretch>
            <a:fillRect/>
          </a:stretch>
        </p:blipFill>
        <p:spPr bwMode="auto">
          <a:xfrm>
            <a:off x="3786182" y="1714488"/>
            <a:ext cx="2286016" cy="1857388"/>
          </a:xfrm>
          <a:prstGeom prst="rect">
            <a:avLst/>
          </a:prstGeom>
          <a:noFill/>
          <a:ln w="9525">
            <a:noFill/>
            <a:miter lim="800000"/>
            <a:headEnd/>
            <a:tailEnd/>
          </a:ln>
        </p:spPr>
      </p:pic>
      <p:pic>
        <p:nvPicPr>
          <p:cNvPr id="9" name="Рисунок 8" descr="Монастыри Суздаля">
            <a:hlinkClick r:id="rId7"/>
          </p:cNvPr>
          <p:cNvPicPr/>
          <p:nvPr/>
        </p:nvPicPr>
        <p:blipFill>
          <a:blip r:embed="rId8" cstate="print"/>
          <a:srcRect/>
          <a:stretch>
            <a:fillRect/>
          </a:stretch>
        </p:blipFill>
        <p:spPr bwMode="auto">
          <a:xfrm>
            <a:off x="6357950" y="1714488"/>
            <a:ext cx="2000264" cy="1785950"/>
          </a:xfrm>
          <a:prstGeom prst="rect">
            <a:avLst/>
          </a:prstGeom>
          <a:noFill/>
          <a:ln w="9525">
            <a:noFill/>
            <a:miter lim="800000"/>
            <a:headEnd/>
            <a:tailEnd/>
          </a:ln>
        </p:spPr>
      </p:pic>
      <p:pic>
        <p:nvPicPr>
          <p:cNvPr id="10" name="Рисунок 9" descr="Музей деревянного зодчества и крестьянского быта">
            <a:hlinkClick r:id="rId9"/>
          </p:cNvPr>
          <p:cNvPicPr/>
          <p:nvPr/>
        </p:nvPicPr>
        <p:blipFill>
          <a:blip r:embed="rId10" cstate="print"/>
          <a:srcRect/>
          <a:stretch>
            <a:fillRect/>
          </a:stretch>
        </p:blipFill>
        <p:spPr bwMode="auto">
          <a:xfrm>
            <a:off x="1142976" y="3857628"/>
            <a:ext cx="2357454" cy="1714512"/>
          </a:xfrm>
          <a:prstGeom prst="rect">
            <a:avLst/>
          </a:prstGeom>
          <a:noFill/>
          <a:ln w="9525">
            <a:noFill/>
            <a:miter lim="800000"/>
            <a:headEnd/>
            <a:tailEnd/>
          </a:ln>
        </p:spPr>
      </p:pic>
      <p:pic>
        <p:nvPicPr>
          <p:cNvPr id="11" name="Рисунок 10" descr="Церкви Суздаля">
            <a:hlinkClick r:id="rId11"/>
          </p:cNvPr>
          <p:cNvPicPr/>
          <p:nvPr/>
        </p:nvPicPr>
        <p:blipFill>
          <a:blip r:embed="rId12" cstate="print"/>
          <a:srcRect/>
          <a:stretch>
            <a:fillRect/>
          </a:stretch>
        </p:blipFill>
        <p:spPr bwMode="auto">
          <a:xfrm>
            <a:off x="3798932" y="3929066"/>
            <a:ext cx="2273266" cy="1643074"/>
          </a:xfrm>
          <a:prstGeom prst="rect">
            <a:avLst/>
          </a:prstGeom>
          <a:noFill/>
          <a:ln w="9525">
            <a:noFill/>
            <a:miter lim="800000"/>
            <a:headEnd/>
            <a:tailEnd/>
          </a:ln>
        </p:spPr>
      </p:pic>
      <p:pic>
        <p:nvPicPr>
          <p:cNvPr id="15" name="Рисунок 14" descr="Фотографии Суздаля с вертолета">
            <a:hlinkClick r:id="rId13"/>
          </p:cNvPr>
          <p:cNvPicPr/>
          <p:nvPr/>
        </p:nvPicPr>
        <p:blipFill>
          <a:blip r:embed="rId14" cstate="print"/>
          <a:srcRect/>
          <a:stretch>
            <a:fillRect/>
          </a:stretch>
        </p:blipFill>
        <p:spPr bwMode="auto">
          <a:xfrm>
            <a:off x="6429388" y="3929066"/>
            <a:ext cx="2000264" cy="164307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3000.avi">
            <a:hlinkClick r:id="" action="ppaction://media"/>
          </p:cNvPr>
          <p:cNvPicPr>
            <a:picLocks noRot="1" noChangeAspect="1"/>
          </p:cNvPicPr>
          <p:nvPr>
            <a:videoFile r:link="rId1"/>
          </p:nvPr>
        </p:nvPicPr>
        <p:blipFill>
          <a:blip r:embed="rId5" cstate="print"/>
          <a:stretch>
            <a:fillRect/>
          </a:stretch>
        </p:blipFill>
        <p:spPr>
          <a:xfrm>
            <a:off x="214282" y="0"/>
            <a:ext cx="8262994" cy="6197246"/>
          </a:xfrm>
          <a:prstGeom prst="rect">
            <a:avLst/>
          </a:prstGeom>
        </p:spPr>
      </p:pic>
      <p:pic>
        <p:nvPicPr>
          <p:cNvPr id="7" name="103000e.wav">
            <a:hlinkClick r:id="" action="ppaction://media"/>
          </p:cNvPr>
          <p:cNvPicPr>
            <a:picLocks noRot="1" noChangeAspect="1"/>
          </p:cNvPicPr>
          <p:nvPr>
            <a:audioFile r:link="rId2"/>
          </p:nvPr>
        </p:nvPicPr>
        <p:blipFill>
          <a:blip r:embed="rId6" cstate="print"/>
          <a:stretch>
            <a:fillRect/>
          </a:stretch>
        </p:blipFill>
        <p:spPr>
          <a:xfrm>
            <a:off x="428596" y="6357958"/>
            <a:ext cx="304800" cy="304800"/>
          </a:xfrm>
          <a:prstGeom prst="rect">
            <a:avLst/>
          </a:prstGeom>
        </p:spPr>
      </p:pic>
      <p:sp>
        <p:nvSpPr>
          <p:cNvPr id="8" name="TextBox 7"/>
          <p:cNvSpPr txBox="1"/>
          <p:nvPr/>
        </p:nvSpPr>
        <p:spPr>
          <a:xfrm>
            <a:off x="857224" y="6345816"/>
            <a:ext cx="6572296"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Listening</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4075"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video>
              <p:cMediaNode>
                <p:cTn id="13"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214283" y="222908"/>
          <a:ext cx="8215368" cy="6217920"/>
        </p:xfrm>
        <a:graphic>
          <a:graphicData uri="http://schemas.openxmlformats.org/drawingml/2006/table">
            <a:tbl>
              <a:tblPr firstRow="1" bandRow="1">
                <a:tableStyleId>{5C22544A-7EE6-4342-B048-85BDC9FD1C3A}</a:tableStyleId>
              </a:tblPr>
              <a:tblGrid>
                <a:gridCol w="1173624"/>
                <a:gridCol w="1173624"/>
                <a:gridCol w="1173624"/>
                <a:gridCol w="1173624"/>
                <a:gridCol w="1173624"/>
                <a:gridCol w="1173624"/>
                <a:gridCol w="1173624"/>
              </a:tblGrid>
              <a:tr h="1051719">
                <a:tc>
                  <a:txBody>
                    <a:bodyPr/>
                    <a:lstStyle/>
                    <a:p>
                      <a:r>
                        <a:rPr kumimoji="0" lang="en-US" sz="1800" b="1" dirty="0" smtClean="0">
                          <a:solidFill>
                            <a:schemeClr val="lt1"/>
                          </a:solidFill>
                          <a:latin typeface="+mn-lt"/>
                          <a:ea typeface="+mn-ea"/>
                          <a:cs typeface="+mn-cs"/>
                        </a:rPr>
                        <a:t>When was it founded?</a:t>
                      </a:r>
                      <a:endParaRPr lang="ru-RU" dirty="0"/>
                    </a:p>
                  </a:txBody>
                  <a:tcPr/>
                </a:tc>
                <a:tc>
                  <a:txBody>
                    <a:bodyPr/>
                    <a:lstStyle/>
                    <a:p>
                      <a:r>
                        <a:rPr kumimoji="0" lang="en-US" sz="1800" b="1" dirty="0" smtClean="0">
                          <a:solidFill>
                            <a:schemeClr val="lt1"/>
                          </a:solidFill>
                          <a:latin typeface="+mn-lt"/>
                          <a:ea typeface="+mn-ea"/>
                          <a:cs typeface="+mn-cs"/>
                        </a:rPr>
                        <a:t>It`s square</a:t>
                      </a:r>
                      <a:endParaRPr lang="ru-RU" dirty="0"/>
                    </a:p>
                  </a:txBody>
                  <a:tcPr/>
                </a:tc>
                <a:tc>
                  <a:txBody>
                    <a:bodyPr/>
                    <a:lstStyle/>
                    <a:p>
                      <a:r>
                        <a:rPr kumimoji="0" lang="en-US" sz="1800" b="1" dirty="0" smtClean="0">
                          <a:solidFill>
                            <a:schemeClr val="lt1"/>
                          </a:solidFill>
                          <a:latin typeface="+mn-lt"/>
                          <a:ea typeface="+mn-ea"/>
                          <a:cs typeface="+mn-cs"/>
                        </a:rPr>
                        <a:t>It`s status</a:t>
                      </a:r>
                      <a:endParaRPr lang="ru-RU" dirty="0"/>
                    </a:p>
                  </a:txBody>
                  <a:tcPr/>
                </a:tc>
                <a:tc>
                  <a:txBody>
                    <a:bodyPr/>
                    <a:lstStyle/>
                    <a:p>
                      <a:r>
                        <a:rPr kumimoji="0" lang="en-US" sz="1800" b="1" dirty="0" smtClean="0">
                          <a:solidFill>
                            <a:schemeClr val="lt1"/>
                          </a:solidFill>
                          <a:latin typeface="+mn-lt"/>
                          <a:ea typeface="+mn-ea"/>
                          <a:cs typeface="+mn-cs"/>
                        </a:rPr>
                        <a:t>How many </a:t>
                      </a:r>
                      <a:r>
                        <a:rPr kumimoji="0" lang="en-US" sz="1800" b="1" dirty="0" err="1" smtClean="0">
                          <a:solidFill>
                            <a:schemeClr val="lt1"/>
                          </a:solidFill>
                          <a:latin typeface="+mn-lt"/>
                          <a:ea typeface="+mn-ea"/>
                          <a:cs typeface="+mn-cs"/>
                        </a:rPr>
                        <a:t>historicl</a:t>
                      </a:r>
                      <a:r>
                        <a:rPr kumimoji="0" lang="en-US" sz="1800" b="1" dirty="0" smtClean="0">
                          <a:solidFill>
                            <a:schemeClr val="lt1"/>
                          </a:solidFill>
                          <a:latin typeface="+mn-lt"/>
                          <a:ea typeface="+mn-ea"/>
                          <a:cs typeface="+mn-cs"/>
                        </a:rPr>
                        <a:t> monuments?</a:t>
                      </a:r>
                    </a:p>
                    <a:p>
                      <a:endParaRPr lang="ru-RU" dirty="0"/>
                    </a:p>
                  </a:txBody>
                  <a:tcPr/>
                </a:tc>
                <a:tc>
                  <a:txBody>
                    <a:bodyPr/>
                    <a:lstStyle/>
                    <a:p>
                      <a:r>
                        <a:rPr kumimoji="0" lang="en-US" sz="1800" b="1" dirty="0" smtClean="0">
                          <a:solidFill>
                            <a:schemeClr val="lt1"/>
                          </a:solidFill>
                          <a:latin typeface="+mn-lt"/>
                          <a:ea typeface="+mn-ea"/>
                          <a:cs typeface="+mn-cs"/>
                        </a:rPr>
                        <a:t>What is it famous for?</a:t>
                      </a:r>
                      <a:endParaRPr lang="ru-RU" dirty="0"/>
                    </a:p>
                  </a:txBody>
                  <a:tcPr/>
                </a:tc>
                <a:tc>
                  <a:txBody>
                    <a:bodyPr/>
                    <a:lstStyle/>
                    <a:p>
                      <a:r>
                        <a:rPr kumimoji="0" lang="en-US" sz="1800" b="1" dirty="0" smtClean="0">
                          <a:solidFill>
                            <a:schemeClr val="lt1"/>
                          </a:solidFill>
                          <a:latin typeface="+mn-lt"/>
                          <a:ea typeface="+mn-ea"/>
                          <a:cs typeface="+mn-cs"/>
                        </a:rPr>
                        <a:t>Where is it situated?</a:t>
                      </a:r>
                      <a:endParaRPr lang="ru-RU" dirty="0"/>
                    </a:p>
                  </a:txBody>
                  <a:tcPr/>
                </a:tc>
                <a:tc>
                  <a:txBody>
                    <a:bodyPr/>
                    <a:lstStyle/>
                    <a:p>
                      <a:r>
                        <a:rPr kumimoji="0" lang="en-US" sz="1800" b="1" dirty="0" smtClean="0">
                          <a:solidFill>
                            <a:schemeClr val="lt1"/>
                          </a:solidFill>
                          <a:latin typeface="+mn-lt"/>
                          <a:ea typeface="+mn-ea"/>
                          <a:cs typeface="+mn-cs"/>
                        </a:rPr>
                        <a:t>How can you get </a:t>
                      </a:r>
                      <a:r>
                        <a:rPr kumimoji="0" lang="en-US" sz="1800" b="1" dirty="0" err="1" smtClean="0">
                          <a:solidFill>
                            <a:schemeClr val="lt1"/>
                          </a:solidFill>
                          <a:latin typeface="+mn-lt"/>
                          <a:ea typeface="+mn-ea"/>
                          <a:cs typeface="+mn-cs"/>
                        </a:rPr>
                        <a:t>Suzdal</a:t>
                      </a:r>
                      <a:r>
                        <a:rPr kumimoji="0" lang="en-US" sz="1800" b="1" dirty="0" smtClean="0">
                          <a:solidFill>
                            <a:schemeClr val="lt1"/>
                          </a:solidFill>
                          <a:latin typeface="+mn-lt"/>
                          <a:ea typeface="+mn-ea"/>
                          <a:cs typeface="+mn-cs"/>
                        </a:rPr>
                        <a:t> from Moscow?</a:t>
                      </a:r>
                      <a:endParaRPr lang="ru-RU" dirty="0"/>
                    </a:p>
                  </a:txBody>
                  <a:tcPr/>
                </a:tc>
              </a:tr>
              <a:tr h="1051719">
                <a:tc>
                  <a:txBody>
                    <a:bodyPr/>
                    <a:lstStyle/>
                    <a:p>
                      <a:r>
                        <a:rPr kumimoji="0" lang="en-US" sz="1800" dirty="0" smtClean="0">
                          <a:solidFill>
                            <a:schemeClr val="dk1"/>
                          </a:solidFill>
                          <a:latin typeface="+mn-lt"/>
                          <a:ea typeface="+mn-ea"/>
                          <a:cs typeface="+mn-cs"/>
                        </a:rPr>
                        <a:t>In 1024</a:t>
                      </a:r>
                      <a:endParaRPr lang="ru-RU" dirty="0"/>
                    </a:p>
                  </a:txBody>
                  <a:tcPr/>
                </a:tc>
                <a:tc>
                  <a:txBody>
                    <a:bodyPr/>
                    <a:lstStyle/>
                    <a:p>
                      <a:r>
                        <a:rPr kumimoji="0" lang="en-US" sz="1800" dirty="0" smtClean="0">
                          <a:solidFill>
                            <a:schemeClr val="dk1"/>
                          </a:solidFill>
                          <a:latin typeface="+mn-lt"/>
                          <a:ea typeface="+mn-ea"/>
                          <a:cs typeface="+mn-cs"/>
                        </a:rPr>
                        <a:t>8 km</a:t>
                      </a:r>
                      <a:r>
                        <a:rPr kumimoji="0" lang="en-US" sz="1800" baseline="30000" dirty="0" smtClean="0">
                          <a:solidFill>
                            <a:schemeClr val="dk1"/>
                          </a:solidFill>
                          <a:latin typeface="+mn-lt"/>
                          <a:ea typeface="+mn-ea"/>
                          <a:cs typeface="+mn-cs"/>
                        </a:rPr>
                        <a:t>2</a:t>
                      </a:r>
                      <a:endParaRPr lang="ru-RU" dirty="0"/>
                    </a:p>
                  </a:txBody>
                  <a:tcPr/>
                </a:tc>
                <a:tc>
                  <a:txBody>
                    <a:bodyPr/>
                    <a:lstStyle/>
                    <a:p>
                      <a:r>
                        <a:rPr kumimoji="0" lang="en-US" sz="1800" dirty="0" smtClean="0">
                          <a:solidFill>
                            <a:schemeClr val="dk1"/>
                          </a:solidFill>
                          <a:latin typeface="+mn-lt"/>
                          <a:ea typeface="+mn-ea"/>
                          <a:cs typeface="+mn-cs"/>
                        </a:rPr>
                        <a:t>It`s a </a:t>
                      </a:r>
                      <a:r>
                        <a:rPr kumimoji="0" lang="en-US" sz="1800" dirty="0" err="1" smtClean="0">
                          <a:solidFill>
                            <a:schemeClr val="dk1"/>
                          </a:solidFill>
                          <a:latin typeface="+mn-lt"/>
                          <a:ea typeface="+mn-ea"/>
                          <a:cs typeface="+mn-cs"/>
                        </a:rPr>
                        <a:t>preservd</a:t>
                      </a:r>
                      <a:r>
                        <a:rPr kumimoji="0" lang="en-US" sz="1800" dirty="0" smtClean="0">
                          <a:solidFill>
                            <a:schemeClr val="dk1"/>
                          </a:solidFill>
                          <a:latin typeface="+mn-lt"/>
                          <a:ea typeface="+mn-ea"/>
                          <a:cs typeface="+mn-cs"/>
                        </a:rPr>
                        <a:t> town</a:t>
                      </a:r>
                      <a:endParaRPr lang="ru-RU" dirty="0"/>
                    </a:p>
                  </a:txBody>
                  <a:tcPr/>
                </a:tc>
                <a:tc>
                  <a:txBody>
                    <a:bodyPr/>
                    <a:lstStyle/>
                    <a:p>
                      <a:r>
                        <a:rPr kumimoji="0" lang="en-US" sz="1800" dirty="0" smtClean="0">
                          <a:solidFill>
                            <a:schemeClr val="dk1"/>
                          </a:solidFill>
                          <a:latin typeface="+mn-lt"/>
                          <a:ea typeface="+mn-ea"/>
                          <a:cs typeface="+mn-cs"/>
                        </a:rPr>
                        <a:t>200 from 13-18 centuries </a:t>
                      </a:r>
                      <a:endParaRPr lang="ru-RU" dirty="0"/>
                    </a:p>
                  </a:txBody>
                  <a:tcPr/>
                </a:tc>
                <a:tc>
                  <a:txBody>
                    <a:bodyPr/>
                    <a:lstStyle/>
                    <a:p>
                      <a:r>
                        <a:rPr kumimoji="0" lang="en-US" sz="1800" dirty="0" smtClean="0">
                          <a:solidFill>
                            <a:schemeClr val="dk1"/>
                          </a:solidFill>
                          <a:latin typeface="+mn-lt"/>
                          <a:ea typeface="+mn-ea"/>
                          <a:cs typeface="+mn-cs"/>
                        </a:rPr>
                        <a:t>By it`s </a:t>
                      </a:r>
                      <a:r>
                        <a:rPr kumimoji="0" lang="en-US" sz="1800" dirty="0" err="1" smtClean="0">
                          <a:solidFill>
                            <a:schemeClr val="dk1"/>
                          </a:solidFill>
                          <a:latin typeface="+mn-lt"/>
                          <a:ea typeface="+mn-ea"/>
                          <a:cs typeface="+mn-cs"/>
                        </a:rPr>
                        <a:t>churchesconvents</a:t>
                      </a:r>
                      <a:r>
                        <a:rPr kumimoji="0" lang="en-US" sz="1800" dirty="0" smtClean="0">
                          <a:solidFill>
                            <a:schemeClr val="dk1"/>
                          </a:solidFill>
                          <a:latin typeface="+mn-lt"/>
                          <a:ea typeface="+mn-ea"/>
                          <a:cs typeface="+mn-cs"/>
                        </a:rPr>
                        <a:t>, wooden houses and bridges, onion domes and spire, iron sign, ancient monasteries, bell towers . </a:t>
                      </a:r>
                      <a:endParaRPr lang="ru-RU" dirty="0"/>
                    </a:p>
                  </a:txBody>
                  <a:tcPr/>
                </a:tc>
                <a:tc>
                  <a:txBody>
                    <a:bodyPr/>
                    <a:lstStyle/>
                    <a:p>
                      <a:pPr>
                        <a:spcAft>
                          <a:spcPts val="0"/>
                        </a:spcAft>
                      </a:pPr>
                      <a:endParaRPr lang="en-US" sz="1800" dirty="0" smtClean="0">
                        <a:latin typeface="+mj-lt"/>
                        <a:ea typeface="Times New Roman"/>
                      </a:endParaRPr>
                    </a:p>
                    <a:p>
                      <a:pPr>
                        <a:spcAft>
                          <a:spcPts val="0"/>
                        </a:spcAft>
                      </a:pPr>
                      <a:r>
                        <a:rPr lang="en-US" sz="1800" dirty="0" err="1" smtClean="0">
                          <a:latin typeface="+mj-lt"/>
                          <a:ea typeface="Times New Roman"/>
                        </a:rPr>
                        <a:t>Suzdal</a:t>
                      </a:r>
                      <a:r>
                        <a:rPr lang="en-US" sz="1800" dirty="0" smtClean="0">
                          <a:latin typeface="+mj-lt"/>
                          <a:ea typeface="Times New Roman"/>
                        </a:rPr>
                        <a:t> </a:t>
                      </a:r>
                      <a:r>
                        <a:rPr lang="en-US" sz="1800" dirty="0">
                          <a:latin typeface="+mj-lt"/>
                          <a:ea typeface="Times New Roman"/>
                        </a:rPr>
                        <a:t>is a district center of Vladimir region. It is located 35 km from on the </a:t>
                      </a:r>
                      <a:r>
                        <a:rPr lang="en-US" sz="1800" dirty="0" err="1">
                          <a:latin typeface="+mj-lt"/>
                          <a:ea typeface="Times New Roman"/>
                        </a:rPr>
                        <a:t>Kamenka</a:t>
                      </a:r>
                      <a:r>
                        <a:rPr lang="en-US" sz="1800" dirty="0">
                          <a:latin typeface="+mj-lt"/>
                          <a:ea typeface="Times New Roman"/>
                        </a:rPr>
                        <a:t> river </a:t>
                      </a:r>
                      <a:endParaRPr lang="ru-RU" sz="1800" dirty="0">
                        <a:latin typeface="+mj-lt"/>
                        <a:ea typeface="Times New Roman"/>
                      </a:endParaRPr>
                    </a:p>
                  </a:txBody>
                  <a:tcPr marL="68580" marR="68580" marT="0" marB="0"/>
                </a:tc>
                <a:tc>
                  <a:txBody>
                    <a:bodyPr/>
                    <a:lstStyle/>
                    <a:p>
                      <a:r>
                        <a:rPr kumimoji="0" lang="en-US" sz="1800" dirty="0" smtClean="0">
                          <a:solidFill>
                            <a:schemeClr val="dk1"/>
                          </a:solidFill>
                          <a:latin typeface="+mn-lt"/>
                          <a:ea typeface="+mn-ea"/>
                          <a:cs typeface="+mn-cs"/>
                        </a:rPr>
                        <a:t>By train, then by bus</a:t>
                      </a:r>
                      <a:endParaRPr lang="ru-RU" dirty="0"/>
                    </a:p>
                  </a:txBody>
                  <a:tcPr/>
                </a:tc>
              </a:tr>
            </a:tbl>
          </a:graphicData>
        </a:graphic>
      </p:graphicFrame>
      <p:sp>
        <p:nvSpPr>
          <p:cNvPr id="11" name="Прямоугольник 10"/>
          <p:cNvSpPr/>
          <p:nvPr/>
        </p:nvSpPr>
        <p:spPr>
          <a:xfrm>
            <a:off x="357158"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00166"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643174"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786182"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00628"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143636"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358082" y="2071678"/>
            <a:ext cx="1000132"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33302  E" pathEditMode="relative" ptsTypes="">
                                      <p:cBhvr>
                                        <p:cTn id="10" dur="20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0  L 0 0.33302  E" pathEditMode="relative" ptsTypes="">
                                      <p:cBhvr>
                                        <p:cTn id="14" dur="2000" fill="hold"/>
                                        <p:tgtEl>
                                          <p:spTgt spid="1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0  L 0 0.33302  E" pathEditMode="relative" ptsTypes="">
                                      <p:cBhvr>
                                        <p:cTn id="18" dur="2000" fill="hold"/>
                                        <p:tgtEl>
                                          <p:spTgt spid="1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087 0.00093 L 0.5441 0.00093 " pathEditMode="relative" rAng="0" ptsTypes="AA">
                                      <p:cBhvr>
                                        <p:cTn id="22" dur="2000" fill="hold"/>
                                        <p:tgtEl>
                                          <p:spTgt spid="15"/>
                                        </p:tgtEl>
                                        <p:attrNameLst>
                                          <p:attrName>ppt_x</p:attrName>
                                          <p:attrName>ppt_y</p:attrName>
                                        </p:attrNameLst>
                                      </p:cBhvr>
                                      <p:rCtr x="272" y="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87 0.00093 L 0.5441 0.00093 " pathEditMode="relative" rAng="0" ptsTypes="AA">
                                      <p:cBhvr>
                                        <p:cTn id="26" dur="2000" fill="hold"/>
                                        <p:tgtEl>
                                          <p:spTgt spid="16"/>
                                        </p:tgtEl>
                                        <p:attrNameLst>
                                          <p:attrName>ppt_x</p:attrName>
                                          <p:attrName>ppt_y</p:attrName>
                                        </p:attrNameLst>
                                      </p:cBhvr>
                                      <p:rCtr x="272" y="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087 0.00093 L 0.5441 0.00093 " pathEditMode="relative" rAng="0" ptsTypes="AA">
                                      <p:cBhvr>
                                        <p:cTn id="30" dur="2000" fill="hold"/>
                                        <p:tgtEl>
                                          <p:spTgt spid="17"/>
                                        </p:tgtEl>
                                        <p:attrNameLst>
                                          <p:attrName>ppt_x</p:attrName>
                                          <p:attrName>ppt_y</p:attrName>
                                        </p:attrNameLst>
                                      </p:cBhvr>
                                      <p:rCtr x="27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6043634"/>
          </a:xfrm>
        </p:spPr>
        <p:txBody>
          <a:bodyPr>
            <a:normAutofit/>
          </a:bodyPr>
          <a:lstStyle/>
          <a:p>
            <a:r>
              <a:rPr lang="en-US" sz="1600" dirty="0" smtClean="0"/>
              <a:t>T: Let’s starts our tour to </a:t>
            </a:r>
            <a:r>
              <a:rPr lang="en-US" sz="1600" dirty="0" err="1" smtClean="0"/>
              <a:t>Suzdal</a:t>
            </a:r>
            <a:r>
              <a:rPr lang="en-US" sz="1600" dirty="0" smtClean="0"/>
              <a:t> historical sights. This ancient Russian city is an architectural  jewel being one of the so-called “Golden Ring” religious of old Russia.</a:t>
            </a:r>
            <a:r>
              <a:rPr lang="ru-RU" sz="1600" dirty="0" smtClean="0"/>
              <a:t/>
            </a:r>
            <a:br>
              <a:rPr lang="ru-RU" sz="1600" dirty="0" smtClean="0"/>
            </a:br>
            <a:r>
              <a:rPr lang="en-US" sz="1600" dirty="0" smtClean="0"/>
              <a:t> </a:t>
            </a:r>
            <a:r>
              <a:rPr lang="ru-RU" sz="1600" dirty="0" smtClean="0"/>
              <a:t/>
            </a:r>
            <a:br>
              <a:rPr lang="ru-RU" sz="1600" dirty="0" smtClean="0"/>
            </a:br>
            <a:r>
              <a:rPr lang="en-US" sz="1600" b="1" dirty="0" smtClean="0">
                <a:solidFill>
                  <a:srgbClr val="FF0000"/>
                </a:solidFill>
              </a:rPr>
              <a:t>The Intercession Cathedral</a:t>
            </a:r>
            <a:r>
              <a:rPr lang="en-US" sz="1600" dirty="0" smtClean="0">
                <a:solidFill>
                  <a:srgbClr val="FF0000"/>
                </a:solidFill>
              </a:rPr>
              <a:t> </a:t>
            </a:r>
            <a:r>
              <a:rPr lang="en-US" sz="1600" dirty="0" smtClean="0"/>
              <a:t>(1510 - 1514) is an imposing and solemn edifice with three helmet-shaped domes. A splendid gallery with uncommonly tall arcades on short pillars runs along the first floor level. The cathedral acted as a mausoleum. The tall ground story housed a shrine for the ladies of noble families: the </a:t>
            </a:r>
            <a:r>
              <a:rPr lang="en-US" sz="1600" dirty="0" err="1" smtClean="0"/>
              <a:t>Polotskys</a:t>
            </a:r>
            <a:r>
              <a:rPr lang="en-US" sz="1600" dirty="0" smtClean="0"/>
              <a:t>, the </a:t>
            </a:r>
            <a:r>
              <a:rPr lang="en-US" sz="1600" dirty="0" err="1" smtClean="0"/>
              <a:t>Belskys</a:t>
            </a:r>
            <a:r>
              <a:rPr lang="en-US" sz="1600" dirty="0" smtClean="0"/>
              <a:t>, the </a:t>
            </a:r>
            <a:r>
              <a:rPr lang="en-US" sz="1600" dirty="0" err="1" smtClean="0"/>
              <a:t>Nagoys</a:t>
            </a:r>
            <a:r>
              <a:rPr lang="en-US" sz="1600" dirty="0" smtClean="0"/>
              <a:t>, the </a:t>
            </a:r>
            <a:r>
              <a:rPr lang="en-US" sz="1600" dirty="0" err="1" smtClean="0"/>
              <a:t>Skopin-Shuyskys</a:t>
            </a:r>
            <a:r>
              <a:rPr lang="en-US" sz="1600" dirty="0" smtClean="0"/>
              <a:t>, the </a:t>
            </a:r>
            <a:r>
              <a:rPr lang="en-US" sz="1600" dirty="0" err="1" smtClean="0"/>
              <a:t>Cherkasskys</a:t>
            </a:r>
            <a:r>
              <a:rPr lang="en-US" sz="1600" dirty="0" smtClean="0"/>
              <a:t>. To render the temple even more sumptuous in the 17th century the passages from the cathedral to the belfry were added.</a:t>
            </a:r>
            <a:r>
              <a:rPr lang="ru-RU" sz="1600" dirty="0" smtClean="0"/>
              <a:t/>
            </a:r>
            <a:br>
              <a:rPr lang="ru-RU" sz="1600" dirty="0" smtClean="0"/>
            </a:br>
            <a:r>
              <a:rPr lang="en-US" sz="1600" dirty="0" smtClean="0"/>
              <a:t>The Intercession Cathedral (the central edifice of the convent) became notorious as the place where women were forced to take the veil. Along with </a:t>
            </a:r>
            <a:r>
              <a:rPr lang="en-US" sz="1600" dirty="0" err="1" smtClean="0"/>
              <a:t>Salomonia</a:t>
            </a:r>
            <a:r>
              <a:rPr lang="en-US" sz="1600" dirty="0" smtClean="0"/>
              <a:t> </a:t>
            </a:r>
            <a:r>
              <a:rPr lang="en-US" sz="1600" dirty="0" err="1" smtClean="0"/>
              <a:t>Saburova</a:t>
            </a:r>
            <a:r>
              <a:rPr lang="en-US" sz="1600" dirty="0" smtClean="0"/>
              <a:t>, wives of Ivan the Terrible (Anna </a:t>
            </a:r>
            <a:r>
              <a:rPr lang="en-US" sz="1600" dirty="0" err="1" smtClean="0"/>
              <a:t>Vasilchakova</a:t>
            </a:r>
            <a:r>
              <a:rPr lang="en-US" sz="1600" dirty="0" smtClean="0"/>
              <a:t> and </a:t>
            </a:r>
            <a:r>
              <a:rPr lang="en-US" sz="1600" dirty="0" err="1" smtClean="0"/>
              <a:t>Praskovia</a:t>
            </a:r>
            <a:r>
              <a:rPr lang="en-US" sz="1600" dirty="0" smtClean="0"/>
              <a:t> </a:t>
            </a:r>
            <a:r>
              <a:rPr lang="en-US" sz="1600" dirty="0" err="1" smtClean="0"/>
              <a:t>Solova</a:t>
            </a:r>
            <a:r>
              <a:rPr lang="en-US" sz="1600" dirty="0" smtClean="0"/>
              <a:t>) took the veil in the convent, followed by </a:t>
            </a:r>
            <a:r>
              <a:rPr lang="en-US" sz="1600" dirty="0" err="1" smtClean="0"/>
              <a:t>Yevdokia</a:t>
            </a:r>
            <a:r>
              <a:rPr lang="en-US" sz="1600" dirty="0" smtClean="0"/>
              <a:t> </a:t>
            </a:r>
            <a:r>
              <a:rPr lang="en-US" sz="1600" dirty="0" err="1" smtClean="0"/>
              <a:t>Saburova</a:t>
            </a:r>
            <a:r>
              <a:rPr lang="en-US" sz="1600" dirty="0" smtClean="0"/>
              <a:t>, wife of </a:t>
            </a:r>
            <a:r>
              <a:rPr lang="en-US" sz="1600" dirty="0" err="1" smtClean="0"/>
              <a:t>Tsarevitch</a:t>
            </a:r>
            <a:r>
              <a:rPr lang="en-US" sz="1600" dirty="0" smtClean="0"/>
              <a:t> Ivan.</a:t>
            </a:r>
            <a:r>
              <a:rPr lang="ru-RU" sz="1600" dirty="0" smtClean="0"/>
              <a:t/>
            </a:r>
            <a:br>
              <a:rPr lang="ru-RU" sz="1600" dirty="0" smtClean="0"/>
            </a:br>
            <a:r>
              <a:rPr lang="en-US" sz="1600" dirty="0" smtClean="0"/>
              <a:t>In 1610 Tsarina Maria </a:t>
            </a:r>
            <a:r>
              <a:rPr lang="en-US" sz="1600" dirty="0" err="1" smtClean="0"/>
              <a:t>Petrovna</a:t>
            </a:r>
            <a:r>
              <a:rPr lang="en-US" sz="1600" dirty="0" smtClean="0"/>
              <a:t>, wife of the dethroned </a:t>
            </a:r>
            <a:r>
              <a:rPr lang="en-US" sz="1600" dirty="0" err="1" smtClean="0"/>
              <a:t>Vasily</a:t>
            </a:r>
            <a:r>
              <a:rPr lang="en-US" sz="1600" dirty="0" smtClean="0"/>
              <a:t> </a:t>
            </a:r>
            <a:r>
              <a:rPr lang="en-US" sz="1600" dirty="0" err="1" smtClean="0"/>
              <a:t>Shuisky</a:t>
            </a:r>
            <a:r>
              <a:rPr lang="en-US" sz="1600" dirty="0" smtClean="0"/>
              <a:t>, and his daughter Anastasia were cloistered there, then </a:t>
            </a:r>
            <a:r>
              <a:rPr lang="en-US" sz="1600" dirty="0" err="1" smtClean="0"/>
              <a:t>Ksenia</a:t>
            </a:r>
            <a:r>
              <a:rPr lang="en-US" sz="1600" dirty="0" smtClean="0"/>
              <a:t> </a:t>
            </a:r>
            <a:r>
              <a:rPr lang="en-US" sz="1600" dirty="0" err="1" smtClean="0"/>
              <a:t>Godunova</a:t>
            </a:r>
            <a:r>
              <a:rPr lang="en-US" sz="1600" dirty="0" smtClean="0"/>
              <a:t>, daughter of Tsar Boris. The last prisoner of the convent was </a:t>
            </a:r>
            <a:r>
              <a:rPr lang="en-US" sz="1600" dirty="0" err="1" smtClean="0"/>
              <a:t>Yevdokia</a:t>
            </a:r>
            <a:r>
              <a:rPr lang="en-US" sz="1600" dirty="0" smtClean="0"/>
              <a:t> </a:t>
            </a:r>
            <a:r>
              <a:rPr lang="en-US" sz="1600" dirty="0" err="1" smtClean="0"/>
              <a:t>Lopukhina</a:t>
            </a:r>
            <a:r>
              <a:rPr lang="en-US" sz="1600" dirty="0" smtClean="0"/>
              <a:t>, the first wife of Peter I who dealt with the unloved spouse following the example of his predecessors. </a:t>
            </a:r>
            <a:r>
              <a:rPr lang="ru-RU" sz="1600" dirty="0" smtClean="0"/>
              <a:t/>
            </a:r>
            <a:br>
              <a:rPr lang="ru-RU" sz="1600" dirty="0" smtClean="0"/>
            </a:br>
            <a:r>
              <a:rPr lang="en-US" sz="1600" dirty="0" smtClean="0"/>
              <a:t>In 1712 </a:t>
            </a:r>
            <a:r>
              <a:rPr lang="en-US" sz="1600" dirty="0" err="1" smtClean="0"/>
              <a:t>Yevdokia</a:t>
            </a:r>
            <a:r>
              <a:rPr lang="en-US" sz="1600" dirty="0" smtClean="0"/>
              <a:t> </a:t>
            </a:r>
            <a:r>
              <a:rPr lang="en-US" sz="1600" dirty="0" err="1" smtClean="0"/>
              <a:t>Lopukhina</a:t>
            </a:r>
            <a:r>
              <a:rPr lang="en-US" sz="1600" dirty="0" smtClean="0"/>
              <a:t> established an altar in the Church of St. Nicholas in the convent's suburbs in memory of her son </a:t>
            </a:r>
            <a:r>
              <a:rPr lang="en-US" sz="1600" dirty="0" err="1" smtClean="0"/>
              <a:t>Tsarevitch</a:t>
            </a:r>
            <a:r>
              <a:rPr lang="en-US" sz="1600" dirty="0" smtClean="0"/>
              <a:t> Alexei who had opposed his father's measures and methods of reforms. </a:t>
            </a:r>
            <a:r>
              <a:rPr lang="ru-RU" sz="1600" dirty="0" smtClean="0"/>
              <a:t/>
            </a:r>
            <a:br>
              <a:rPr lang="ru-RU" sz="1600" dirty="0" smtClean="0"/>
            </a:br>
            <a:endParaRPr lang="ru-RU" sz="1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HELEN\Новая папка (2)\1034011.BMP"/>
          <p:cNvPicPr/>
          <p:nvPr/>
        </p:nvPicPr>
        <p:blipFill>
          <a:blip r:embed="rId2" cstate="print"/>
          <a:srcRect/>
          <a:stretch>
            <a:fillRect/>
          </a:stretch>
        </p:blipFill>
        <p:spPr bwMode="auto">
          <a:xfrm>
            <a:off x="500034" y="714356"/>
            <a:ext cx="7786742" cy="5429288"/>
          </a:xfrm>
          <a:prstGeom prst="rect">
            <a:avLst/>
          </a:prstGeom>
          <a:noFill/>
          <a:ln w="9525">
            <a:noFill/>
            <a:miter lim="800000"/>
            <a:headEnd/>
            <a:tailEnd/>
          </a:ln>
        </p:spPr>
      </p:pic>
      <p:sp>
        <p:nvSpPr>
          <p:cNvPr id="6" name="TextBox 5"/>
          <p:cNvSpPr txBox="1"/>
          <p:nvPr/>
        </p:nvSpPr>
        <p:spPr>
          <a:xfrm>
            <a:off x="2064227" y="6357958"/>
            <a:ext cx="4436599" cy="369332"/>
          </a:xfrm>
          <a:prstGeom prst="rect">
            <a:avLst/>
          </a:prstGeom>
          <a:noFill/>
        </p:spPr>
        <p:txBody>
          <a:bodyPr wrap="none" rtlCol="0">
            <a:spAutoFit/>
          </a:bodyPr>
          <a:lstStyle/>
          <a:p>
            <a:r>
              <a:rPr lang="en-US" b="1" dirty="0" smtClean="0"/>
              <a:t>The Intercession Cathedral</a:t>
            </a:r>
            <a:r>
              <a:rPr lang="en-US" dirty="0" smtClean="0"/>
              <a:t> (1510 - 1514</a:t>
            </a:r>
            <a:endParaRPr lang="ru-RU"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5757882"/>
          </a:xfrm>
        </p:spPr>
        <p:txBody>
          <a:bodyPr>
            <a:normAutofit/>
          </a:bodyPr>
          <a:lstStyle/>
          <a:p>
            <a:r>
              <a:rPr lang="en-US" sz="1400" dirty="0" smtClean="0">
                <a:solidFill>
                  <a:srgbClr val="FF0000"/>
                </a:solidFill>
              </a:rPr>
              <a:t> </a:t>
            </a:r>
            <a:r>
              <a:rPr lang="en-US" sz="1600" b="1" dirty="0" smtClean="0">
                <a:solidFill>
                  <a:srgbClr val="FF0000"/>
                </a:solidFill>
              </a:rPr>
              <a:t>The groundwork of the Redeemer Monastery of St. </a:t>
            </a:r>
            <a:r>
              <a:rPr lang="en-US" sz="1600" b="1" dirty="0" err="1" smtClean="0">
                <a:solidFill>
                  <a:srgbClr val="FF0000"/>
                </a:solidFill>
              </a:rPr>
              <a:t>Euphimius</a:t>
            </a:r>
            <a:r>
              <a:rPr lang="en-US" sz="1600" dirty="0" smtClean="0">
                <a:solidFill>
                  <a:srgbClr val="FF0000"/>
                </a:solidFill>
              </a:rPr>
              <a:t> </a:t>
            </a:r>
            <a:r>
              <a:rPr lang="en-US" sz="1600" dirty="0" smtClean="0"/>
              <a:t>was laid in the mid-14th century by commission of the prince of </a:t>
            </a:r>
            <a:r>
              <a:rPr lang="en-US" sz="1600" dirty="0" err="1" smtClean="0"/>
              <a:t>Nizhni</a:t>
            </a:r>
            <a:r>
              <a:rPr lang="en-US" sz="1600" dirty="0" smtClean="0"/>
              <a:t> Novgorod. The monastery protected the northern territories of the </a:t>
            </a:r>
            <a:r>
              <a:rPr lang="en-US" sz="1600" dirty="0" err="1" smtClean="0"/>
              <a:t>Suzdal</a:t>
            </a:r>
            <a:r>
              <a:rPr lang="en-US" sz="1600" dirty="0" smtClean="0"/>
              <a:t>-Nizhny Novgorod principality and served as its citadel. </a:t>
            </a:r>
            <a:r>
              <a:rPr lang="ru-RU" sz="1600" dirty="0" smtClean="0"/>
              <a:t/>
            </a:r>
            <a:br>
              <a:rPr lang="ru-RU" sz="1600" dirty="0" smtClean="0"/>
            </a:br>
            <a:r>
              <a:rPr lang="en-US" sz="1600" dirty="0" smtClean="0"/>
              <a:t>The mortal remains of </a:t>
            </a:r>
            <a:r>
              <a:rPr lang="en-US" sz="1600" dirty="0" err="1" smtClean="0"/>
              <a:t>Euphimius</a:t>
            </a:r>
            <a:r>
              <a:rPr lang="en-US" sz="1600" dirty="0" smtClean="0"/>
              <a:t>, the first Father-Superior of the monastery were laid to rest in the side-chapel of its main @2103403 {Transfiguration Cathedral}</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In 1445 by the walls of the monastery a fight between the troops of </a:t>
            </a:r>
            <a:r>
              <a:rPr lang="en-US" sz="1600" dirty="0" err="1" smtClean="0"/>
              <a:t>Vasily</a:t>
            </a:r>
            <a:r>
              <a:rPr lang="en-US" sz="1600" dirty="0" smtClean="0"/>
              <a:t> the Dark and the army of the Kazan khanate took place. The Tartars took the prince </a:t>
            </a:r>
            <a:r>
              <a:rPr lang="en-US" sz="1600" dirty="0" err="1" smtClean="0"/>
              <a:t>Vasily</a:t>
            </a:r>
            <a:r>
              <a:rPr lang="en-US" sz="1600" dirty="0" smtClean="0"/>
              <a:t> the Dark "by hands" and then let him go for a huge ransom for those days - 200 thousand rubles. </a:t>
            </a:r>
            <a:r>
              <a:rPr lang="ru-RU" sz="1600" dirty="0" smtClean="0"/>
              <a:t/>
            </a:r>
            <a:br>
              <a:rPr lang="ru-RU" sz="1600" dirty="0" smtClean="0"/>
            </a:br>
            <a:r>
              <a:rPr lang="en-US" sz="1600" dirty="0" smtClean="0"/>
              <a:t>In the 17th century the monastery was ravaged by Polish invaders. The hard fortress walls that are there now were put up after the liberation.</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Later the monastery became one of the wealthiest in the region. It had lands and villages with 7000 peasants in its possession. Moscow's tsars made rich donations to the monastery treasury. Quite a good income the cloister received from pilgrims who came to worship the remains of Father Superior </a:t>
            </a:r>
            <a:r>
              <a:rPr lang="en-US" sz="1600" dirty="0" err="1" smtClean="0"/>
              <a:t>Euphimius</a:t>
            </a:r>
            <a:r>
              <a:rPr lang="en-US" sz="1600" dirty="0" smtClean="0"/>
              <a:t>. </a:t>
            </a:r>
            <a:r>
              <a:rPr lang="ru-RU" sz="1600" dirty="0" smtClean="0"/>
              <a:t/>
            </a:r>
            <a:br>
              <a:rPr lang="ru-RU" sz="1600" dirty="0" smtClean="0"/>
            </a:br>
            <a:r>
              <a:rPr lang="en-US" sz="1600" dirty="0" smtClean="0"/>
              <a:t>After the secularization of the monastery made by the order of Katherine II a state @2103404 prison was founded there.</a:t>
            </a:r>
            <a:endParaRPr lang="ru-RU" sz="1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229600" cy="5686444"/>
          </a:xfrm>
        </p:spPr>
        <p:txBody>
          <a:bodyPr>
            <a:normAutofit/>
          </a:bodyPr>
          <a:lstStyle/>
          <a:p>
            <a:r>
              <a:rPr lang="en-US" sz="1600" dirty="0" smtClean="0"/>
              <a:t>At the end of the 17th century the stone walls (1664) of the monastery were replaced by wooden ones. They are up to 8.5 km high (depending on the relief) stretching out for about 1200 km, with 12 towers of different shape. The Water Tower with 12 facets looks particularly severe. In the south-western tower facing the </a:t>
            </a:r>
            <a:r>
              <a:rPr lang="en-US" sz="1600" dirty="0" err="1" smtClean="0"/>
              <a:t>Kamenka</a:t>
            </a:r>
            <a:r>
              <a:rPr lang="en-US" sz="1600" dirty="0" smtClean="0"/>
              <a:t> river one will find an observation ground with a view of the town and the white @2103401 {Intercession Convent} </a:t>
            </a:r>
            <a:r>
              <a:rPr lang="ru-RU" sz="1600" dirty="0" smtClean="0"/>
              <a:t/>
            </a:r>
            <a:br>
              <a:rPr lang="ru-RU" sz="1600" dirty="0" smtClean="0"/>
            </a:br>
            <a:r>
              <a:rPr lang="en-US" sz="1600" dirty="0" smtClean="0"/>
              <a:t>The fortress was erected complying with all rules of fortification art by </a:t>
            </a:r>
            <a:r>
              <a:rPr lang="en-US" sz="1600" dirty="0" err="1" smtClean="0"/>
              <a:t>Suzdal's</a:t>
            </a:r>
            <a:r>
              <a:rPr lang="en-US" sz="1600" dirty="0" smtClean="0"/>
              <a:t> master whose talent can hold its own with the celebrated master of the end of the 16th century Fyodor </a:t>
            </a:r>
            <a:r>
              <a:rPr lang="en-US" sz="1600" dirty="0" err="1" smtClean="0"/>
              <a:t>Kon</a:t>
            </a:r>
            <a:r>
              <a:rPr lang="en-US" sz="1600" dirty="0" smtClean="0"/>
              <a:t> who built his fortresses in Moscow and Smolensk.</a:t>
            </a:r>
            <a:r>
              <a:rPr lang="ru-RU" sz="1600" dirty="0" smtClean="0"/>
              <a:t/>
            </a:r>
            <a:br>
              <a:rPr lang="ru-RU" sz="1600" dirty="0" smtClean="0"/>
            </a:br>
            <a:r>
              <a:rPr lang="en-US" sz="1600" dirty="0" smtClean="0"/>
              <a:t> </a:t>
            </a:r>
            <a:r>
              <a:rPr lang="ru-RU" sz="1600" dirty="0" smtClean="0"/>
              <a:t/>
            </a:r>
            <a:br>
              <a:rPr lang="ru-RU" sz="1600" dirty="0" smtClean="0"/>
            </a:br>
            <a:r>
              <a:rPr lang="en-US" sz="1600" dirty="0" smtClean="0"/>
              <a:t>The barbican in the southern wall of the fortress facing the town was executed with an outstanding artistic taste. The tower is half-turned to the road, its two upper tiers are affluently decorated with alternating protuberances and chains of tiles. The lower part of the barbican is austere and ascetic, with a somber passage under the arch pressed down under a 22-meter construction and topped by an elegant dome. </a:t>
            </a:r>
            <a:r>
              <a:rPr lang="ru-RU" sz="1600" dirty="0" smtClean="0"/>
              <a:t/>
            </a:r>
            <a:br>
              <a:rPr lang="ru-RU" sz="1600" dirty="0" smtClean="0"/>
            </a:br>
            <a:r>
              <a:rPr lang="en-US" sz="1600" dirty="0" smtClean="0"/>
              <a:t>Having entered the monastery under the vaults of the somber barbican one out of sudden will find himself near the pretty gate Church of the Annunciation (1628) standing separately from the gate, blessing the entrance to the monastery according to the tradition. </a:t>
            </a:r>
            <a:r>
              <a:rPr lang="ru-RU" sz="1600" dirty="0" smtClean="0"/>
              <a:t/>
            </a:r>
            <a:br>
              <a:rPr lang="ru-RU" sz="1600" dirty="0" smtClean="0"/>
            </a:br>
            <a:r>
              <a:rPr lang="en-US" sz="1600" dirty="0" smtClean="0"/>
              <a:t>The monastery fortress has not suffered from enemy incursions as it was built at the time when the state boundaries had moved far away from </a:t>
            </a:r>
            <a:r>
              <a:rPr lang="en-US" sz="1600" dirty="0" err="1" smtClean="0"/>
              <a:t>Suzdal's</a:t>
            </a:r>
            <a:r>
              <a:rPr lang="en-US" sz="1600" dirty="0" smtClean="0"/>
              <a:t> territory.</a:t>
            </a:r>
            <a:r>
              <a:rPr lang="ru-RU" sz="1600" dirty="0" smtClean="0"/>
              <a:t/>
            </a:r>
            <a:br>
              <a:rPr lang="ru-RU" sz="1600" dirty="0" smtClean="0"/>
            </a:br>
            <a:endParaRPr lang="ru-RU" sz="16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iz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Words>
  <Application>Microsoft Office PowerPoint</Application>
  <PresentationFormat>Экран (4:3)</PresentationFormat>
  <Paragraphs>59</Paragraphs>
  <Slides>19</Slides>
  <Notes>5</Notes>
  <HiddenSlides>0</HiddenSlides>
  <MMClips>2</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QuizShow</vt:lpstr>
      <vt:lpstr>  TRAVELLING. SUZDAL. HISTORICAL SIGHTS.</vt:lpstr>
      <vt:lpstr> TRAVELLING</vt:lpstr>
      <vt:lpstr>The  panorama of Suzdal</vt:lpstr>
      <vt:lpstr>Слайд 4</vt:lpstr>
      <vt:lpstr>Слайд 5</vt:lpstr>
      <vt:lpstr>T: Let’s starts our tour to Suzdal historical sights. This ancient Russian city is an architectural  jewel being one of the so-called “Golden Ring” religious of old Russia.   The Intercession Cathedral (1510 - 1514) is an imposing and solemn edifice with three helmet-shaped domes. A splendid gallery with uncommonly tall arcades on short pillars runs along the first floor level. The cathedral acted as a mausoleum. The tall ground story housed a shrine for the ladies of noble families: the Polotskys, the Belskys, the Nagoys, the Skopin-Shuyskys, the Cherkasskys. To render the temple even more sumptuous in the 17th century the passages from the cathedral to the belfry were added. The Intercession Cathedral (the central edifice of the convent) became notorious as the place where women were forced to take the veil. Along with Salomonia Saburova, wives of Ivan the Terrible (Anna Vasilchakova and Praskovia Solova) took the veil in the convent, followed by Yevdokia Saburova, wife of Tsarevitch Ivan. In 1610 Tsarina Maria Petrovna, wife of the dethroned Vasily Shuisky, and his daughter Anastasia were cloistered there, then Ksenia Godunova, daughter of Tsar Boris. The last prisoner of the convent was Yevdokia Lopukhina, the first wife of Peter I who dealt with the unloved spouse following the example of his predecessors.  In 1712 Yevdokia Lopukhina established an altar in the Church of St. Nicholas in the convent's suburbs in memory of her son Tsarevitch Alexei who had opposed his father's measures and methods of reforms.  </vt:lpstr>
      <vt:lpstr>Слайд 7</vt:lpstr>
      <vt:lpstr> The groundwork of the Redeemer Monastery of St. Euphimius was laid in the mid-14th century by commission of the prince of Nizhni Novgorod. The monastery protected the northern territories of the Suzdal-Nizhny Novgorod principality and served as its citadel.  The mortal remains of Euphimius, the first Father-Superior of the monastery were laid to rest in the side-chapel of its main @2103403 {Transfiguration Cathedral}   In 1445 by the walls of the monastery a fight between the troops of Vasily the Dark and the army of the Kazan khanate took place. The Tartars took the prince Vasily the Dark "by hands" and then let him go for a huge ransom for those days - 200 thousand rubles.  In the 17th century the monastery was ravaged by Polish invaders. The hard fortress walls that are there now were put up after the liberation.   Later the monastery became one of the wealthiest in the region. It had lands and villages with 7000 peasants in its possession. Moscow's tsars made rich donations to the monastery treasury. Quite a good income the cloister received from pilgrims who came to worship the remains of Father Superior Euphimius.  After the secularization of the monastery made by the order of Katherine II a state @2103404 prison was founded there.</vt:lpstr>
      <vt:lpstr>At the end of the 17th century the stone walls (1664) of the monastery were replaced by wooden ones. They are up to 8.5 km high (depending on the relief) stretching out for about 1200 km, with 12 towers of different shape. The Water Tower with 12 facets looks particularly severe. In the south-western tower facing the Kamenka river one will find an observation ground with a view of the town and the white @2103401 {Intercession Convent}  The fortress was erected complying with all rules of fortification art by Suzdal's master whose talent can hold its own with the celebrated master of the end of the 16th century Fyodor Kon who built his fortresses in Moscow and Smolensk.   The barbican in the southern wall of the fortress facing the town was executed with an outstanding artistic taste. The tower is half-turned to the road, its two upper tiers are affluently decorated with alternating protuberances and chains of tiles. The lower part of the barbican is austere and ascetic, with a somber passage under the arch pressed down under a 22-meter construction and topped by an elegant dome.  Having entered the monastery under the vaults of the somber barbican one out of sudden will find himself near the pretty gate Church of the Annunciation (1628) standing separately from the gate, blessing the entrance to the monastery according to the tradition.  The monastery fortress has not suffered from enemy incursions as it was built at the time when the state boundaries had moved far away from Suzdal's territory. </vt:lpstr>
      <vt:lpstr>Слайд 10</vt:lpstr>
      <vt:lpstr> Prince Dmitri Pozharsky was buried on the grounds of St. Euphimius' Monastery of Our Savior.    The ancestors of the great commander were the princes Starodubskys. In 1218 they founded the town of Stary Dub (Old Oak) on the Klyazma that became the center of the principality. In 1238 it was ruined by the Tartar-Mongols. Nowadays, Klyazminsky Gorodok (Klyazma Small Town) stands on its site.    For a long time the burial place of Pozharsky was not known. The eminent archeologist Prince Uvarov, one of the founders of the Moscow and Russian Archeological societies, excavated and discovered in the altar of the Transfiguration Cathedral of St. Euphimius' Monastery of Our Savior a burial vault with three rows of coffins. It was the family reliquary of the Pozharskys and Khovanskys. A coffin in the third row was more imposing than the other ones.    In 1852 after a lot of contemplation the coffin was opened. A skeleton of an elderly person was found there. He was dressed in a silk shroud, with remains of boyar decorations (gilded embroidery on the girdle and garment), that none other of the Pozharsky kin than Dmitri could have as he was the only boyar.    After the research was over, the great commander was reburied on the monastery grounds, his grave became available for everyone's worship.  In front of the entrance into the monastery a public garden with a bust of Dmitri Pozharsky was laid out. </vt:lpstr>
      <vt:lpstr>Слайд 12</vt:lpstr>
      <vt:lpstr>The Nativity Cathedral (1222-1225) is the principal edifice of ancient Suzdal. The dates of its erection accepted in literature are rather relative. The cathedral is one of the most intricate monuments of ancient Russian architecture which has absorbed architectural peculiarities of the 11th -17th centuries.    Its first structure dates back to the 11th century, to the period of the princedom of Vladimir Monamachos which is evidenced by the ruins of walls and foundation, discovered during the archeological excavations in 1938.   In 1222 Yuri Vsevolodovitch had the dilapidated building dismantled and replaced by a new one, built of white-stone, which existed until the 16th century.  In 1528 the white-stone walls above the arcatured band with female masks were pulled down and brick walls were put up in their stead. The three-domed cathedral got a five-domed topping, its interior was ornate with murals in the 17th century.    Thus, the Nativity Cathedral has gone through quite a few modifications. Its interior contains the murals of the 13th, 15th , and 17th centuries.  The Nativity Cathedral became the first urban house of worship which was not exclusively intended for the noble elite. It is positioned in the center of a ring made up of bulwarks, in the curve of the Kamenka river. Throughout its history the temple was several times put on fire.  Mortal remains of sons of Grand Duke Yuri Dolgoruky, the princes Shuisky and other noble persons were laid to rest in the cathedral.   The Golden Gate of the southern and northern portals is the most amazing monument of the 13th century applied arts. The gate is adorned with an ornament and figures of double-headed eagles, lions and griffins. The handles in the shape of a lion head symbolizing the prince's power guard the entrance into the temple.  </vt:lpstr>
      <vt:lpstr>Слайд 14</vt:lpstr>
      <vt:lpstr>The monastery of the Deposition of the Holy Robe was founded in 1207. This ancient cloister towers up at the highest point on the area. Throughout its history it was put on fire and devastated by invaders. The earliest constructions have not survived. In 1688 Suzdal's master-craftsmen Andrei Shmakov, Ivan Mamin and Ivan Gryaznov put up a stone fence and the Holy Gate, one of the most astounding monuments of Suzdal's architecture.   This picturesque and fanciful gate is inlaid with colored tiles. Pointed tent roofs were built over the two monastery passages. The big aisle is meant for ceremonies. The gate is flanked by a lodge topped by a small octahedral tower.  The principal Cathedral of the Deposition of the Holy Robe was erected in 1520. In 1688 a parvis was added to it imparting more charm to the cathedral. The style of the three-domed Cathedral of the Deposition of the Holy Robe is reminiscent of churches in neighboring Intercession Monastery. Its construction could have been paid for by the boyar Ivan Shigony. He was involved in forcing Solomonia Saburova, the wife of Vasily III, to take the veil and tried to pray forgiveness by sponsoring the construction of the Nativity Monastery.    The monastery belfry was put up under the supervision of Suzdal's master-craftsman Kuzmin in 1813-1819 in classical style which was then in fashion. This highest (72 m) building in town was dedicated to the victory in the Patriotic War of 1812.</vt:lpstr>
      <vt:lpstr>Слайд 16</vt:lpstr>
      <vt:lpstr>St. Alexander's Monastery is the ancient Suzdal monastery was founded in 1240 by Alexander Nevsky. The constructions of the 17-18th centuries have survived to this day. Those are the Church of Christ's Ascension (1695), the belfry, and the Holy Gate.  The earlier constructions perished in fires and numerous wars. In 1764 the monastery was abolished.    The Church of Christ's Ascension, the construction of which was financed by Tsarina Natalia Kirillovna, seems to have been the central one. Its significance as a house of worship is empathized by a great volume, beautifully worked up portal, and ornamental elements in the decor of its facade. The austere belfry with a pointed tent roof deprived of any decorations heightens the festivity of the Church of Christ's Ascension by its laconic forms. The path leading up to this ensemble starts at the single-bayed Holy Gate. The walls of the monastery have not survived.</vt:lpstr>
      <vt:lpstr>Слайд 18</vt:lpstr>
      <vt:lpstr>Task Questions 1-10 based on the topic. For questions 1-10 decide whether the statements are TRUE  (A), FALSE (B).    1. The eminent Russian commander Prince Dmitri Pozharsky were laid to rest in Transfiguration Cathedral in 1642.  2. Solomonia Saburova organized the prison in Transfiguration Cathedral. 3. You can see three helmet-shaped domes on the top of Intercession Cathedral. 4. The Cathedral became notorious because it was the place where women were forsed to take the veil.  5. Gate church of the Annunciation is the tiny copy of  Intercession Cathedral.  6. The architect of  Conception church of Anna was Polish master because Vasilly 3 married  a Polish beauty Elena Glinskya.  7. Prison of  Redeemer monastery is the highest in the town. 8. Nativity Cathedral is the main and the most difficult in bilding. 9. The clock of the bell-tower famous because of  big numbers.  10. St. Alexander`s  monastery is a museum with a large long table which stands on oaken bricks floor.</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2010-01-29T18:04:15Z</dcterms:created>
  <dcterms:modified xsi:type="dcterms:W3CDTF">2010-01-29T19:41:40Z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