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9" r:id="rId2"/>
    <p:sldId id="256" r:id="rId3"/>
    <p:sldId id="257" r:id="rId4"/>
    <p:sldId id="301" r:id="rId5"/>
    <p:sldId id="306" r:id="rId6"/>
    <p:sldId id="261" r:id="rId7"/>
    <p:sldId id="266" r:id="rId8"/>
    <p:sldId id="263" r:id="rId9"/>
    <p:sldId id="267" r:id="rId10"/>
    <p:sldId id="271" r:id="rId11"/>
    <p:sldId id="273" r:id="rId12"/>
    <p:sldId id="275" r:id="rId13"/>
    <p:sldId id="277" r:id="rId14"/>
    <p:sldId id="279" r:id="rId15"/>
    <p:sldId id="281" r:id="rId16"/>
    <p:sldId id="288" r:id="rId17"/>
    <p:sldId id="284" r:id="rId18"/>
    <p:sldId id="286" r:id="rId19"/>
    <p:sldId id="307" r:id="rId20"/>
    <p:sldId id="294" r:id="rId21"/>
    <p:sldId id="296" r:id="rId22"/>
    <p:sldId id="310" r:id="rId23"/>
    <p:sldId id="299" r:id="rId24"/>
    <p:sldId id="31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64232-1327-4746-AF58-D0E8E7855028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4E42D-249B-48E9-A22B-A5F9F3909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4E42D-249B-48E9-A22B-A5F9F3909E2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4205C6-3DEA-40F9-8412-BF2A0C425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1A7B01-838F-455E-9545-772F908083E1}" type="datetimeFigureOut">
              <a:rPr lang="ru-RU" smtClean="0"/>
              <a:pPr/>
              <a:t>25.01.2010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15ABA3-1630-4E0A-93FB-5F29315E9AB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2;&#1077;&#1089;&#1090;&#1080;&#1074;&#1072;&#1083;&#1100;%201\&#1060;&#1080;&#1083;&#1100;&#1084;.wmv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48" y="2285992"/>
            <a:ext cx="928694" cy="7858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2428869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Ничего страшного в кружечке пива нет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5786" y="3429000"/>
            <a:ext cx="928694" cy="78581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364331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Пиво пить – здоровью вредить!</a:t>
            </a:r>
            <a:endParaRPr lang="ru-RU" sz="2800" dirty="0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5786" y="4643446"/>
            <a:ext cx="928694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3108" y="478632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Надо подумать</a:t>
            </a:r>
            <a:endParaRPr lang="ru-RU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Пивные</a:t>
            </a:r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реки.</a:t>
            </a:r>
          </a:p>
          <a:p>
            <a:pPr algn="ctr"/>
            <a:r>
              <a:rPr lang="ru-RU" sz="3600" dirty="0" smtClean="0">
                <a:ln>
                  <a:solidFill>
                    <a:schemeClr val="bg2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Доплывём ли до берега?</a:t>
            </a:r>
            <a:endParaRPr lang="ru-RU" sz="3600" dirty="0">
              <a:ln>
                <a:solidFill>
                  <a:schemeClr val="bg2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rd04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72600" cy="7391400"/>
          </a:xfrm>
          <a:noFill/>
          <a:ln/>
        </p:spPr>
      </p:pic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1000100" y="5029200"/>
            <a:ext cx="7215238" cy="1600200"/>
          </a:xfrm>
          <a:solidFill>
            <a:srgbClr val="CC6600"/>
          </a:solidFill>
          <a:effectLst>
            <a:softEdge rad="317500"/>
          </a:effectLst>
        </p:spPr>
        <p:txBody>
          <a:bodyPr/>
          <a:lstStyle/>
          <a:p>
            <a:pPr algn="ctr"/>
            <a:r>
              <a:rPr lang="ru-RU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Шишечки </a:t>
            </a:r>
            <a:r>
              <a:rPr lang="ru-RU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хмеля</a:t>
            </a:r>
            <a:r>
              <a:rPr lang="ru-RU" sz="28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-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главный компонент для приготовления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пива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25413" y="1857364"/>
            <a:ext cx="9018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>
                <a:latin typeface="Arial" charset="0"/>
              </a:rPr>
              <a:t>«</a:t>
            </a:r>
            <a:r>
              <a:rPr lang="ru-RU" sz="2400" dirty="0">
                <a:solidFill>
                  <a:srgbClr val="009900"/>
                </a:solidFill>
                <a:latin typeface="Arial" charset="0"/>
              </a:rPr>
              <a:t>Фито</a:t>
            </a:r>
            <a:r>
              <a:rPr lang="ru-RU" sz="2400" dirty="0">
                <a:latin typeface="Arial" charset="0"/>
              </a:rPr>
              <a:t>» — растение; «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Эстроген</a:t>
            </a:r>
            <a:r>
              <a:rPr lang="ru-RU" sz="2400" dirty="0">
                <a:latin typeface="Arial" charset="0"/>
              </a:rPr>
              <a:t>» — женский половой гормон</a:t>
            </a:r>
          </a:p>
          <a:p>
            <a:r>
              <a:rPr lang="ru-RU" sz="2400" dirty="0">
                <a:latin typeface="Arial" charset="0"/>
              </a:rPr>
              <a:t>«</a:t>
            </a:r>
            <a:r>
              <a:rPr lang="ru-RU" sz="2400" b="1" dirty="0" err="1">
                <a:solidFill>
                  <a:srgbClr val="009900"/>
                </a:solidFill>
                <a:latin typeface="Arial" charset="0"/>
              </a:rPr>
              <a:t>Фито</a:t>
            </a:r>
            <a:r>
              <a:rPr lang="ru-RU" sz="2400" b="1" dirty="0" err="1">
                <a:solidFill>
                  <a:srgbClr val="FF0000"/>
                </a:solidFill>
                <a:latin typeface="Arial" charset="0"/>
              </a:rPr>
              <a:t>эстроген</a:t>
            </a:r>
            <a:r>
              <a:rPr lang="ru-RU" sz="2400" dirty="0">
                <a:latin typeface="Arial" charset="0"/>
              </a:rPr>
              <a:t>» — вещество растительного происхождения,</a:t>
            </a:r>
          </a:p>
          <a:p>
            <a:r>
              <a:rPr lang="ru-RU" sz="2400" dirty="0">
                <a:latin typeface="Arial" charset="0"/>
              </a:rPr>
              <a:t>действующее также, как женский гормон.</a:t>
            </a:r>
          </a:p>
        </p:txBody>
      </p:sp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2"/>
          <a:srcRect l="70804" t="43433"/>
          <a:stretch>
            <a:fillRect/>
          </a:stretch>
        </p:blipFill>
        <p:spPr bwMode="auto">
          <a:xfrm>
            <a:off x="571472" y="3143248"/>
            <a:ext cx="3429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7" name="Picture 9" descr="y2005_012bшишеч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143248"/>
            <a:ext cx="26082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500042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 шишечках хмеля содержатся - </a:t>
            </a:r>
            <a:r>
              <a:rPr lang="ru-RU" sz="4000" b="1" dirty="0" err="1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фитоэстрогены</a:t>
            </a:r>
            <a:endParaRPr lang="ru-RU" sz="4000" b="1" dirty="0" smtClean="0">
              <a:ln>
                <a:solidFill>
                  <a:srgbClr val="FFC000"/>
                </a:solidFill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mail02колаж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425" y="1785926"/>
            <a:ext cx="3076575" cy="4857784"/>
          </a:xfrm>
          <a:prstGeom prst="rect">
            <a:avLst/>
          </a:prstGeom>
          <a:noFill/>
        </p:spPr>
      </p:pic>
      <p:pic>
        <p:nvPicPr>
          <p:cNvPr id="52230" name="Picture 6" descr="mail07колаж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924175" cy="4857752"/>
          </a:xfrm>
          <a:prstGeom prst="rect">
            <a:avLst/>
          </a:prstGeom>
          <a:noFill/>
        </p:spPr>
      </p:pic>
      <p:pic>
        <p:nvPicPr>
          <p:cNvPr id="52231" name="Picture 7" descr="mail16колаж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3182938" cy="4876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642918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Феминизация мужчин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638800"/>
            <a:ext cx="9572660" cy="1219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sz="2000" b="1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Женщина особенно меняет </a:t>
            </a:r>
            <a:r>
              <a:rPr lang="ru-RU" sz="2000" b="1" i="1" u="sng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свой</a:t>
            </a:r>
            <a:endParaRPr lang="ru-RU" sz="2000" b="1" i="1" u="sng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ru-RU" sz="2000" b="1" i="1" u="sng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облик </a:t>
            </a:r>
            <a:r>
              <a:rPr lang="ru-RU" sz="2000" b="1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распитии алкогольного </a:t>
            </a:r>
            <a:br>
              <a:rPr lang="ru-RU" sz="2000" b="1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b="1" i="1" u="sng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яда и отравлении табаком</a:t>
            </a:r>
          </a:p>
        </p:txBody>
      </p:sp>
      <p:sp>
        <p:nvSpPr>
          <p:cNvPr id="70676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500042"/>
            <a:ext cx="8558242" cy="1143008"/>
          </a:xfrm>
          <a:noFill/>
          <a:ln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Маскулинизация женщин</a:t>
            </a:r>
            <a:endParaRPr lang="ru-RU" sz="4800" b="1" dirty="0"/>
          </a:p>
        </p:txBody>
      </p:sp>
      <p:pic>
        <p:nvPicPr>
          <p:cNvPr id="10" name="Picture 21" descr="Нов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4762500" cy="421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70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y2005_108процесы муску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1000084"/>
            <a:ext cx="614680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9067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N – </a:t>
            </a:r>
            <a:r>
              <a:rPr lang="ru-RU" b="1" u="sng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нитрозодиметиламин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/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</a:br>
            <a:r>
              <a:rPr lang="ru-RU" sz="36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 (Канцероген)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16"/>
            <a:ext cx="8229600" cy="407196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no Pro Smbd Subhead" pitchFamily="18" charset="0"/>
              </a:rPr>
              <a:t>C2H6N2O / (CH3)2NN=O</a:t>
            </a:r>
            <a:r>
              <a:rPr lang="ru-RU" sz="2400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</a:t>
            </a:r>
            <a:r>
              <a:rPr lang="ru-RU" sz="2800" dirty="0" err="1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органспецифический</a:t>
            </a:r>
            <a:r>
              <a:rPr lang="ru-RU" sz="2800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800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800" dirty="0" err="1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ракообразователь</a:t>
            </a:r>
            <a:r>
              <a:rPr lang="ru-RU" sz="2800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»</a:t>
            </a:r>
          </a:p>
          <a:p>
            <a:pPr algn="ctr">
              <a:buFont typeface="Wingdings" pitchFamily="2" charset="2"/>
              <a:buNone/>
            </a:pPr>
            <a:r>
              <a:rPr lang="ru-RU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Негативно </a:t>
            </a:r>
            <a:r>
              <a:rPr lang="ru-RU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воздействует  на  </a:t>
            </a:r>
            <a:r>
              <a:rPr lang="ru-RU" sz="4400" b="1" u="sng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молочные </a:t>
            </a:r>
            <a:r>
              <a:rPr lang="ru-RU" sz="4400" b="1" u="sng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железы </a:t>
            </a:r>
            <a:r>
              <a:rPr lang="ru-RU" dirty="0" smtClean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dirty="0">
                <a:ln>
                  <a:solidFill>
                    <a:schemeClr val="accent2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груди</a:t>
            </a:r>
          </a:p>
          <a:p>
            <a:pPr algn="ctr">
              <a:buFont typeface="Wingdings" pitchFamily="2" charset="2"/>
              <a:buNone/>
            </a:pPr>
            <a:endParaRPr lang="ru-RU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endParaRPr lang="ru-RU" sz="2000" dirty="0"/>
          </a:p>
          <a:p>
            <a:pPr algn="ctr"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638800" y="609600"/>
            <a:ext cx="2819400" cy="2819400"/>
          </a:xfrm>
        </p:spPr>
        <p:txBody>
          <a:bodyPr/>
          <a:lstStyle/>
          <a:p>
            <a:endParaRPr 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14346" y="857232"/>
            <a:ext cx="4286280" cy="2571768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</a:rPr>
              <a:t>твердые смолы-</a:t>
            </a:r>
            <a:r>
              <a:rPr lang="ru-RU" sz="40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200" u="sng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канцерогенные </a:t>
            </a:r>
            <a:r>
              <a:rPr lang="ru-RU" sz="3200" u="sng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вещества,</a:t>
            </a:r>
            <a:r>
              <a:rPr lang="ru-RU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переходящие </a:t>
            </a:r>
            <a:r>
              <a:rPr lang="ru-RU" sz="3200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в пиво из хмеля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91000"/>
            <a:ext cx="8229600" cy="2286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                                                  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рак легких у курильщиков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-  Если вспомнить о табаке, </a:t>
            </a:r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то, </a:t>
            </a:r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именно смолы в </a:t>
            </a:r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нем, способствуют </a:t>
            </a:r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развитию рака у </a:t>
            </a:r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курильщиков;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-  В материалах ВОЗ указано, что </a:t>
            </a:r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употребление, именно пива, </a:t>
            </a:r>
            <a:r>
              <a:rPr lang="ru-RU" sz="24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достоверно повышает риск развития рака толстой кишки</a:t>
            </a:r>
          </a:p>
        </p:txBody>
      </p:sp>
      <p:pic>
        <p:nvPicPr>
          <p:cNvPr id="86022" name="Picture 6" descr="lung3_рак, Эмфиз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4484690" cy="340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838200"/>
            <a:ext cx="4419600" cy="6019800"/>
          </a:xfrm>
          <a:noFill/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</a:t>
            </a:r>
            <a: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Конопля</a:t>
            </a: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ближайший родственник хмеля. В хмеле присутствуют: 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</a:t>
            </a:r>
            <a:r>
              <a:rPr lang="ru-RU" sz="2800" b="1" i="1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каннабидиол</a:t>
            </a:r>
            <a:r>
              <a:rPr lang="ru-RU" sz="2800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(действующее начало гашиша и марихуаны).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</a:t>
            </a:r>
            <a:r>
              <a:rPr lang="ru-RU" sz="2800" b="1" i="1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алкалоидноподобные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вещества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с наркотическим действием и другие психоактивные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вещества</a:t>
            </a:r>
          </a:p>
        </p:txBody>
      </p:sp>
      <p:pic>
        <p:nvPicPr>
          <p:cNvPr id="63496" name="Picture 8" descr="16e8172b3-6992-4f70-ac91-2b182cb410c8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928670"/>
            <a:ext cx="40894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3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fotojop2458-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8600" y="-55563"/>
            <a:ext cx="9372600" cy="6913563"/>
          </a:xfrm>
          <a:noFill/>
          <a:ln/>
        </p:spPr>
      </p:pic>
      <p:sp>
        <p:nvSpPr>
          <p:cNvPr id="41992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5000636"/>
            <a:ext cx="7481910" cy="1714512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Алкоголь в любых дозах ведет к деградации</a:t>
            </a:r>
          </a:p>
        </p:txBody>
      </p:sp>
      <p:pic>
        <p:nvPicPr>
          <p:cNvPr id="42000" name="Picture 16" descr="_be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-214346" y="785794"/>
            <a:ext cx="159702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071678"/>
            <a:ext cx="765574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Пивные реки. </a:t>
            </a:r>
            <a:endParaRPr lang="ru-RU" sz="6600" b="1" dirty="0" smtClean="0">
              <a:ln>
                <a:solidFill>
                  <a:srgbClr val="FFC000"/>
                </a:solidFill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6600" b="1" cap="none" spc="0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Доплывём ли до берега</a:t>
            </a:r>
            <a:r>
              <a:rPr lang="en-US" sz="6600" b="1" cap="none" spc="0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ru-RU" sz="6600" b="1" cap="none" spc="0" dirty="0" smtClean="0">
              <a:ln>
                <a:solidFill>
                  <a:srgbClr val="FFC000"/>
                </a:solidFill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6600" b="1" cap="none" spc="0" dirty="0">
              <a:ln>
                <a:solidFill>
                  <a:srgbClr val="FFC000"/>
                </a:solidFill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rd2502что же делат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38400"/>
            <a:ext cx="9144000" cy="9677400"/>
          </a:xfrm>
          <a:noFill/>
          <a:ln/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296400" cy="838200"/>
          </a:xfrm>
        </p:spPr>
        <p:txBody>
          <a:bodyPr/>
          <a:lstStyle/>
          <a:p>
            <a:pPr algn="ctr"/>
            <a:r>
              <a:rPr lang="ru-RU" sz="3600" b="1" dirty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Что же делать в этой тяжелой ситуации?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rd2503здорово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-381000"/>
            <a:ext cx="6080125" cy="7924800"/>
          </a:xfrm>
          <a:noFill/>
        </p:spPr>
      </p:pic>
      <p:sp>
        <p:nvSpPr>
          <p:cNvPr id="3176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5562600" cy="762000"/>
          </a:xfrm>
          <a:solidFill>
            <a:schemeClr val="bg1"/>
          </a:solidFill>
        </p:spPr>
        <p:txBody>
          <a:bodyPr/>
          <a:lstStyle/>
          <a:p>
            <a:r>
              <a:rPr lang="ru-RU" sz="2800" b="1"/>
              <a:t>Полностью отказаться от пива</a:t>
            </a:r>
          </a:p>
        </p:txBody>
      </p:sp>
      <p:sp>
        <p:nvSpPr>
          <p:cNvPr id="3176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5410200"/>
            <a:ext cx="5562600" cy="1676400"/>
          </a:xfrm>
          <a:solidFill>
            <a:schemeClr val="bg1"/>
          </a:solidFill>
        </p:spPr>
        <p:txBody>
          <a:bodyPr/>
          <a:lstStyle/>
          <a:p>
            <a:r>
              <a:rPr lang="ru-RU" b="1"/>
              <a:t>и всех других алкогольных напитков</a:t>
            </a:r>
          </a:p>
        </p:txBody>
      </p:sp>
      <p:pic>
        <p:nvPicPr>
          <p:cNvPr id="31762" name="Picture 18" descr="y2004_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48" y="1357298"/>
            <a:ext cx="928694" cy="7858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1643050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Ничего страшного в кружечке пива нет</a:t>
            </a:r>
            <a:endParaRPr lang="ru-RU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3143248"/>
            <a:ext cx="928694" cy="78581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00232" y="335756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Пиво пить – здоровью вредить!</a:t>
            </a:r>
            <a:endParaRPr lang="ru-RU" sz="2800" dirty="0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4348" y="4929198"/>
            <a:ext cx="928694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3108" y="507207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Надо подумать</a:t>
            </a:r>
            <a:endParaRPr lang="ru-RU" sz="28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28" y="642918"/>
            <a:ext cx="3581400" cy="2971800"/>
          </a:xfrm>
        </p:spPr>
        <p:txBody>
          <a:bodyPr/>
          <a:lstStyle/>
          <a:p>
            <a:pPr algn="ctr"/>
            <a:r>
              <a:rPr lang="ru-RU" sz="31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Главный санитарный врач РФ Геннадий Онищенко:</a:t>
            </a:r>
            <a:br>
              <a:rPr lang="ru-RU" sz="31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3100" b="1" dirty="0"/>
          </a:p>
        </p:txBody>
      </p:sp>
      <p:pic>
        <p:nvPicPr>
          <p:cNvPr id="57348" name="Picture 4" descr="KSP_006541_00074_1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714356"/>
            <a:ext cx="4325938" cy="599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105400" y="3505200"/>
            <a:ext cx="3746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2800" b="1" i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Не СПИД, не туберкулез погубят Россию, а </a:t>
            </a:r>
            <a:r>
              <a:rPr lang="ru-RU" sz="2800" b="1" i="1" u="sng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пивной алкоголизм среди юного поколения</a:t>
            </a:r>
            <a:r>
              <a:rPr lang="ru-RU" sz="2800" b="1" dirty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78579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Занимательная арифметика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571744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 литр пива = 400 г. шампанского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 литр пива = 200 г. коньяка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 литр пива = 100 г. водки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428736"/>
            <a:ext cx="765574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Реки начинаются с  ручейка, </a:t>
            </a:r>
          </a:p>
          <a:p>
            <a:pPr algn="ctr"/>
            <a:r>
              <a:rPr lang="ru-RU" sz="66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  пьянство –</a:t>
            </a:r>
          </a:p>
          <a:p>
            <a:pPr algn="ctr"/>
            <a:r>
              <a:rPr lang="ru-RU" sz="66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с  кружки пива.</a:t>
            </a:r>
            <a:endParaRPr lang="ru-RU" sz="6600" b="1" cap="none" spc="0" dirty="0" smtClean="0">
              <a:ln>
                <a:solidFill>
                  <a:srgbClr val="FFC000"/>
                </a:solidFill>
              </a:ln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то\IMG_3310.jpg"/>
          <p:cNvPicPr>
            <a:picLocks noChangeAspect="1" noChangeArrowheads="1"/>
          </p:cNvPicPr>
          <p:nvPr/>
        </p:nvPicPr>
        <p:blipFill>
          <a:blip r:embed="rId2" cstate="print"/>
          <a:srcRect l="7812" t="3488" r="10156"/>
          <a:stretch>
            <a:fillRect/>
          </a:stretch>
        </p:blipFill>
        <p:spPr bwMode="auto">
          <a:xfrm>
            <a:off x="714348" y="928670"/>
            <a:ext cx="7500990" cy="592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moli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1357298"/>
            <a:ext cx="4071966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00043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Что мы знаем о пиве?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9012" name="Picture 4" descr="безал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08100"/>
            <a:ext cx="8153400" cy="554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94332" y="500042"/>
            <a:ext cx="97955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БЕЗАЛКОГОЛЬНОЕ</a:t>
            </a:r>
            <a:r>
              <a:rPr lang="ru-RU" sz="4800" b="1" cap="none" spc="0" dirty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    </a:t>
            </a:r>
            <a:r>
              <a:rPr lang="ru-RU" sz="4800" b="1" cap="none" spc="0" dirty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ПИВО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19600" cy="5410200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Есть </a:t>
            </a:r>
            <a:r>
              <a:rPr lang="ru-RU" sz="2400" b="1" u="sng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ПРЕДПОЛОЖЕНИЕ </a:t>
            </a:r>
            <a:r>
              <a:rPr lang="ru-RU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</a:t>
            </a:r>
            <a:r>
              <a:rPr lang="en-US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качестве </a:t>
            </a:r>
            <a:r>
              <a:rPr lang="ru-RU" sz="28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стабилизатора пены</a:t>
            </a:r>
            <a:r>
              <a:rPr lang="ru-RU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пиве используется </a:t>
            </a:r>
            <a:r>
              <a:rPr lang="ru-RU" sz="2800" b="1" u="sng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кобальт</a:t>
            </a:r>
            <a:r>
              <a:rPr lang="ru-RU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являющийся серьезным </a:t>
            </a:r>
            <a:r>
              <a:rPr lang="ru-RU" sz="2800" b="1" u="sng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токсическим</a:t>
            </a:r>
            <a:r>
              <a:rPr lang="ru-RU" sz="2800" b="1" u="sng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фактором.</a:t>
            </a:r>
            <a:r>
              <a:rPr lang="ru-RU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злоупотребляющих пивом содержание кобальта в сердечной мышце увеличивается в десять (!) раз, у 80 % наблюдаются воспалительные процессы в желудке и пищеводе</a:t>
            </a:r>
            <a:r>
              <a:rPr lang="ru-RU" sz="2400" dirty="0">
                <a:ln>
                  <a:solidFill>
                    <a:srgbClr val="FFC000"/>
                  </a:solidFill>
                </a:ln>
              </a:rPr>
              <a:t>. </a:t>
            </a:r>
          </a:p>
        </p:txBody>
      </p:sp>
      <p:pic>
        <p:nvPicPr>
          <p:cNvPr id="61444" name="Picture 4" descr="y2004_081упиться и забытьс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6" y="714356"/>
            <a:ext cx="422275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eart_сердце алкоголи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1676400"/>
            <a:ext cx="3887788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214290"/>
            <a:ext cx="6215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«Баварское сердце»</a:t>
            </a:r>
          </a:p>
          <a:p>
            <a:pPr algn="ctr"/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пивного алкоголика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7772400" cy="51054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Кадаверин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NH2(CH2)5NH2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(от лат.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cadaver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труп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действует  на головной мозг и почки.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Образуется в результате брожения хмеля.   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Бесцветная жидкость, легко растворим в воде и спирте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383</Words>
  <Application>Microsoft Office PowerPoint</Application>
  <PresentationFormat>Экран (4:3)</PresentationFormat>
  <Paragraphs>60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Шишечки хмеля- главный компонент для приготовления пива</vt:lpstr>
      <vt:lpstr>Слайд 11</vt:lpstr>
      <vt:lpstr>Слайд 12</vt:lpstr>
      <vt:lpstr>Слайд 13</vt:lpstr>
      <vt:lpstr>Слайд 14</vt:lpstr>
      <vt:lpstr>N – нитрозодиметиламин  (Канцероген) </vt:lpstr>
      <vt:lpstr>Слайд 16</vt:lpstr>
      <vt:lpstr>Слайд 17</vt:lpstr>
      <vt:lpstr>Алкоголь в любых дозах ведет к деградации</vt:lpstr>
      <vt:lpstr>Слайд 19</vt:lpstr>
      <vt:lpstr>Что же делать в этой тяжелой ситуации?</vt:lpstr>
      <vt:lpstr>Полностью отказаться от пива</vt:lpstr>
      <vt:lpstr>Слайд 22</vt:lpstr>
      <vt:lpstr>Главный санитарный врач РФ Геннадий Онищенко: 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 Сергеевич</dc:creator>
  <cp:lastModifiedBy>User</cp:lastModifiedBy>
  <cp:revision>51</cp:revision>
  <dcterms:created xsi:type="dcterms:W3CDTF">2009-11-22T14:04:17Z</dcterms:created>
  <dcterms:modified xsi:type="dcterms:W3CDTF">2010-01-25T09:43:07Z</dcterms:modified>
</cp:coreProperties>
</file>