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1" r:id="rId8"/>
    <p:sldId id="267" r:id="rId9"/>
    <p:sldId id="270" r:id="rId10"/>
    <p:sldId id="263" r:id="rId11"/>
    <p:sldId id="264" r:id="rId12"/>
    <p:sldId id="265" r:id="rId13"/>
    <p:sldId id="273" r:id="rId14"/>
    <p:sldId id="266" r:id="rId15"/>
    <p:sldId id="268" r:id="rId16"/>
    <p:sldId id="269" r:id="rId17"/>
    <p:sldId id="272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2" autoAdjust="0"/>
    <p:restoredTop sz="94660"/>
  </p:normalViewPr>
  <p:slideViewPr>
    <p:cSldViewPr>
      <p:cViewPr varScale="1">
        <p:scale>
          <a:sx n="67" d="100"/>
          <a:sy n="67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9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61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5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615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160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8C1F81A-6BBC-421A-AC0E-EDDB0F47D01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69781-BF29-479B-9341-F4AA9E29BC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339BB-29CF-438D-9088-9E11A496B5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CE6CBF9-E06E-475D-99EB-6F8F349442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0B93406-4430-460C-94F2-8E2266758D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EE5FE50-2070-451B-801F-4575403E13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B5A97-3B7A-426E-BEE8-A77E706525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D6835-3246-48A7-BCAB-BC8EE892AC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8AAB0-A560-46C4-8DD6-A9929447DE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E10D3-0AD0-42F0-8D34-55BFC1A913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16EBA-CA1A-4511-8C6A-F93661B3EE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C4FBF-7F58-4005-8C39-107A9B658D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8D8DC-D9EB-4DA9-971A-C598D1072F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AF0B5-9FF8-40CE-923D-99CEFAD307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CA22118-7EDF-4B3C-AD2D-80753BD5E6F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476375" y="1052513"/>
            <a:ext cx="6767513" cy="273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Знатоки природы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08050"/>
            <a:ext cx="8229600" cy="4495800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2916238" y="1052513"/>
            <a:ext cx="4392612" cy="11525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Конкурс</a:t>
            </a:r>
          </a:p>
        </p:txBody>
      </p:sp>
      <p:sp>
        <p:nvSpPr>
          <p:cNvPr id="15365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611188" y="2555875"/>
            <a:ext cx="8064500" cy="296068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" Веришь ли ты ?"</a:t>
            </a:r>
          </a:p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"Почему?"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331913" y="1052513"/>
            <a:ext cx="6553200" cy="2641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Музыкальная пауза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33375"/>
            <a:ext cx="8229600" cy="4495800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331913" y="836613"/>
            <a:ext cx="5903912" cy="20875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FFFF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Конкурс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755650" y="3170238"/>
            <a:ext cx="7632700" cy="2419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CFFCC">
                        <a:alpha val="67000"/>
                      </a:srgbClr>
                    </a:gs>
                    <a:gs pos="100000">
                      <a:srgbClr val="CCFFCC">
                        <a:gamma/>
                        <a:shade val="8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"Лекарственные растения 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 descr="IMG_0008_NEW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5900" y="260350"/>
            <a:ext cx="2282825" cy="2747963"/>
          </a:xfrm>
        </p:spPr>
      </p:pic>
      <p:pic>
        <p:nvPicPr>
          <p:cNvPr id="30727" name="Picture 7" descr="IMG_0002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011863" y="476250"/>
            <a:ext cx="2995612" cy="4260850"/>
          </a:xfrm>
          <a:noFill/>
          <a:ln/>
        </p:spPr>
      </p:pic>
      <p:pic>
        <p:nvPicPr>
          <p:cNvPr id="30730" name="Picture 10" descr="IMG_0003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1370013" y="2565400"/>
            <a:ext cx="3128962" cy="4292600"/>
          </a:xfrm>
          <a:noFill/>
          <a:ln/>
        </p:spPr>
      </p:pic>
      <p:pic>
        <p:nvPicPr>
          <p:cNvPr id="30733" name="Picture 13" descr="IMG_0004"/>
          <p:cNvPicPr>
            <a:picLocks noChangeAspect="1" noChangeArrowheads="1"/>
          </p:cNvPicPr>
          <p:nvPr>
            <p:ph sz="quarter" idx="4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3708400" y="1412875"/>
            <a:ext cx="3255963" cy="44767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333375"/>
            <a:ext cx="8229600" cy="4495800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547813" y="549275"/>
            <a:ext cx="6408737" cy="136683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Times New Roman"/>
                <a:cs typeface="Times New Roman"/>
              </a:rPr>
              <a:t>Конкурс</a:t>
            </a: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611188" y="2133600"/>
            <a:ext cx="7777162" cy="3455988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"Экологические задачи"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rev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В Красную книгу России занесено 17 видов грибов. Это на 12 видов меньше, чем лишайников, и на 7 видов больше, чем папоротников. Сколько видов лишайников и папоротников занесено в Красную книгу нашей страны?</a:t>
            </a:r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Наблюдения за качеством морских вод осуществляются на 29 станциях в Чёрном море, это на 10 больше, чем в Азовском море. Сколько всего станций ведут наблюдения за качеством морских вод в Чёрном и Азовском морях? </a:t>
            </a:r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В Баргузинском заповеднике 4 вида рептилий .Это  в 2 раза больше, чем амфибий. Сколько всего видов рептилий и амфибий в заповеднике?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468313" y="1341438"/>
            <a:ext cx="7056437" cy="3382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Награждение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17 0.0  C 0.025 0.0  0.034 -0.01865  0.042 -0.02131  C 0.048 -0.02131  0.059 -0.004  0.064 -0.004  C 0.071 -0.004  0.078 -0.00932  0.091 -0.00932  L 0.1 -0.21575  L 0.11 0.03329  L 0.122 0.0  L 0.132 -0.00932  L 0.156 -0.00133  C 0.167 -0.00533  0.176 -0.02264  0.187 -0.0293  C 0.191 -0.03063  0.2 -0.03196  0.206 -0.0293  C 0.212 -0.02664  0.217 -0.00799  0.219 -0.00666  C 0.222 -0.00133  0.229 -0.00666  0.233 -0.004  L 0.239 0.0  L 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 b="1" i="1"/>
              <a:t>     Чтоб могли цветы расти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/>
              <a:t>      Всюду без опаски,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/>
              <a:t>      Их в букеты ты не рви –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/>
              <a:t>      Относись к ним с лаской.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/>
              <a:t>                        Другом ты природе будь: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/>
              <a:t>                       Ствол ножом не трогай,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/>
              <a:t>                       Лишь тропой держи свой путь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/>
              <a:t>                       И смотри под ноги.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/>
              <a:t>      Мусор ты не оставляй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/>
              <a:t>      На лесной полянке,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/>
              <a:t>      Красоты не оскверняй –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/>
              <a:t>      Убери все склянки.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/>
              <a:t>                      Всем на свете наконец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/>
              <a:t>                      Нам запомнить можно,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/>
              <a:t>                      Что природу – храм чудес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/>
              <a:t>                       Сохранить несложно.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DSC00646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63713" y="260350"/>
            <a:ext cx="5407025" cy="2898775"/>
          </a:xfrm>
          <a:noFill/>
          <a:ln/>
        </p:spPr>
      </p:pic>
      <p:pic>
        <p:nvPicPr>
          <p:cNvPr id="37895" name="Picture 7" descr="DSC00647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79388" y="3241675"/>
            <a:ext cx="4248150" cy="3186113"/>
          </a:xfrm>
          <a:noFill/>
          <a:ln/>
        </p:spPr>
      </p:pic>
      <p:pic>
        <p:nvPicPr>
          <p:cNvPr id="37898" name="Picture 10" descr="DSC00648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572000" y="3213100"/>
            <a:ext cx="4191000" cy="3143250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Рыбе – вода, птице – воздух, зверю – лес, горы. А человеку нужна Родина. И охранять природу – значит охранять Родину.</a:t>
            </a:r>
          </a:p>
          <a:p>
            <a:pPr>
              <a:buFontTx/>
              <a:buNone/>
            </a:pPr>
            <a:r>
              <a:rPr lang="ru-RU"/>
              <a:t>                                М. Пришвин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Телеграмма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Была я красива, была я пригожа,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А стала сама на себя не похожа!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Молодую травку на мне вытоптали.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Первоцветы для букетов оборвали.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Черёмуху  - красавицу обломали.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Берёзку белоствольную всю ножами изрезали.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Забросали меня банками, грязной бумагой, щепками, тряпками.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Помогите! Погибаю!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                                      Лесная полянка.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2124075" y="836613"/>
            <a:ext cx="4248150" cy="14398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Конкурс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  <a:p>
            <a:pPr>
              <a:buFontTx/>
              <a:buNone/>
            </a:pPr>
            <a:endParaRPr lang="ru-RU"/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611188" y="2924175"/>
            <a:ext cx="7848600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458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Правила поведения в природе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/>
      <p:bldP spid="1229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147050" cy="5835650"/>
          </a:xfrm>
        </p:spPr>
        <p:txBody>
          <a:bodyPr/>
          <a:lstStyle/>
          <a:p>
            <a:endParaRPr lang="ru-RU"/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916238" y="692150"/>
            <a:ext cx="3097212" cy="13890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FF">
                        <a:gamma/>
                        <a:shade val="46275"/>
                        <a:invGamma/>
                      </a:srgbClr>
                    </a:gs>
                    <a:gs pos="100000">
                      <a:srgbClr val="00FFFF"/>
                    </a:gs>
                  </a:gsLst>
                  <a:lin ang="18900000" scaled="1"/>
                </a:gradFill>
                <a:latin typeface="Arial"/>
                <a:cs typeface="Arial"/>
              </a:rPr>
              <a:t>Пауза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2624138" y="3170238"/>
            <a:ext cx="38957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99CC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мире интересного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295  E" pathEditMode="relative" ptsTypes="">
                                      <p:cBhvr>
                                        <p:cTn id="11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50" autoRev="1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250" autoRev="1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animBg="1"/>
      <p:bldP spid="133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91512" cy="56911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Какое растение называют «цветок – светофор» или «цветок – букетик» ?</a:t>
            </a:r>
          </a:p>
          <a:p>
            <a:pPr>
              <a:lnSpc>
                <a:spcPct val="80000"/>
              </a:lnSpc>
            </a:pPr>
            <a:r>
              <a:rPr lang="ru-RU" sz="2000"/>
              <a:t>Какое растение цветёт только в сезон сильных весенних ветров?</a:t>
            </a:r>
          </a:p>
          <a:p>
            <a:pPr>
              <a:lnSpc>
                <a:spcPct val="80000"/>
              </a:lnSpc>
            </a:pPr>
            <a:r>
              <a:rPr lang="ru-RU" sz="2000"/>
              <a:t>Видел я однажды по весне в лесу, как медведь выдрал из земли какое – то растение и начал его лизать. Лизал , лизал, да так и уснул. Что это было за растение ? </a:t>
            </a:r>
          </a:p>
          <a:p>
            <a:pPr>
              <a:lnSpc>
                <a:spcPct val="80000"/>
              </a:lnSpc>
            </a:pPr>
            <a:r>
              <a:rPr lang="ru-RU" sz="2000"/>
              <a:t>Это растение маленькое, хрупкое, нежное. Листья у него тонкие и мягкие, фиолетовые цветки имеют небольшие хохолки.</a:t>
            </a:r>
          </a:p>
          <a:p>
            <a:pPr>
              <a:lnSpc>
                <a:spcPct val="80000"/>
              </a:lnSpc>
            </a:pPr>
            <a:r>
              <a:rPr lang="ru-RU" sz="2000"/>
              <a:t>Какое растение называют «золотыми ключиками весны»?</a:t>
            </a:r>
          </a:p>
          <a:p>
            <a:pPr>
              <a:lnSpc>
                <a:spcPct val="80000"/>
              </a:lnSpc>
            </a:pPr>
            <a:r>
              <a:rPr lang="ru-RU" sz="2000"/>
              <a:t>Какое травянистое растение без листьев цветёт? </a:t>
            </a:r>
          </a:p>
          <a:p>
            <a:pPr>
              <a:lnSpc>
                <a:spcPct val="80000"/>
              </a:lnSpc>
            </a:pPr>
            <a:r>
              <a:rPr lang="ru-RU" sz="2000"/>
              <a:t>А это растение выглядит этаким крепышом: бодрым, свежим, умытым, полным здоровья.</a:t>
            </a:r>
          </a:p>
          <a:p>
            <a:pPr>
              <a:lnSpc>
                <a:spcPct val="80000"/>
              </a:lnSpc>
            </a:pPr>
            <a:r>
              <a:rPr lang="ru-RU" sz="2000"/>
              <a:t>Растение – символ весны, из фарфоровых чашечек которого образуются красные бусинки.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 rot="-1031275">
            <a:off x="1116013" y="476250"/>
            <a:ext cx="8764587" cy="96837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3731275" scaled="1"/>
                </a:gradFill>
                <a:latin typeface="Impact"/>
              </a:rPr>
              <a:t>Кроссворд "Первоцветы"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148263" y="4076700"/>
            <a:ext cx="503237" cy="5048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008000"/>
                </a:solidFill>
              </a:rPr>
              <a:t>в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148263" y="5589588"/>
            <a:ext cx="503237" cy="5032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008000"/>
                </a:solidFill>
              </a:rPr>
              <a:t>ы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5148263" y="5084763"/>
            <a:ext cx="503237" cy="5032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008000"/>
                </a:solidFill>
              </a:rPr>
              <a:t>т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5148263" y="4581525"/>
            <a:ext cx="503237" cy="5032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008000"/>
                </a:solidFill>
              </a:rPr>
              <a:t>е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 flipV="1">
            <a:off x="5148263" y="1557338"/>
            <a:ext cx="503237" cy="5286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sz="3600">
                <a:solidFill>
                  <a:srgbClr val="008000"/>
                </a:solidFill>
              </a:rPr>
              <a:t>е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148263" y="3068638"/>
            <a:ext cx="503237" cy="5048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008000"/>
                </a:solidFill>
              </a:rPr>
              <a:t>о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 flipH="1" flipV="1">
            <a:off x="5651500" y="3068638"/>
            <a:ext cx="504825" cy="534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sz="3600"/>
              <a:t>х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148263" y="2565400"/>
            <a:ext cx="503237" cy="5286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008000"/>
                </a:solidFill>
              </a:rPr>
              <a:t>в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 flipH="1">
            <a:off x="5148263" y="2060575"/>
            <a:ext cx="500062" cy="5302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008000"/>
                </a:solidFill>
              </a:rPr>
              <a:t>р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5148263" y="1052513"/>
            <a:ext cx="503237" cy="4778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008000"/>
                </a:solidFill>
              </a:rPr>
              <a:t>п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 flipV="1">
            <a:off x="5651500" y="1557338"/>
            <a:ext cx="5048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sz="3600"/>
              <a:t>д</a:t>
            </a: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6156325" y="1557338"/>
            <a:ext cx="503238" cy="528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у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6659563" y="1557338"/>
            <a:ext cx="504825" cy="528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н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7164388" y="1557338"/>
            <a:ext cx="503237" cy="528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и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8101013" y="15573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а</a:t>
            </a:r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7667625" y="1557338"/>
            <a:ext cx="433388" cy="528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ц</a:t>
            </a: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4643438" y="15573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м</a:t>
            </a:r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5651500" y="2060575"/>
            <a:ext cx="504825" cy="53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е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156325" y="2060575"/>
            <a:ext cx="503238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н</a:t>
            </a: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6659563" y="2060575"/>
            <a:ext cx="504825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и</a:t>
            </a: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7164388" y="2060575"/>
            <a:ext cx="503237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ц</a:t>
            </a: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7667625" y="2060575"/>
            <a:ext cx="433388" cy="477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а</a:t>
            </a: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4643438" y="2060575"/>
            <a:ext cx="492125" cy="53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т</a:t>
            </a: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1547813" y="2565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с</a:t>
            </a:r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4140200" y="2060575"/>
            <a:ext cx="503238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е</a:t>
            </a: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3635375" y="2060575"/>
            <a:ext cx="493713" cy="53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в</a:t>
            </a: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5651500" y="2565400"/>
            <a:ext cx="5048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а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4643438" y="2565400"/>
            <a:ext cx="493712" cy="528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а</a:t>
            </a: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4140200" y="2565400"/>
            <a:ext cx="492125" cy="528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р</a:t>
            </a: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 flipV="1">
            <a:off x="3635375" y="2565400"/>
            <a:ext cx="5048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sz="3600"/>
              <a:t>т</a:t>
            </a:r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3132138" y="2565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-</a:t>
            </a:r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2555875" y="2565400"/>
            <a:ext cx="576263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н</a:t>
            </a:r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 flipH="1">
            <a:off x="2051050" y="2565400"/>
            <a:ext cx="5048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о</a:t>
            </a:r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4643438" y="3068638"/>
            <a:ext cx="5048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х</a:t>
            </a:r>
          </a:p>
        </p:txBody>
      </p:sp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5148263" y="3573463"/>
            <a:ext cx="503237" cy="5032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008000"/>
                </a:solidFill>
              </a:rPr>
              <a:t>ц</a:t>
            </a:r>
          </a:p>
        </p:txBody>
      </p:sp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6156325" y="30686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л</a:t>
            </a:r>
          </a:p>
        </p:txBody>
      </p:sp>
      <p:sp>
        <p:nvSpPr>
          <p:cNvPr id="23603" name="Rectangle 51"/>
          <p:cNvSpPr>
            <a:spLocks noChangeArrowheads="1"/>
          </p:cNvSpPr>
          <p:nvPr/>
        </p:nvSpPr>
        <p:spPr bwMode="auto">
          <a:xfrm>
            <a:off x="6659563" y="3068638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а</a:t>
            </a:r>
          </a:p>
        </p:txBody>
      </p:sp>
      <p:sp>
        <p:nvSpPr>
          <p:cNvPr id="23604" name="Rectangle 52"/>
          <p:cNvSpPr>
            <a:spLocks noChangeArrowheads="1"/>
          </p:cNvSpPr>
          <p:nvPr/>
        </p:nvSpPr>
        <p:spPr bwMode="auto">
          <a:xfrm>
            <a:off x="7164388" y="30686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т</a:t>
            </a:r>
          </a:p>
        </p:txBody>
      </p:sp>
      <p:sp>
        <p:nvSpPr>
          <p:cNvPr id="23605" name="Rectangle 53"/>
          <p:cNvSpPr>
            <a:spLocks noChangeArrowheads="1"/>
          </p:cNvSpPr>
          <p:nvPr/>
        </p:nvSpPr>
        <p:spPr bwMode="auto">
          <a:xfrm>
            <a:off x="7667625" y="3068638"/>
            <a:ext cx="43338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к</a:t>
            </a:r>
          </a:p>
        </p:txBody>
      </p:sp>
      <p:sp>
        <p:nvSpPr>
          <p:cNvPr id="23606" name="Rectangle 54"/>
          <p:cNvSpPr>
            <a:spLocks noChangeArrowheads="1"/>
          </p:cNvSpPr>
          <p:nvPr/>
        </p:nvSpPr>
        <p:spPr bwMode="auto">
          <a:xfrm>
            <a:off x="8101013" y="3068638"/>
            <a:ext cx="431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а</a:t>
            </a:r>
          </a:p>
        </p:txBody>
      </p:sp>
      <p:sp>
        <p:nvSpPr>
          <p:cNvPr id="23607" name="Rectangle 55"/>
          <p:cNvSpPr>
            <a:spLocks noChangeArrowheads="1"/>
          </p:cNvSpPr>
          <p:nvPr/>
        </p:nvSpPr>
        <p:spPr bwMode="auto">
          <a:xfrm>
            <a:off x="5651500" y="3573463"/>
            <a:ext cx="5048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в</a:t>
            </a:r>
          </a:p>
        </p:txBody>
      </p:sp>
      <p:sp>
        <p:nvSpPr>
          <p:cNvPr id="23608" name="Rectangle 56"/>
          <p:cNvSpPr>
            <a:spLocks noChangeArrowheads="1"/>
          </p:cNvSpPr>
          <p:nvPr/>
        </p:nvSpPr>
        <p:spPr bwMode="auto">
          <a:xfrm>
            <a:off x="6156325" y="3573463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е</a:t>
            </a:r>
          </a:p>
        </p:txBody>
      </p:sp>
      <p:sp>
        <p:nvSpPr>
          <p:cNvPr id="23609" name="Rectangle 57"/>
          <p:cNvSpPr>
            <a:spLocks noChangeArrowheads="1"/>
          </p:cNvSpPr>
          <p:nvPr/>
        </p:nvSpPr>
        <p:spPr bwMode="auto">
          <a:xfrm>
            <a:off x="6659563" y="3573463"/>
            <a:ext cx="5048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т</a:t>
            </a:r>
          </a:p>
        </p:txBody>
      </p:sp>
      <p:sp>
        <p:nvSpPr>
          <p:cNvPr id="23610" name="Rectangle 58"/>
          <p:cNvSpPr>
            <a:spLocks noChangeArrowheads="1"/>
          </p:cNvSpPr>
          <p:nvPr/>
        </p:nvSpPr>
        <p:spPr bwMode="auto">
          <a:xfrm>
            <a:off x="4643438" y="3573463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о</a:t>
            </a:r>
          </a:p>
        </p:txBody>
      </p:sp>
      <p:sp>
        <p:nvSpPr>
          <p:cNvPr id="23611" name="Rectangle 59"/>
          <p:cNvSpPr>
            <a:spLocks noChangeArrowheads="1"/>
          </p:cNvSpPr>
          <p:nvPr/>
        </p:nvSpPr>
        <p:spPr bwMode="auto">
          <a:xfrm>
            <a:off x="4140200" y="3573463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в</a:t>
            </a:r>
          </a:p>
        </p:txBody>
      </p:sp>
      <p:sp>
        <p:nvSpPr>
          <p:cNvPr id="23612" name="Rectangle 60"/>
          <p:cNvSpPr>
            <a:spLocks noChangeArrowheads="1"/>
          </p:cNvSpPr>
          <p:nvPr/>
        </p:nvSpPr>
        <p:spPr bwMode="auto">
          <a:xfrm>
            <a:off x="3635375" y="3573463"/>
            <a:ext cx="48418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р</a:t>
            </a:r>
          </a:p>
        </p:txBody>
      </p:sp>
      <p:sp>
        <p:nvSpPr>
          <p:cNvPr id="23613" name="Rectangle 61"/>
          <p:cNvSpPr>
            <a:spLocks noChangeArrowheads="1"/>
          </p:cNvSpPr>
          <p:nvPr/>
        </p:nvSpPr>
        <p:spPr bwMode="auto">
          <a:xfrm>
            <a:off x="3132138" y="3573463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е</a:t>
            </a:r>
          </a:p>
        </p:txBody>
      </p:sp>
      <p:sp>
        <p:nvSpPr>
          <p:cNvPr id="23614" name="Rectangle 62"/>
          <p:cNvSpPr>
            <a:spLocks noChangeArrowheads="1"/>
          </p:cNvSpPr>
          <p:nvPr/>
        </p:nvSpPr>
        <p:spPr bwMode="auto">
          <a:xfrm>
            <a:off x="2627313" y="3573463"/>
            <a:ext cx="5048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п</a:t>
            </a:r>
          </a:p>
        </p:txBody>
      </p:sp>
      <p:sp>
        <p:nvSpPr>
          <p:cNvPr id="23615" name="Rectangle 63"/>
          <p:cNvSpPr>
            <a:spLocks noChangeArrowheads="1"/>
          </p:cNvSpPr>
          <p:nvPr/>
        </p:nvSpPr>
        <p:spPr bwMode="auto">
          <a:xfrm flipH="1">
            <a:off x="5651500" y="4581525"/>
            <a:ext cx="5048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х</a:t>
            </a:r>
          </a:p>
        </p:txBody>
      </p:sp>
      <p:sp>
        <p:nvSpPr>
          <p:cNvPr id="23616" name="Rectangle 64"/>
          <p:cNvSpPr>
            <a:spLocks noChangeArrowheads="1"/>
          </p:cNvSpPr>
          <p:nvPr/>
        </p:nvSpPr>
        <p:spPr bwMode="auto">
          <a:xfrm>
            <a:off x="6156325" y="45815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а</a:t>
            </a:r>
          </a:p>
        </p:txBody>
      </p:sp>
      <p:sp>
        <p:nvSpPr>
          <p:cNvPr id="23617" name="Rectangle 65"/>
          <p:cNvSpPr>
            <a:spLocks noChangeArrowheads="1"/>
          </p:cNvSpPr>
          <p:nvPr/>
        </p:nvSpPr>
        <p:spPr bwMode="auto">
          <a:xfrm>
            <a:off x="5651500" y="5084763"/>
            <a:ext cx="5048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я</a:t>
            </a:r>
          </a:p>
        </p:txBody>
      </p:sp>
      <p:sp>
        <p:nvSpPr>
          <p:cNvPr id="23618" name="Rectangle 66"/>
          <p:cNvSpPr>
            <a:spLocks noChangeArrowheads="1"/>
          </p:cNvSpPr>
          <p:nvPr/>
        </p:nvSpPr>
        <p:spPr bwMode="auto">
          <a:xfrm>
            <a:off x="6156325" y="5084763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к</a:t>
            </a:r>
          </a:p>
        </p:txBody>
      </p:sp>
      <p:sp>
        <p:nvSpPr>
          <p:cNvPr id="23619" name="Rectangle 67"/>
          <p:cNvSpPr>
            <a:spLocks noChangeArrowheads="1"/>
          </p:cNvSpPr>
          <p:nvPr/>
        </p:nvSpPr>
        <p:spPr bwMode="auto">
          <a:xfrm>
            <a:off x="5651500" y="5589588"/>
            <a:ext cx="5048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ш</a:t>
            </a:r>
          </a:p>
        </p:txBody>
      </p:sp>
      <p:sp>
        <p:nvSpPr>
          <p:cNvPr id="23620" name="Rectangle 68"/>
          <p:cNvSpPr>
            <a:spLocks noChangeArrowheads="1"/>
          </p:cNvSpPr>
          <p:nvPr/>
        </p:nvSpPr>
        <p:spPr bwMode="auto">
          <a:xfrm>
            <a:off x="4643438" y="4581525"/>
            <a:ext cx="5048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ч</a:t>
            </a:r>
          </a:p>
        </p:txBody>
      </p:sp>
      <p:sp>
        <p:nvSpPr>
          <p:cNvPr id="23621" name="Rectangle 69"/>
          <p:cNvSpPr>
            <a:spLocks noChangeArrowheads="1"/>
          </p:cNvSpPr>
          <p:nvPr/>
        </p:nvSpPr>
        <p:spPr bwMode="auto">
          <a:xfrm>
            <a:off x="4140200" y="45815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а</a:t>
            </a:r>
          </a:p>
        </p:txBody>
      </p:sp>
      <p:sp>
        <p:nvSpPr>
          <p:cNvPr id="23622" name="Rectangle 70"/>
          <p:cNvSpPr>
            <a:spLocks noChangeArrowheads="1"/>
          </p:cNvSpPr>
          <p:nvPr/>
        </p:nvSpPr>
        <p:spPr bwMode="auto">
          <a:xfrm>
            <a:off x="3635375" y="4581525"/>
            <a:ext cx="5048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м</a:t>
            </a:r>
          </a:p>
        </p:txBody>
      </p:sp>
      <p:sp>
        <p:nvSpPr>
          <p:cNvPr id="23623" name="Rectangle 71"/>
          <p:cNvSpPr>
            <a:spLocks noChangeArrowheads="1"/>
          </p:cNvSpPr>
          <p:nvPr/>
        </p:nvSpPr>
        <p:spPr bwMode="auto">
          <a:xfrm>
            <a:off x="3132138" y="45815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-</a:t>
            </a:r>
          </a:p>
        </p:txBody>
      </p:sp>
      <p:sp>
        <p:nvSpPr>
          <p:cNvPr id="23624" name="Rectangle 72"/>
          <p:cNvSpPr>
            <a:spLocks noChangeArrowheads="1"/>
          </p:cNvSpPr>
          <p:nvPr/>
        </p:nvSpPr>
        <p:spPr bwMode="auto">
          <a:xfrm>
            <a:off x="2627313" y="4581525"/>
            <a:ext cx="5048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и</a:t>
            </a:r>
          </a:p>
        </p:txBody>
      </p:sp>
      <p:sp>
        <p:nvSpPr>
          <p:cNvPr id="23625" name="Rectangle 73"/>
          <p:cNvSpPr>
            <a:spLocks noChangeArrowheads="1"/>
          </p:cNvSpPr>
          <p:nvPr/>
        </p:nvSpPr>
        <p:spPr bwMode="auto">
          <a:xfrm>
            <a:off x="2124075" y="45815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-</a:t>
            </a:r>
          </a:p>
        </p:txBody>
      </p:sp>
      <p:sp>
        <p:nvSpPr>
          <p:cNvPr id="23626" name="Rectangle 74"/>
          <p:cNvSpPr>
            <a:spLocks noChangeArrowheads="1"/>
          </p:cNvSpPr>
          <p:nvPr/>
        </p:nvSpPr>
        <p:spPr bwMode="auto">
          <a:xfrm>
            <a:off x="1619250" y="4581525"/>
            <a:ext cx="5048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ь</a:t>
            </a:r>
          </a:p>
        </p:txBody>
      </p:sp>
      <p:sp>
        <p:nvSpPr>
          <p:cNvPr id="23627" name="Rectangle 75"/>
          <p:cNvSpPr>
            <a:spLocks noChangeArrowheads="1"/>
          </p:cNvSpPr>
          <p:nvPr/>
        </p:nvSpPr>
        <p:spPr bwMode="auto">
          <a:xfrm flipV="1">
            <a:off x="1116013" y="45815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sz="3600"/>
              <a:t>т</a:t>
            </a:r>
          </a:p>
        </p:txBody>
      </p:sp>
      <p:sp>
        <p:nvSpPr>
          <p:cNvPr id="23628" name="Rectangle 76"/>
          <p:cNvSpPr>
            <a:spLocks noChangeArrowheads="1"/>
          </p:cNvSpPr>
          <p:nvPr/>
        </p:nvSpPr>
        <p:spPr bwMode="auto">
          <a:xfrm>
            <a:off x="611188" y="45815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а</a:t>
            </a:r>
          </a:p>
        </p:txBody>
      </p:sp>
      <p:sp>
        <p:nvSpPr>
          <p:cNvPr id="23629" name="Rectangle 77"/>
          <p:cNvSpPr>
            <a:spLocks noChangeArrowheads="1"/>
          </p:cNvSpPr>
          <p:nvPr/>
        </p:nvSpPr>
        <p:spPr bwMode="auto">
          <a:xfrm>
            <a:off x="4643438" y="5084763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с</a:t>
            </a:r>
          </a:p>
        </p:txBody>
      </p:sp>
      <p:sp>
        <p:nvSpPr>
          <p:cNvPr id="23630" name="Rectangle 78"/>
          <p:cNvSpPr>
            <a:spLocks noChangeArrowheads="1"/>
          </p:cNvSpPr>
          <p:nvPr/>
        </p:nvSpPr>
        <p:spPr bwMode="auto">
          <a:xfrm>
            <a:off x="4140200" y="5084763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и</a:t>
            </a:r>
          </a:p>
        </p:txBody>
      </p:sp>
      <p:sp>
        <p:nvSpPr>
          <p:cNvPr id="23631" name="Rectangle 79"/>
          <p:cNvSpPr>
            <a:spLocks noChangeArrowheads="1"/>
          </p:cNvSpPr>
          <p:nvPr/>
        </p:nvSpPr>
        <p:spPr bwMode="auto">
          <a:xfrm>
            <a:off x="3635375" y="5084763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ч</a:t>
            </a:r>
          </a:p>
        </p:txBody>
      </p:sp>
      <p:sp>
        <p:nvSpPr>
          <p:cNvPr id="23632" name="Rectangle 80"/>
          <p:cNvSpPr>
            <a:spLocks noChangeArrowheads="1"/>
          </p:cNvSpPr>
          <p:nvPr/>
        </p:nvSpPr>
        <p:spPr bwMode="auto">
          <a:xfrm>
            <a:off x="4643438" y="5589588"/>
            <a:ext cx="5048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д</a:t>
            </a:r>
          </a:p>
        </p:txBody>
      </p:sp>
      <p:sp>
        <p:nvSpPr>
          <p:cNvPr id="23633" name="Rectangle 81"/>
          <p:cNvSpPr>
            <a:spLocks noChangeArrowheads="1"/>
          </p:cNvSpPr>
          <p:nvPr/>
        </p:nvSpPr>
        <p:spPr bwMode="auto">
          <a:xfrm flipV="1">
            <a:off x="4140200" y="558958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sz="3600"/>
              <a:t>н</a:t>
            </a:r>
          </a:p>
        </p:txBody>
      </p:sp>
      <p:sp>
        <p:nvSpPr>
          <p:cNvPr id="23634" name="Rectangle 82"/>
          <p:cNvSpPr>
            <a:spLocks noChangeArrowheads="1"/>
          </p:cNvSpPr>
          <p:nvPr/>
        </p:nvSpPr>
        <p:spPr bwMode="auto">
          <a:xfrm flipV="1">
            <a:off x="3635375" y="558958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sz="3600"/>
              <a:t>а</a:t>
            </a:r>
          </a:p>
        </p:txBody>
      </p:sp>
      <p:sp>
        <p:nvSpPr>
          <p:cNvPr id="23635" name="Rectangle 83"/>
          <p:cNvSpPr>
            <a:spLocks noChangeArrowheads="1"/>
          </p:cNvSpPr>
          <p:nvPr/>
        </p:nvSpPr>
        <p:spPr bwMode="auto">
          <a:xfrm>
            <a:off x="3132138" y="55895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л</a:t>
            </a:r>
          </a:p>
        </p:txBody>
      </p:sp>
      <p:sp>
        <p:nvSpPr>
          <p:cNvPr id="23636" name="Rectangle 84"/>
          <p:cNvSpPr>
            <a:spLocks noChangeArrowheads="1"/>
          </p:cNvSpPr>
          <p:nvPr/>
        </p:nvSpPr>
        <p:spPr bwMode="auto">
          <a:xfrm>
            <a:off x="179388" y="4581525"/>
            <a:ext cx="5048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м</a:t>
            </a:r>
          </a:p>
        </p:txBody>
      </p:sp>
      <p:pic>
        <p:nvPicPr>
          <p:cNvPr id="23637" name="Picture 85" descr="ти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5288" y="365125"/>
            <a:ext cx="1944687" cy="1736725"/>
          </a:xfrm>
          <a:noFill/>
          <a:ln/>
        </p:spPr>
      </p:pic>
      <p:pic>
        <p:nvPicPr>
          <p:cNvPr id="23639" name="Picture 87" descr="ььь"/>
          <p:cNvPicPr>
            <a:picLocks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804025" y="5084763"/>
            <a:ext cx="2108200" cy="14144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4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1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7500"/>
                            </p:stCondLst>
                            <p:childTnLst>
                              <p:par>
                                <p:cTn id="17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8500"/>
                            </p:stCondLst>
                            <p:childTnLst>
                              <p:par>
                                <p:cTn id="18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9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800" decel="1000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800" decel="100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00" decel="100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800" decel="100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800" decel="100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800" decel="100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800" decel="100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800" decel="100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1000"/>
                            </p:stCondLst>
                            <p:childTnLst>
                              <p:par>
                                <p:cTn id="2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800" decel="1000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800" decel="1000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00" decel="1000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800" decel="1000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2000"/>
                            </p:stCondLst>
                            <p:childTnLst>
                              <p:par>
                                <p:cTn id="2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800" decel="1000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800" decel="1000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800" decel="1000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800" decel="1000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3000"/>
                            </p:stCondLst>
                            <p:childTnLst>
                              <p:par>
                                <p:cTn id="2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800" decel="1000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800" decel="1000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800" decel="1000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800" decel="1000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800" decel="1000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800" decel="1000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00" decel="1000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800" decel="1000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5000"/>
                            </p:stCondLst>
                            <p:childTnLst>
                              <p:par>
                                <p:cTn id="24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800" decel="1000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800" decel="1000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800" decel="1000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800" decel="1000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25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27000"/>
                            </p:stCondLst>
                            <p:childTnLst>
                              <p:par>
                                <p:cTn id="26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800" decel="100000"/>
                                        <p:tgtEl>
                                          <p:spTgt spid="23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800" decel="100000" fill="hold"/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800" decel="100000" fill="hold"/>
                                        <p:tgtEl>
                                          <p:spTgt spid="23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800" decel="100000" fill="hold"/>
                                        <p:tgtEl>
                                          <p:spTgt spid="23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28000"/>
                            </p:stCondLst>
                            <p:childTnLst>
                              <p:par>
                                <p:cTn id="27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800" decel="100000"/>
                                        <p:tgtEl>
                                          <p:spTgt spid="23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800" decel="1000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800" decel="1000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800" decel="1000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9000"/>
                            </p:stCondLst>
                            <p:childTnLst>
                              <p:par>
                                <p:cTn id="281" presetID="5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30000"/>
                            </p:stCondLst>
                            <p:childTnLst>
                              <p:par>
                                <p:cTn id="28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23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23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1000"/>
                            </p:stCondLst>
                            <p:childTnLst>
                              <p:par>
                                <p:cTn id="29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32000"/>
                            </p:stCondLst>
                            <p:childTnLst>
                              <p:par>
                                <p:cTn id="29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3000"/>
                            </p:stCondLst>
                            <p:childTnLst>
                              <p:par>
                                <p:cTn id="30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34000"/>
                            </p:stCondLst>
                            <p:childTnLst>
                              <p:par>
                                <p:cTn id="3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35000"/>
                            </p:stCondLst>
                            <p:childTnLst>
                              <p:par>
                                <p:cTn id="3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36000"/>
                            </p:stCondLst>
                            <p:childTnLst>
                              <p:par>
                                <p:cTn id="3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37000"/>
                            </p:stCondLst>
                            <p:childTnLst>
                              <p:par>
                                <p:cTn id="33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38000"/>
                            </p:stCondLst>
                            <p:childTnLst>
                              <p:par>
                                <p:cTn id="33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39000"/>
                            </p:stCondLst>
                            <p:childTnLst>
                              <p:par>
                                <p:cTn id="34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40000"/>
                            </p:stCondLst>
                            <p:childTnLst>
                              <p:par>
                                <p:cTn id="35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41000"/>
                            </p:stCondLst>
                            <p:childTnLst>
                              <p:par>
                                <p:cTn id="35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42000"/>
                            </p:stCondLst>
                            <p:childTnLst>
                              <p:par>
                                <p:cTn id="36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23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23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2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43000"/>
                            </p:stCondLst>
                            <p:childTnLst>
                              <p:par>
                                <p:cTn id="372" presetID="3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44000"/>
                            </p:stCondLst>
                            <p:childTnLst>
                              <p:par>
                                <p:cTn id="37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45000"/>
                            </p:stCondLst>
                            <p:childTnLst>
                              <p:par>
                                <p:cTn id="38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46000"/>
                            </p:stCondLst>
                            <p:childTnLst>
                              <p:par>
                                <p:cTn id="39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47000"/>
                            </p:stCondLst>
                            <p:childTnLst>
                              <p:par>
                                <p:cTn id="40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48000"/>
                            </p:stCondLst>
                            <p:childTnLst>
                              <p:par>
                                <p:cTn id="40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23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23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23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000" fill="hold"/>
                                        <p:tgtEl>
                                          <p:spTgt spid="23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49000"/>
                            </p:stCondLst>
                            <p:childTnLst>
                              <p:par>
                                <p:cTn id="41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23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23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000" fill="hold"/>
                                        <p:tgtEl>
                                          <p:spTgt spid="23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23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50000"/>
                            </p:stCondLst>
                            <p:childTnLst>
                              <p:par>
                                <p:cTn id="42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23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23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23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23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51000"/>
                            </p:stCondLst>
                            <p:childTnLst>
                              <p:par>
                                <p:cTn id="42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23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23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23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23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52000"/>
                            </p:stCondLst>
                            <p:childTnLst>
                              <p:par>
                                <p:cTn id="43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10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0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53000"/>
                            </p:stCondLst>
                            <p:childTnLst>
                              <p:par>
                                <p:cTn id="4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4" dur="500" fill="hold"/>
                                        <p:tgtEl>
                                          <p:spTgt spid="23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23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53500"/>
                            </p:stCondLst>
                            <p:childTnLst>
                              <p:par>
                                <p:cTn id="4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23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23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54000"/>
                            </p:stCondLst>
                            <p:childTnLst>
                              <p:par>
                                <p:cTn id="4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4" dur="500" fill="hold"/>
                                        <p:tgtEl>
                                          <p:spTgt spid="23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500" fill="hold"/>
                                        <p:tgtEl>
                                          <p:spTgt spid="23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54500"/>
                            </p:stCondLst>
                            <p:childTnLst>
                              <p:par>
                                <p:cTn id="4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9" dur="500" fill="hold"/>
                                        <p:tgtEl>
                                          <p:spTgt spid="23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500" fill="hold"/>
                                        <p:tgtEl>
                                          <p:spTgt spid="23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55000"/>
                            </p:stCondLst>
                            <p:childTnLst>
                              <p:par>
                                <p:cTn id="4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23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23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2" grpId="0" animBg="1"/>
      <p:bldP spid="23576" grpId="0" animBg="1"/>
      <p:bldP spid="23577" grpId="0" animBg="1"/>
      <p:bldP spid="23578" grpId="0" animBg="1"/>
      <p:bldP spid="23579" grpId="0" animBg="1"/>
      <p:bldP spid="23580" grpId="0" animBg="1"/>
      <p:bldP spid="23581" grpId="0" animBg="1"/>
      <p:bldP spid="23583" grpId="0" animBg="1"/>
      <p:bldP spid="23584" grpId="0" animBg="1"/>
      <p:bldP spid="23585" grpId="0" animBg="1"/>
      <p:bldP spid="23586" grpId="0" animBg="1"/>
      <p:bldP spid="23587" grpId="0" animBg="1"/>
      <p:bldP spid="23588" grpId="0" animBg="1"/>
      <p:bldP spid="23589" grpId="0" animBg="1"/>
      <p:bldP spid="23590" grpId="0" animBg="1"/>
      <p:bldP spid="23592" grpId="0" animBg="1"/>
      <p:bldP spid="23593" grpId="0" animBg="1"/>
      <p:bldP spid="23594" grpId="0" animBg="1"/>
      <p:bldP spid="23595" grpId="0" animBg="1"/>
      <p:bldP spid="23596" grpId="0" animBg="1"/>
      <p:bldP spid="23597" grpId="0" animBg="1"/>
      <p:bldP spid="23598" grpId="0" animBg="1"/>
      <p:bldP spid="23599" grpId="0" animBg="1"/>
      <p:bldP spid="23600" grpId="0" animBg="1"/>
      <p:bldP spid="23602" grpId="0" animBg="1"/>
      <p:bldP spid="23603" grpId="0" animBg="1"/>
      <p:bldP spid="23604" grpId="0" animBg="1"/>
      <p:bldP spid="23605" grpId="0" animBg="1"/>
      <p:bldP spid="23606" grpId="0" animBg="1"/>
      <p:bldP spid="23607" grpId="0" animBg="1"/>
      <p:bldP spid="23608" grpId="0" animBg="1"/>
      <p:bldP spid="23609" grpId="0" animBg="1"/>
      <p:bldP spid="23610" grpId="0" animBg="1"/>
      <p:bldP spid="23611" grpId="0" animBg="1"/>
      <p:bldP spid="23612" grpId="0" animBg="1"/>
      <p:bldP spid="23612" grpId="1" animBg="1"/>
      <p:bldP spid="23613" grpId="0" animBg="1"/>
      <p:bldP spid="23614" grpId="0" animBg="1"/>
      <p:bldP spid="23615" grpId="0" animBg="1"/>
      <p:bldP spid="23616" grpId="0" animBg="1"/>
      <p:bldP spid="23617" grpId="0" animBg="1"/>
      <p:bldP spid="23618" grpId="0" animBg="1"/>
      <p:bldP spid="23619" grpId="0" animBg="1"/>
      <p:bldP spid="23620" grpId="0" animBg="1"/>
      <p:bldP spid="23621" grpId="0" animBg="1"/>
      <p:bldP spid="23622" grpId="0" animBg="1"/>
      <p:bldP spid="23622" grpId="1" animBg="1"/>
      <p:bldP spid="23623" grpId="0" animBg="1"/>
      <p:bldP spid="23624" grpId="0" animBg="1"/>
      <p:bldP spid="23625" grpId="0" animBg="1"/>
      <p:bldP spid="23626" grpId="0" animBg="1"/>
      <p:bldP spid="23627" grpId="0" animBg="1"/>
      <p:bldP spid="23628" grpId="0" animBg="1"/>
      <p:bldP spid="23629" grpId="0" animBg="1"/>
      <p:bldP spid="23630" grpId="0" animBg="1"/>
      <p:bldP spid="23631" grpId="0" animBg="1"/>
      <p:bldP spid="23632" grpId="0" animBg="1"/>
      <p:bldP spid="23633" grpId="0" animBg="1"/>
      <p:bldP spid="23634" grpId="0" animBg="1"/>
      <p:bldP spid="23635" grpId="0" animBg="1"/>
      <p:bldP spid="236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r>
              <a:rPr lang="ru-RU" sz="1800"/>
              <a:t>В нашей стране Красная книга вышла в 1978 году. Она называлась Красная книга СССР.</a:t>
            </a:r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r>
              <a:rPr lang="ru-RU" sz="1800"/>
              <a:t> Сначала все сведения о редких и исчезнувших видах животных и растений уместились в одном томе. Но позже выяснилось, что в защите нуждается значительно большее число видов .</a:t>
            </a:r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r>
              <a:rPr lang="ru-RU" sz="1800"/>
              <a:t>Сейчас таких томов насчитывается десятки.</a:t>
            </a:r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r>
              <a:rPr lang="ru-RU" sz="1800"/>
              <a:t>В охране нуждается всё больше и больше животных, птиц, растений.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971550" y="333375"/>
            <a:ext cx="7416800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"Красная книга"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DSC00649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58888" y="404813"/>
            <a:ext cx="6958012" cy="554672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3">
  <a:themeElements>
    <a:clrScheme name="Презентация3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Презентация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езентация3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3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3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3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3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3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3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3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3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Презентация3</Template>
  <TotalTime>331</TotalTime>
  <Words>592</Words>
  <Application>Microsoft Office PowerPoint</Application>
  <PresentationFormat>Экран (4:3)</PresentationFormat>
  <Paragraphs>156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Wingdings</vt:lpstr>
      <vt:lpstr>Презентация3</vt:lpstr>
      <vt:lpstr>Слайд 1</vt:lpstr>
      <vt:lpstr>Слайд 2</vt:lpstr>
      <vt:lpstr>Телеграмма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Иванов Е.В.</dc:creator>
  <cp:lastModifiedBy>www.PHILka.RU</cp:lastModifiedBy>
  <cp:revision>10</cp:revision>
  <dcterms:created xsi:type="dcterms:W3CDTF">2009-05-07T11:01:59Z</dcterms:created>
  <dcterms:modified xsi:type="dcterms:W3CDTF">2010-05-22T06:15:18Z</dcterms:modified>
</cp:coreProperties>
</file>