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1" r:id="rId2"/>
    <p:sldId id="256" r:id="rId3"/>
    <p:sldId id="262" r:id="rId4"/>
    <p:sldId id="257" r:id="rId5"/>
    <p:sldId id="258" r:id="rId6"/>
    <p:sldId id="259" r:id="rId7"/>
    <p:sldId id="260"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714" autoAdjust="0"/>
  </p:normalViewPr>
  <p:slideViewPr>
    <p:cSldViewPr>
      <p:cViewPr varScale="1">
        <p:scale>
          <a:sx n="74" d="100"/>
          <a:sy n="74" d="100"/>
        </p:scale>
        <p:origin x="-10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50A05F6-EF33-48F1-A34E-35E75652A338}" type="datetimeFigureOut">
              <a:rPr lang="ru-RU" smtClean="0"/>
              <a:pPr/>
              <a:t>23.01.2010</a:t>
            </a:fld>
            <a:endParaRPr lang="ru-RU" dirty="0"/>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dirty="0"/>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7D615B2-D389-49A0-BFE8-6614EC942AE7}"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50A05F6-EF33-48F1-A34E-35E75652A338}" type="datetimeFigureOut">
              <a:rPr lang="ru-RU" smtClean="0"/>
              <a:pPr/>
              <a:t>23.01.2010</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F7D615B2-D389-49A0-BFE8-6614EC942AE7}"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E50A05F6-EF33-48F1-A34E-35E75652A338}" type="datetimeFigureOut">
              <a:rPr lang="ru-RU" smtClean="0"/>
              <a:pPr/>
              <a:t>23.01.2010</a:t>
            </a:fld>
            <a:endParaRPr lang="ru-RU" dirty="0"/>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dirty="0"/>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7D615B2-D389-49A0-BFE8-6614EC942AE7}"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50A05F6-EF33-48F1-A34E-35E75652A338}" type="datetimeFigureOut">
              <a:rPr lang="ru-RU" smtClean="0"/>
              <a:pPr/>
              <a:t>23.01.2010</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F7D615B2-D389-49A0-BFE8-6614EC942AE7}"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50A05F6-EF33-48F1-A34E-35E75652A338}" type="datetimeFigureOut">
              <a:rPr lang="ru-RU" smtClean="0"/>
              <a:pPr/>
              <a:t>23.01.2010</a:t>
            </a:fld>
            <a:endParaRPr lang="ru-RU" dirty="0"/>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dirty="0"/>
          </a:p>
        </p:txBody>
      </p:sp>
      <p:sp>
        <p:nvSpPr>
          <p:cNvPr id="6" name="Номер слайда 5"/>
          <p:cNvSpPr>
            <a:spLocks noGrp="1"/>
          </p:cNvSpPr>
          <p:nvPr>
            <p:ph type="sldNum" sz="quarter" idx="12"/>
          </p:nvPr>
        </p:nvSpPr>
        <p:spPr>
          <a:xfrm>
            <a:off x="6733952" y="6555112"/>
            <a:ext cx="588336" cy="228600"/>
          </a:xfrm>
        </p:spPr>
        <p:txBody>
          <a:bodyPr/>
          <a:lstStyle>
            <a:extLst/>
          </a:lstStyle>
          <a:p>
            <a:fld id="{F7D615B2-D389-49A0-BFE8-6614EC942AE7}"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50A05F6-EF33-48F1-A34E-35E75652A338}" type="datetimeFigureOut">
              <a:rPr lang="ru-RU" smtClean="0"/>
              <a:pPr/>
              <a:t>23.01.2010</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F7D615B2-D389-49A0-BFE8-6614EC942AE7}"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E50A05F6-EF33-48F1-A34E-35E75652A338}" type="datetimeFigureOut">
              <a:rPr lang="ru-RU" smtClean="0"/>
              <a:pPr/>
              <a:t>23.01.2010</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F7D615B2-D389-49A0-BFE8-6614EC942AE7}"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E50A05F6-EF33-48F1-A34E-35E75652A338}" type="datetimeFigureOut">
              <a:rPr lang="ru-RU" smtClean="0"/>
              <a:pPr/>
              <a:t>23.01.2010</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F7D615B2-D389-49A0-BFE8-6614EC942AE7}"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E50A05F6-EF33-48F1-A34E-35E75652A338}" type="datetimeFigureOut">
              <a:rPr lang="ru-RU" smtClean="0"/>
              <a:pPr/>
              <a:t>23.01.2010</a:t>
            </a:fld>
            <a:endParaRPr lang="ru-RU" dirty="0"/>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dirty="0"/>
          </a:p>
        </p:txBody>
      </p:sp>
      <p:sp>
        <p:nvSpPr>
          <p:cNvPr id="4" name="Номер слайда 3"/>
          <p:cNvSpPr>
            <a:spLocks noGrp="1"/>
          </p:cNvSpPr>
          <p:nvPr>
            <p:ph type="sldNum" sz="quarter" idx="12"/>
          </p:nvPr>
        </p:nvSpPr>
        <p:spPr/>
        <p:txBody>
          <a:bodyPr/>
          <a:lstStyle>
            <a:extLst/>
          </a:lstStyle>
          <a:p>
            <a:fld id="{F7D615B2-D389-49A0-BFE8-6614EC942AE7}"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50A05F6-EF33-48F1-A34E-35E75652A338}" type="datetimeFigureOut">
              <a:rPr lang="ru-RU" smtClean="0"/>
              <a:pPr/>
              <a:t>23.01.2010</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F7D615B2-D389-49A0-BFE8-6614EC942AE7}"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E50A05F6-EF33-48F1-A34E-35E75652A338}" type="datetimeFigureOut">
              <a:rPr lang="ru-RU" smtClean="0"/>
              <a:pPr/>
              <a:t>23.01.2010</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F7D615B2-D389-49A0-BFE8-6614EC942AE7}" type="slidenum">
              <a:rPr lang="ru-RU" smtClean="0"/>
              <a:pPr/>
              <a:t>‹#›</a:t>
            </a:fld>
            <a:endParaRPr lang="ru-RU" dirty="0"/>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dirty="0"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50A05F6-EF33-48F1-A34E-35E75652A338}" type="datetimeFigureOut">
              <a:rPr lang="ru-RU" smtClean="0"/>
              <a:pPr/>
              <a:t>23.01.2010</a:t>
            </a:fld>
            <a:endParaRPr lang="ru-RU" dirty="0"/>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dirty="0"/>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7D615B2-D389-49A0-BFE8-6614EC942AE7}"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57554" y="0"/>
            <a:ext cx="5105400" cy="2868168"/>
          </a:xfrm>
        </p:spPr>
        <p:txBody>
          <a:bodyPr/>
          <a:lstStyle/>
          <a:p>
            <a:r>
              <a:rPr lang="ru-RU" smtClean="0"/>
              <a:t>Легко </a:t>
            </a:r>
            <a:r>
              <a:rPr lang="ru-RU" dirty="0" smtClean="0"/>
              <a:t>ли быть молодым? </a:t>
            </a:r>
            <a:endParaRPr lang="ru-RU" dirty="0"/>
          </a:p>
        </p:txBody>
      </p:sp>
      <p:sp>
        <p:nvSpPr>
          <p:cNvPr id="3" name="Подзаголовок 2"/>
          <p:cNvSpPr>
            <a:spLocks noGrp="1"/>
          </p:cNvSpPr>
          <p:nvPr>
            <p:ph type="subTitle" idx="1"/>
          </p:nvPr>
        </p:nvSpPr>
        <p:spPr/>
        <p:txBody>
          <a:bodyPr>
            <a:normAutofit fontScale="62500" lnSpcReduction="20000"/>
          </a:bodyPr>
          <a:lstStyle/>
          <a:p>
            <a:r>
              <a:rPr lang="ru-RU" dirty="0" smtClean="0">
                <a:solidFill>
                  <a:schemeClr val="bg1"/>
                </a:solidFill>
              </a:rPr>
              <a:t>Авторы работы: </a:t>
            </a:r>
          </a:p>
          <a:p>
            <a:r>
              <a:rPr lang="ru-RU" dirty="0" err="1" smtClean="0">
                <a:solidFill>
                  <a:schemeClr val="bg1"/>
                </a:solidFill>
              </a:rPr>
              <a:t>Крайнов</a:t>
            </a:r>
            <a:r>
              <a:rPr lang="ru-RU" dirty="0" smtClean="0">
                <a:solidFill>
                  <a:schemeClr val="bg1"/>
                </a:solidFill>
              </a:rPr>
              <a:t> И., Малиновский Артем., </a:t>
            </a:r>
            <a:r>
              <a:rPr lang="ru-RU" dirty="0" err="1" smtClean="0">
                <a:solidFill>
                  <a:schemeClr val="bg1"/>
                </a:solidFill>
              </a:rPr>
              <a:t>Гунбин</a:t>
            </a:r>
            <a:r>
              <a:rPr lang="ru-RU" dirty="0" smtClean="0">
                <a:solidFill>
                  <a:schemeClr val="bg1"/>
                </a:solidFill>
              </a:rPr>
              <a:t> Д., </a:t>
            </a:r>
            <a:r>
              <a:rPr lang="ru-RU" dirty="0" err="1" smtClean="0">
                <a:solidFill>
                  <a:schemeClr val="bg1"/>
                </a:solidFill>
              </a:rPr>
              <a:t>Бусалаев</a:t>
            </a:r>
            <a:r>
              <a:rPr lang="ru-RU" dirty="0" smtClean="0">
                <a:solidFill>
                  <a:schemeClr val="bg1"/>
                </a:solidFill>
              </a:rPr>
              <a:t> А.</a:t>
            </a:r>
          </a:p>
          <a:p>
            <a:r>
              <a:rPr lang="ru-RU" dirty="0" smtClean="0">
                <a:solidFill>
                  <a:schemeClr val="bg1"/>
                </a:solidFill>
              </a:rPr>
              <a:t>Учитель:</a:t>
            </a:r>
          </a:p>
          <a:p>
            <a:r>
              <a:rPr lang="ru-RU" sz="3200" b="1" i="1" dirty="0" err="1" smtClean="0">
                <a:solidFill>
                  <a:schemeClr val="bg1"/>
                </a:solidFill>
              </a:rPr>
              <a:t>Мунирова</a:t>
            </a:r>
            <a:r>
              <a:rPr lang="ru-RU" sz="3200" b="1" i="1" dirty="0" smtClean="0">
                <a:solidFill>
                  <a:schemeClr val="bg1"/>
                </a:solidFill>
              </a:rPr>
              <a:t> </a:t>
            </a:r>
            <a:r>
              <a:rPr lang="ru-RU" sz="3200" b="1" i="1" dirty="0" err="1" smtClean="0">
                <a:solidFill>
                  <a:schemeClr val="bg1"/>
                </a:solidFill>
              </a:rPr>
              <a:t>Элиза</a:t>
            </a:r>
            <a:r>
              <a:rPr lang="ru-RU" sz="3200" b="1" i="1" dirty="0" smtClean="0">
                <a:solidFill>
                  <a:schemeClr val="bg1"/>
                </a:solidFill>
              </a:rPr>
              <a:t> </a:t>
            </a:r>
            <a:r>
              <a:rPr lang="ru-RU" sz="3200" b="1" i="1" dirty="0" err="1" smtClean="0">
                <a:solidFill>
                  <a:schemeClr val="bg1"/>
                </a:solidFill>
              </a:rPr>
              <a:t>Зиевна</a:t>
            </a:r>
            <a:endParaRPr lang="ru-RU" sz="3200" b="1" i="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0"/>
            <a:ext cx="8072462" cy="923330"/>
          </a:xfrm>
          <a:prstGeom prst="rect">
            <a:avLst/>
          </a:prstGeom>
          <a:blipFill>
            <a:blip r:embed="rId2"/>
            <a:tile tx="0" ty="0" sx="100000" sy="100000" flip="none" algn="tl"/>
          </a:blip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Being a teenager</a:t>
            </a:r>
            <a:endParaRPr lang="ru-RU"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Улыбающееся лицо 5"/>
          <p:cNvSpPr/>
          <p:nvPr/>
        </p:nvSpPr>
        <p:spPr>
          <a:xfrm>
            <a:off x="1428728" y="1500174"/>
            <a:ext cx="5000660" cy="385765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par>
                                <p:cTn id="8" presetID="53"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p:cTn id="10" dur="500" fill="hold"/>
                                        <p:tgtEl>
                                          <p:spTgt spid="6"/>
                                        </p:tgtEl>
                                        <p:attrNameLst>
                                          <p:attrName>ppt_w</p:attrName>
                                        </p:attrNameLst>
                                      </p:cBhvr>
                                      <p:tavLst>
                                        <p:tav tm="0">
                                          <p:val>
                                            <p:fltVal val="0"/>
                                          </p:val>
                                        </p:tav>
                                        <p:tav tm="100000">
                                          <p:val>
                                            <p:strVal val="#ppt_w"/>
                                          </p:val>
                                        </p:tav>
                                      </p:tavLst>
                                    </p:anim>
                                    <p:anim calcmode="lin" valueType="num">
                                      <p:cBhvr>
                                        <p:cTn id="11" dur="500" fill="hold"/>
                                        <p:tgtEl>
                                          <p:spTgt spid="6"/>
                                        </p:tgtEl>
                                        <p:attrNameLst>
                                          <p:attrName>ppt_h</p:attrName>
                                        </p:attrNameLst>
                                      </p:cBhvr>
                                      <p:tavLst>
                                        <p:tav tm="0">
                                          <p:val>
                                            <p:fltVal val="0"/>
                                          </p:val>
                                        </p:tav>
                                        <p:tav tm="100000">
                                          <p:val>
                                            <p:strVal val="#ppt_h"/>
                                          </p:val>
                                        </p:tav>
                                      </p:tavLst>
                                    </p:anim>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428728" y="2786058"/>
            <a:ext cx="6255488" cy="743507"/>
          </a:xfrm>
        </p:spPr>
        <p:txBody>
          <a:bodyPr>
            <a:noAutofit/>
          </a:bodyPr>
          <a:lstStyle/>
          <a:p>
            <a:r>
              <a:rPr lang="en-US" sz="3600" dirty="0" smtClean="0">
                <a:solidFill>
                  <a:schemeClr val="accent1">
                    <a:lumMod val="75000"/>
                  </a:schemeClr>
                </a:solidFill>
              </a:rPr>
              <a:t>Is it easy to be young? It is a very interesting question because how many teenagers, so many opinions </a:t>
            </a:r>
            <a:endParaRPr lang="ru-RU" sz="3600" dirty="0">
              <a:solidFill>
                <a:schemeClr val="accent1">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714356"/>
            <a:ext cx="7072362" cy="3600986"/>
          </a:xfrm>
          <a:prstGeom prst="rect">
            <a:avLst/>
          </a:prstGeom>
          <a:noFill/>
        </p:spPr>
        <p:txBody>
          <a:bodyPr wrap="square" rtlCol="0">
            <a:spAutoFit/>
          </a:bodyPr>
          <a:lstStyle/>
          <a:p>
            <a:r>
              <a:rPr lang="en-US" sz="2400" dirty="0" smtClean="0">
                <a:latin typeface="Forte" pitchFamily="66" charset="0"/>
              </a:rPr>
              <a:t>On the one hand being a teenager is great fun and interesting</a:t>
            </a:r>
            <a:r>
              <a:rPr lang="en-US" dirty="0" smtClean="0">
                <a:latin typeface="Forte" pitchFamily="66" charset="0"/>
              </a:rPr>
              <a:t>.</a:t>
            </a:r>
          </a:p>
          <a:p>
            <a:endParaRPr lang="en-US" dirty="0" smtClean="0">
              <a:latin typeface="Forte" pitchFamily="66" charset="0"/>
            </a:endParaRPr>
          </a:p>
          <a:p>
            <a:r>
              <a:rPr lang="en-US" b="1" i="1" u="sng" dirty="0" smtClean="0">
                <a:solidFill>
                  <a:schemeClr val="tx2">
                    <a:lumMod val="75000"/>
                  </a:schemeClr>
                </a:solidFill>
                <a:latin typeface="Comic Sans MS" pitchFamily="66" charset="0"/>
              </a:rPr>
              <a:t>Firstly</a:t>
            </a:r>
            <a:r>
              <a:rPr lang="en-US" dirty="0" smtClean="0"/>
              <a:t>, you can cheerfully spend time with friends.</a:t>
            </a:r>
          </a:p>
          <a:p>
            <a:r>
              <a:rPr lang="en-US" dirty="0" smtClean="0"/>
              <a:t>Many teenagers like to spend time in such a way: they communicate with each other all day long in the streets, at school or on the internet. For teenagers dialogue is a life.</a:t>
            </a:r>
          </a:p>
          <a:p>
            <a:r>
              <a:rPr lang="en-US" b="1" i="1" u="sng" dirty="0" smtClean="0">
                <a:solidFill>
                  <a:schemeClr val="tx2">
                    <a:lumMod val="75000"/>
                  </a:schemeClr>
                </a:solidFill>
                <a:latin typeface="Comic Sans MS" pitchFamily="66" charset="0"/>
              </a:rPr>
              <a:t>Secondly</a:t>
            </a:r>
            <a:r>
              <a:rPr lang="en-US" dirty="0" smtClean="0"/>
              <a:t>, teenagers can visit various sports clubs. They have a good time exercising their body there. But now it is becoming not so popular …</a:t>
            </a:r>
          </a:p>
          <a:p>
            <a:r>
              <a:rPr lang="en-US" b="1" i="1" u="sng" dirty="0" smtClean="0">
                <a:solidFill>
                  <a:schemeClr val="tx2">
                    <a:lumMod val="75000"/>
                  </a:schemeClr>
                </a:solidFill>
                <a:latin typeface="Comic Sans MS" pitchFamily="66" charset="0"/>
              </a:rPr>
              <a:t>Thirdly</a:t>
            </a:r>
            <a:r>
              <a:rPr lang="en-US" dirty="0" smtClean="0"/>
              <a:t>, teenagers now can learn the world by means of the Internet. On the Internet it is possible to learn all you want</a:t>
            </a:r>
            <a:endParaRPr lang="ru-RU" dirty="0"/>
          </a:p>
        </p:txBody>
      </p:sp>
      <p:pic>
        <p:nvPicPr>
          <p:cNvPr id="5" name="Рисунок 4" descr="Рисунок1.jpg"/>
          <p:cNvPicPr>
            <a:picLocks noChangeAspect="1"/>
          </p:cNvPicPr>
          <p:nvPr/>
        </p:nvPicPr>
        <p:blipFill>
          <a:blip r:embed="rId2"/>
          <a:stretch>
            <a:fillRect/>
          </a:stretch>
        </p:blipFill>
        <p:spPr>
          <a:xfrm>
            <a:off x="642910" y="4286256"/>
            <a:ext cx="3218688" cy="2414016"/>
          </a:xfrm>
          <a:prstGeom prst="rect">
            <a:avLst/>
          </a:prstGeom>
        </p:spPr>
      </p:pic>
      <p:pic>
        <p:nvPicPr>
          <p:cNvPr id="6" name="Рисунок 5" descr="Рисунок1.jpg"/>
          <p:cNvPicPr>
            <a:picLocks noChangeAspect="1"/>
          </p:cNvPicPr>
          <p:nvPr/>
        </p:nvPicPr>
        <p:blipFill>
          <a:blip r:embed="rId3"/>
          <a:stretch>
            <a:fillRect/>
          </a:stretch>
        </p:blipFill>
        <p:spPr>
          <a:xfrm>
            <a:off x="4572000" y="4357694"/>
            <a:ext cx="3066288" cy="23042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par>
                          <p:cTn id="8" fill="hold">
                            <p:stCondLst>
                              <p:cond delay="500"/>
                            </p:stCondLst>
                            <p:childTnLst>
                              <p:par>
                                <p:cTn id="9" presetID="34" presetClass="entr" presetSubtype="0" fill="hold" nodeType="after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from="(-#ppt_w/2)" to="(#ppt_x)" calcmode="lin" valueType="num">
                                      <p:cBhvr>
                                        <p:cTn id="11" dur="600" fill="hold">
                                          <p:stCondLst>
                                            <p:cond delay="0"/>
                                          </p:stCondLst>
                                        </p:cTn>
                                        <p:tgtEl>
                                          <p:spTgt spid="4">
                                            <p:txEl>
                                              <p:pRg st="2" end="2"/>
                                            </p:txEl>
                                          </p:spTgt>
                                        </p:tgtEl>
                                        <p:attrNameLst>
                                          <p:attrName>ppt_x</p:attrName>
                                        </p:attrNameLst>
                                      </p:cBhvr>
                                    </p:anim>
                                    <p:anim from="0" to="-1.0" calcmode="lin" valueType="num">
                                      <p:cBhvr>
                                        <p:cTn id="12" dur="200" decel="50000" autoRev="1" fill="hold">
                                          <p:stCondLst>
                                            <p:cond delay="600"/>
                                          </p:stCondLst>
                                        </p:cTn>
                                        <p:tgtEl>
                                          <p:spTgt spid="4">
                                            <p:txEl>
                                              <p:pRg st="2" end="2"/>
                                            </p:txEl>
                                          </p:spTgt>
                                        </p:tgtEl>
                                        <p:attrNameLst>
                                          <p:attrName>xshear</p:attrName>
                                        </p:attrNameLst>
                                      </p:cBhvr>
                                    </p:anim>
                                    <p:animScale>
                                      <p:cBhvr>
                                        <p:cTn id="13" dur="200" decel="100000" autoRev="1" fill="hold">
                                          <p:stCondLst>
                                            <p:cond delay="600"/>
                                          </p:stCondLst>
                                        </p:cTn>
                                        <p:tgtEl>
                                          <p:spTgt spid="4">
                                            <p:txEl>
                                              <p:pRg st="2" end="2"/>
                                            </p:txEl>
                                          </p:spTgt>
                                        </p:tgtEl>
                                      </p:cBhvr>
                                      <p:from x="100000" y="100000"/>
                                      <p:to x="80000" y="100000"/>
                                    </p:animScale>
                                    <p:anim by="(#ppt_h/3+#ppt_w*0.1)" calcmode="lin" valueType="num">
                                      <p:cBhvr additive="sum">
                                        <p:cTn id="14" dur="200" decel="100000" autoRev="1" fill="hold">
                                          <p:stCondLst>
                                            <p:cond delay="600"/>
                                          </p:stCondLst>
                                        </p:cTn>
                                        <p:tgtEl>
                                          <p:spTgt spid="4">
                                            <p:txEl>
                                              <p:pRg st="2" end="2"/>
                                            </p:txEl>
                                          </p:spTgt>
                                        </p:tgtEl>
                                        <p:attrNameLst>
                                          <p:attrName>ppt_x</p:attrName>
                                        </p:attrNameLst>
                                      </p:cBhvr>
                                    </p:anim>
                                  </p:childTnLst>
                                </p:cTn>
                              </p:par>
                            </p:childTnLst>
                          </p:cTn>
                        </p:par>
                        <p:par>
                          <p:cTn id="15" fill="hold">
                            <p:stCondLst>
                              <p:cond delay="1500"/>
                            </p:stCondLst>
                            <p:childTnLst>
                              <p:par>
                                <p:cTn id="16" presetID="34" presetClass="entr" presetSubtype="0" fill="hold" nodeType="after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 from="(-#ppt_w/2)" to="(#ppt_x)" calcmode="lin" valueType="num">
                                      <p:cBhvr>
                                        <p:cTn id="18" dur="600" fill="hold">
                                          <p:stCondLst>
                                            <p:cond delay="0"/>
                                          </p:stCondLst>
                                        </p:cTn>
                                        <p:tgtEl>
                                          <p:spTgt spid="4">
                                            <p:txEl>
                                              <p:pRg st="3" end="3"/>
                                            </p:txEl>
                                          </p:spTgt>
                                        </p:tgtEl>
                                        <p:attrNameLst>
                                          <p:attrName>ppt_x</p:attrName>
                                        </p:attrNameLst>
                                      </p:cBhvr>
                                    </p:anim>
                                    <p:anim from="0" to="-1.0" calcmode="lin" valueType="num">
                                      <p:cBhvr>
                                        <p:cTn id="19" dur="200" decel="50000" autoRev="1" fill="hold">
                                          <p:stCondLst>
                                            <p:cond delay="600"/>
                                          </p:stCondLst>
                                        </p:cTn>
                                        <p:tgtEl>
                                          <p:spTgt spid="4">
                                            <p:txEl>
                                              <p:pRg st="3" end="3"/>
                                            </p:txEl>
                                          </p:spTgt>
                                        </p:tgtEl>
                                        <p:attrNameLst>
                                          <p:attrName>xshear</p:attrName>
                                        </p:attrNameLst>
                                      </p:cBhvr>
                                    </p:anim>
                                    <p:animScale>
                                      <p:cBhvr>
                                        <p:cTn id="20" dur="200" decel="100000" autoRev="1" fill="hold">
                                          <p:stCondLst>
                                            <p:cond delay="600"/>
                                          </p:stCondLst>
                                        </p:cTn>
                                        <p:tgtEl>
                                          <p:spTgt spid="4">
                                            <p:txEl>
                                              <p:pRg st="3" end="3"/>
                                            </p:txEl>
                                          </p:spTgt>
                                        </p:tgtEl>
                                      </p:cBhvr>
                                      <p:from x="100000" y="100000"/>
                                      <p:to x="80000" y="100000"/>
                                    </p:animScale>
                                    <p:anim by="(#ppt_h/3+#ppt_w*0.1)" calcmode="lin" valueType="num">
                                      <p:cBhvr additive="sum">
                                        <p:cTn id="21" dur="200" decel="100000" autoRev="1" fill="hold">
                                          <p:stCondLst>
                                            <p:cond delay="600"/>
                                          </p:stCondLst>
                                        </p:cTn>
                                        <p:tgtEl>
                                          <p:spTgt spid="4">
                                            <p:txEl>
                                              <p:pRg st="3" end="3"/>
                                            </p:txEl>
                                          </p:spTgt>
                                        </p:tgtEl>
                                        <p:attrNameLst>
                                          <p:attrName>ppt_x</p:attrName>
                                        </p:attrNameLst>
                                      </p:cBhvr>
                                    </p:anim>
                                  </p:childTnLst>
                                </p:cTn>
                              </p:par>
                            </p:childTnLst>
                          </p:cTn>
                        </p:par>
                        <p:par>
                          <p:cTn id="22" fill="hold">
                            <p:stCondLst>
                              <p:cond delay="2500"/>
                            </p:stCondLst>
                            <p:childTnLst>
                              <p:par>
                                <p:cTn id="23" presetID="52" presetClass="entr" presetSubtype="0" fill="hold" nodeType="after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Scale>
                                      <p:cBhvr>
                                        <p:cTn id="25" dur="1000" decel="50000" fill="hold">
                                          <p:stCondLst>
                                            <p:cond delay="0"/>
                                          </p:stCondLst>
                                        </p:cTn>
                                        <p:tgtEl>
                                          <p:spTgt spid="4">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4">
                                            <p:txEl>
                                              <p:pRg st="4" end="4"/>
                                            </p:txEl>
                                          </p:spTgt>
                                        </p:tgtEl>
                                        <p:attrNameLst>
                                          <p:attrName>ppt_x</p:attrName>
                                          <p:attrName>ppt_y</p:attrName>
                                        </p:attrNameLst>
                                      </p:cBhvr>
                                    </p:animMotion>
                                    <p:animEffect transition="in" filter="fade">
                                      <p:cBhvr>
                                        <p:cTn id="27" dur="1000"/>
                                        <p:tgtEl>
                                          <p:spTgt spid="4">
                                            <p:txEl>
                                              <p:pRg st="4" end="4"/>
                                            </p:txEl>
                                          </p:spTgt>
                                        </p:tgtEl>
                                      </p:cBhvr>
                                    </p:animEffect>
                                  </p:childTnLst>
                                </p:cTn>
                              </p:par>
                            </p:childTnLst>
                          </p:cTn>
                        </p:par>
                        <p:par>
                          <p:cTn id="28" fill="hold">
                            <p:stCondLst>
                              <p:cond delay="3500"/>
                            </p:stCondLst>
                            <p:childTnLst>
                              <p:par>
                                <p:cTn id="29" presetID="39" presetClass="entr" presetSubtype="0" accel="100000" fill="hold" nodeType="after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p:cTn id="31" dur="500" fill="hold"/>
                                        <p:tgtEl>
                                          <p:spTgt spid="4">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4">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4">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14348" y="5286388"/>
            <a:ext cx="6786610" cy="1477328"/>
          </a:xfrm>
          <a:prstGeom prst="rect">
            <a:avLst/>
          </a:prstGeom>
          <a:noFill/>
        </p:spPr>
        <p:txBody>
          <a:bodyPr wrap="square" rtlCol="0">
            <a:spAutoFit/>
          </a:bodyPr>
          <a:lstStyle/>
          <a:p>
            <a:r>
              <a:rPr lang="en-US" dirty="0" smtClean="0"/>
              <a:t>Teenagers can do what they want. They have not a lot of cares and a lot of free time. Everyone decides himself how to spent his free time. The majority of teenagers choose communication. Parents give teenagers freedom and do all for them.</a:t>
            </a:r>
            <a:endParaRPr lang="ru-RU" dirty="0"/>
          </a:p>
        </p:txBody>
      </p:sp>
      <p:pic>
        <p:nvPicPr>
          <p:cNvPr id="2051" name="Picture 3" descr="D:\Моя папка\Nokia 6290\Просто фотки всех\23092008(004).jpg"/>
          <p:cNvPicPr>
            <a:picLocks noChangeAspect="1" noChangeArrowheads="1"/>
          </p:cNvPicPr>
          <p:nvPr/>
        </p:nvPicPr>
        <p:blipFill>
          <a:blip r:embed="rId2" cstate="print"/>
          <a:srcRect/>
          <a:stretch>
            <a:fillRect/>
          </a:stretch>
        </p:blipFill>
        <p:spPr bwMode="auto">
          <a:xfrm rot="2079866">
            <a:off x="7050682" y="4120224"/>
            <a:ext cx="1861493" cy="1396119"/>
          </a:xfrm>
          <a:prstGeom prst="rect">
            <a:avLst/>
          </a:prstGeom>
          <a:noFill/>
        </p:spPr>
      </p:pic>
      <p:pic>
        <p:nvPicPr>
          <p:cNvPr id="8" name="Рисунок 7" descr="Рисунок1.jpg"/>
          <p:cNvPicPr>
            <a:picLocks noChangeAspect="1"/>
          </p:cNvPicPr>
          <p:nvPr/>
        </p:nvPicPr>
        <p:blipFill>
          <a:blip r:embed="rId3"/>
          <a:stretch>
            <a:fillRect/>
          </a:stretch>
        </p:blipFill>
        <p:spPr>
          <a:xfrm>
            <a:off x="500034" y="3000372"/>
            <a:ext cx="2773680" cy="2084832"/>
          </a:xfrm>
          <a:prstGeom prst="rect">
            <a:avLst/>
          </a:prstGeom>
        </p:spPr>
      </p:pic>
      <p:pic>
        <p:nvPicPr>
          <p:cNvPr id="9" name="Рисунок 8" descr="Рисунок1.jpg"/>
          <p:cNvPicPr>
            <a:picLocks noChangeAspect="1"/>
          </p:cNvPicPr>
          <p:nvPr/>
        </p:nvPicPr>
        <p:blipFill>
          <a:blip r:embed="rId4"/>
          <a:stretch>
            <a:fillRect/>
          </a:stretch>
        </p:blipFill>
        <p:spPr>
          <a:xfrm>
            <a:off x="0" y="0"/>
            <a:ext cx="3724656" cy="2798064"/>
          </a:xfrm>
          <a:prstGeom prst="rect">
            <a:avLst/>
          </a:prstGeom>
        </p:spPr>
      </p:pic>
      <p:pic>
        <p:nvPicPr>
          <p:cNvPr id="7" name="Рисунок 6" descr="Рисунок1.jpg"/>
          <p:cNvPicPr>
            <a:picLocks noChangeAspect="1"/>
          </p:cNvPicPr>
          <p:nvPr/>
        </p:nvPicPr>
        <p:blipFill>
          <a:blip r:embed="rId5"/>
          <a:stretch>
            <a:fillRect/>
          </a:stretch>
        </p:blipFill>
        <p:spPr>
          <a:xfrm>
            <a:off x="3643306" y="0"/>
            <a:ext cx="4888992" cy="366979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800" decel="100000"/>
                                        <p:tgtEl>
                                          <p:spTgt spid="5">
                                            <p:txEl>
                                              <p:pRg st="0" end="0"/>
                                            </p:txEl>
                                          </p:spTgt>
                                        </p:tgtEl>
                                      </p:cBhvr>
                                    </p:animEffect>
                                    <p:anim calcmode="lin" valueType="num">
                                      <p:cBhvr>
                                        <p:cTn id="8" dur="800" decel="100000" fill="hold"/>
                                        <p:tgtEl>
                                          <p:spTgt spid="5">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xEl>
                                              <p:pRg st="0" end="0"/>
                                            </p:txEl>
                                          </p:spTgt>
                                        </p:tgtEl>
                                        <p:attrNameLst>
                                          <p:attrName>ppt_y</p:attrName>
                                        </p:attrNameLst>
                                      </p:cBhvr>
                                      <p:tavLst>
                                        <p:tav tm="0">
                                          <p:val>
                                            <p:strVal val="#ppt_y+0.1"/>
                                          </p:val>
                                        </p:tav>
                                        <p:tav tm="100000">
                                          <p:val>
                                            <p:strVal val="#ppt_y"/>
                                          </p:val>
                                        </p:tav>
                                      </p:tavLst>
                                    </p:anim>
                                  </p:childTnLst>
                                </p:cTn>
                              </p:par>
                              <p:par>
                                <p:cTn id="13" presetID="3" presetClass="entr" presetSubtype="10" fill="hold" nodeType="withEffect">
                                  <p:stCondLst>
                                    <p:cond delay="0"/>
                                  </p:stCondLst>
                                  <p:childTnLst>
                                    <p:set>
                                      <p:cBhvr>
                                        <p:cTn id="14" dur="1" fill="hold">
                                          <p:stCondLst>
                                            <p:cond delay="0"/>
                                          </p:stCondLst>
                                        </p:cTn>
                                        <p:tgtEl>
                                          <p:spTgt spid="2051"/>
                                        </p:tgtEl>
                                        <p:attrNameLst>
                                          <p:attrName>style.visibility</p:attrName>
                                        </p:attrNameLst>
                                      </p:cBhvr>
                                      <p:to>
                                        <p:strVal val="visible"/>
                                      </p:to>
                                    </p:set>
                                    <p:animEffect transition="in" filter="blinds(horizontal)">
                                      <p:cBhvr>
                                        <p:cTn id="15"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Молния 5"/>
          <p:cNvSpPr/>
          <p:nvPr/>
        </p:nvSpPr>
        <p:spPr>
          <a:xfrm>
            <a:off x="214282" y="357166"/>
            <a:ext cx="2928958" cy="2214578"/>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TextBox 2"/>
          <p:cNvSpPr txBox="1"/>
          <p:nvPr/>
        </p:nvSpPr>
        <p:spPr>
          <a:xfrm>
            <a:off x="642910" y="571480"/>
            <a:ext cx="7286676" cy="2308324"/>
          </a:xfrm>
          <a:prstGeom prst="rect">
            <a:avLst/>
          </a:prstGeom>
          <a:noFill/>
        </p:spPr>
        <p:txBody>
          <a:bodyPr wrap="square" rtlCol="0">
            <a:spAutoFit/>
          </a:bodyPr>
          <a:lstStyle/>
          <a:p>
            <a:r>
              <a:rPr lang="en-US" dirty="0" smtClean="0"/>
              <a:t>On the other hand, teenagers have some serious problems. First of all, it is drug crisis. This crisis is based on some kind of fashion for drugs. However, soft and hard drugs can easily cause addiction. Sometimes that’s enough to use drugs just once to fall seriously ill (for example, AIDS) or even to die. Another problem is smoking. It damages not only the health of the smokers, but also the heath of people around them. More over, we should mention strong drinks. They are extremely harmful for young organisms. </a:t>
            </a:r>
            <a:endParaRPr lang="ru-RU" dirty="0"/>
          </a:p>
        </p:txBody>
      </p:sp>
      <p:pic>
        <p:nvPicPr>
          <p:cNvPr id="5" name="Picture 4" descr="D:\Моя папка\Nokia 6290\ФОТКИ\03032009(005).jpg"/>
          <p:cNvPicPr>
            <a:picLocks noChangeAspect="1" noChangeArrowheads="1"/>
          </p:cNvPicPr>
          <p:nvPr/>
        </p:nvPicPr>
        <p:blipFill>
          <a:blip r:embed="rId2" cstate="print"/>
          <a:srcRect/>
          <a:stretch>
            <a:fillRect/>
          </a:stretch>
        </p:blipFill>
        <p:spPr bwMode="auto">
          <a:xfrm rot="643554">
            <a:off x="4250442" y="3211618"/>
            <a:ext cx="4093717" cy="3070289"/>
          </a:xfrm>
          <a:prstGeom prst="rect">
            <a:avLst/>
          </a:prstGeom>
          <a:noFill/>
        </p:spPr>
      </p:pic>
      <p:pic>
        <p:nvPicPr>
          <p:cNvPr id="7" name="Рисунок 6" descr="Рисунок1.jpg"/>
          <p:cNvPicPr>
            <a:picLocks noChangeAspect="1"/>
          </p:cNvPicPr>
          <p:nvPr/>
        </p:nvPicPr>
        <p:blipFill>
          <a:blip r:embed="rId3"/>
          <a:stretch>
            <a:fillRect/>
          </a:stretch>
        </p:blipFill>
        <p:spPr>
          <a:xfrm>
            <a:off x="357158" y="2857496"/>
            <a:ext cx="3176016" cy="238353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ppt_x</p:attrName>
                                        </p:attrNameLst>
                                      </p:cBhvr>
                                      <p:tavLst>
                                        <p:tav tm="0">
                                          <p:val>
                                            <p:strVal val="#ppt_x-.2"/>
                                          </p:val>
                                        </p:tav>
                                        <p:tav tm="100000">
                                          <p:val>
                                            <p:strVal val="#ppt_x"/>
                                          </p:val>
                                        </p:tav>
                                      </p:tavLst>
                                    </p:anim>
                                    <p:anim calcmode="lin" valueType="num">
                                      <p:cBhvr>
                                        <p:cTn id="1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Рисунок1.jpg"/>
          <p:cNvPicPr>
            <a:picLocks noChangeAspect="1"/>
          </p:cNvPicPr>
          <p:nvPr/>
        </p:nvPicPr>
        <p:blipFill>
          <a:blip r:embed="rId2"/>
          <a:stretch>
            <a:fillRect/>
          </a:stretch>
        </p:blipFill>
        <p:spPr>
          <a:xfrm>
            <a:off x="3500430" y="3322320"/>
            <a:ext cx="4657344" cy="3535680"/>
          </a:xfrm>
          <a:prstGeom prst="rect">
            <a:avLst/>
          </a:prstGeom>
        </p:spPr>
      </p:pic>
      <p:sp>
        <p:nvSpPr>
          <p:cNvPr id="2" name="TextBox 1"/>
          <p:cNvSpPr txBox="1"/>
          <p:nvPr/>
        </p:nvSpPr>
        <p:spPr>
          <a:xfrm>
            <a:off x="500034" y="642918"/>
            <a:ext cx="7500990" cy="2031325"/>
          </a:xfrm>
          <a:prstGeom prst="rect">
            <a:avLst/>
          </a:prstGeom>
          <a:noFill/>
        </p:spPr>
        <p:txBody>
          <a:bodyPr wrap="square" rtlCol="0">
            <a:spAutoFit/>
          </a:bodyPr>
          <a:lstStyle/>
          <a:p>
            <a:r>
              <a:rPr lang="en-US" dirty="0" smtClean="0">
                <a:latin typeface="Algerian" pitchFamily="82" charset="0"/>
              </a:rPr>
              <a:t>These problems are combined with problems in school or family. a lot of teenagers say that their parents let them do anything they want and are quite indifferent to their problems, and we think it is a very important problem for young people too.</a:t>
            </a:r>
          </a:p>
          <a:p>
            <a:r>
              <a:rPr lang="en-US" dirty="0" smtClean="0">
                <a:latin typeface="Algerian" pitchFamily="82" charset="0"/>
              </a:rPr>
              <a:t>To conclude we would say  that it is great to be young!</a:t>
            </a:r>
          </a:p>
          <a:p>
            <a:endParaRPr lang="ru-RU" dirty="0"/>
          </a:p>
        </p:txBody>
      </p:sp>
      <p:sp>
        <p:nvSpPr>
          <p:cNvPr id="5" name="Улыбающееся лицо 4"/>
          <p:cNvSpPr/>
          <p:nvPr/>
        </p:nvSpPr>
        <p:spPr>
          <a:xfrm>
            <a:off x="571472" y="5786430"/>
            <a:ext cx="1571636" cy="107157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Рисунок 5" descr="Рисунок1.jpg"/>
          <p:cNvPicPr>
            <a:picLocks noChangeAspect="1"/>
          </p:cNvPicPr>
          <p:nvPr/>
        </p:nvPicPr>
        <p:blipFill>
          <a:blip r:embed="rId3"/>
          <a:stretch>
            <a:fillRect/>
          </a:stretch>
        </p:blipFill>
        <p:spPr>
          <a:xfrm>
            <a:off x="357158" y="2285992"/>
            <a:ext cx="3773424" cy="28346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000"/>
                                        <p:tgtEl>
                                          <p:spTgt spid="2">
                                            <p:txEl>
                                              <p:pRg st="1" end="1"/>
                                            </p:txEl>
                                          </p:spTgt>
                                        </p:tgtEl>
                                      </p:cBhvr>
                                    </p:animEffect>
                                  </p:childTnLst>
                                </p:cTn>
                              </p:par>
                              <p:par>
                                <p:cTn id="12" presetID="6" presetClass="entr" presetSubtype="16"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120</TotalTime>
  <Words>377</Words>
  <Application>Microsoft Office PowerPoint</Application>
  <PresentationFormat>Экран (4:3)</PresentationFormat>
  <Paragraphs>17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Изящная</vt:lpstr>
      <vt:lpstr>Легко ли быть молодым? </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Яша</dc:creator>
  <cp:lastModifiedBy>Admin</cp:lastModifiedBy>
  <cp:revision>30</cp:revision>
  <dcterms:created xsi:type="dcterms:W3CDTF">2009-04-27T09:10:50Z</dcterms:created>
  <dcterms:modified xsi:type="dcterms:W3CDTF">2010-01-23T17:08:45Z</dcterms:modified>
</cp:coreProperties>
</file>