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88" r:id="rId2"/>
    <p:sldId id="304" r:id="rId3"/>
    <p:sldId id="312" r:id="rId4"/>
    <p:sldId id="308" r:id="rId5"/>
    <p:sldId id="309" r:id="rId6"/>
    <p:sldId id="294" r:id="rId7"/>
    <p:sldId id="280" r:id="rId8"/>
    <p:sldId id="316" r:id="rId9"/>
    <p:sldId id="298" r:id="rId10"/>
    <p:sldId id="318" r:id="rId11"/>
    <p:sldId id="297" r:id="rId12"/>
    <p:sldId id="287" r:id="rId13"/>
    <p:sldId id="311" r:id="rId14"/>
    <p:sldId id="313" r:id="rId15"/>
    <p:sldId id="314" r:id="rId16"/>
    <p:sldId id="317" r:id="rId17"/>
    <p:sldId id="299" r:id="rId18"/>
  </p:sldIdLst>
  <p:sldSz cx="9144000" cy="6858000" type="screen4x3"/>
  <p:notesSz cx="6815138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E"/>
    <a:srgbClr val="EEEEDE"/>
    <a:srgbClr val="E4E3E9"/>
    <a:srgbClr val="FFCCFF"/>
    <a:srgbClr val="6600FF"/>
    <a:srgbClr val="FFFF66"/>
    <a:srgbClr val="FF33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07" autoAdjust="0"/>
    <p:restoredTop sz="94660"/>
  </p:normalViewPr>
  <p:slideViewPr>
    <p:cSldViewPr>
      <p:cViewPr varScale="1">
        <p:scale>
          <a:sx n="69" d="100"/>
          <a:sy n="69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857E-025A-4CA7-8955-E1A00256EE88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36600"/>
            <a:ext cx="4911725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666139"/>
            <a:ext cx="5452110" cy="4420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BFE6-D57C-4827-93E8-346FC14BE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CBFE6-D57C-4827-93E8-346FC14BE43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10000" y="32004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pic>
        <p:nvPicPr>
          <p:cNvPr id="5" name="Picture 10" descr="j02410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152400"/>
            <a:ext cx="7747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81000" y="6324600"/>
            <a:ext cx="8458200" cy="381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2438400" y="1143000"/>
            <a:ext cx="5410200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Строение вещества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0" y="304800"/>
            <a:ext cx="1828800" cy="6019800"/>
            <a:chOff x="0" y="384"/>
            <a:chExt cx="1152" cy="3744"/>
          </a:xfrm>
        </p:grpSpPr>
        <p:pic>
          <p:nvPicPr>
            <p:cNvPr id="9" name="Picture 15" descr="molekl05"/>
            <p:cNvPicPr>
              <a:picLocks noChangeAspect="1" noChangeArrowheads="1"/>
            </p:cNvPicPr>
            <p:nvPr userDrawn="1"/>
          </p:nvPicPr>
          <p:blipFill>
            <a:blip r:embed="rId3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384"/>
              <a:ext cx="1152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16"/>
            <p:cNvGrpSpPr>
              <a:grpSpLocks/>
            </p:cNvGrpSpPr>
            <p:nvPr userDrawn="1"/>
          </p:nvGrpSpPr>
          <p:grpSpPr bwMode="auto">
            <a:xfrm>
              <a:off x="0" y="1440"/>
              <a:ext cx="1152" cy="2688"/>
              <a:chOff x="0" y="1440"/>
              <a:chExt cx="1152" cy="2688"/>
            </a:xfrm>
          </p:grpSpPr>
          <p:pic>
            <p:nvPicPr>
              <p:cNvPr id="11" name="Picture 17" descr="Splash"/>
              <p:cNvPicPr>
                <a:picLocks noChangeAspect="1" noChangeArrowheads="1"/>
              </p:cNvPicPr>
              <p:nvPr userDrawn="1"/>
            </p:nvPicPr>
            <p:blipFill>
              <a:blip r:embed="rId4">
                <a:lum bright="38000" contrast="-70000"/>
              </a:blip>
              <a:srcRect/>
              <a:stretch>
                <a:fillRect/>
              </a:stretch>
            </p:blipFill>
            <p:spPr bwMode="auto">
              <a:xfrm>
                <a:off x="0" y="1440"/>
                <a:ext cx="1152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2" name="Group 18"/>
              <p:cNvGrpSpPr>
                <a:grpSpLocks/>
              </p:cNvGrpSpPr>
              <p:nvPr userDrawn="1"/>
            </p:nvGrpSpPr>
            <p:grpSpPr bwMode="auto">
              <a:xfrm>
                <a:off x="0" y="2256"/>
                <a:ext cx="1152" cy="1872"/>
                <a:chOff x="0" y="2256"/>
                <a:chExt cx="1152" cy="1872"/>
              </a:xfrm>
            </p:grpSpPr>
            <p:pic>
              <p:nvPicPr>
                <p:cNvPr id="13" name="Picture 19" descr="molekl05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lum bright="36000" contrast="-70000"/>
                </a:blip>
                <a:srcRect/>
                <a:stretch>
                  <a:fillRect/>
                </a:stretch>
              </p:blipFill>
              <p:spPr bwMode="auto">
                <a:xfrm>
                  <a:off x="0" y="2256"/>
                  <a:ext cx="1152" cy="1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20" descr="Splash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lum bright="38000" contrast="-70000"/>
                </a:blip>
                <a:srcRect/>
                <a:stretch>
                  <a:fillRect/>
                </a:stretch>
              </p:blipFill>
              <p:spPr bwMode="auto">
                <a:xfrm>
                  <a:off x="0" y="3312"/>
                  <a:ext cx="1152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15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33388" cy="457200"/>
          </a:xfrm>
          <a:prstGeom prst="actionButtonForwardNex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WordArt 22"/>
          <p:cNvSpPr>
            <a:spLocks noChangeArrowheads="1" noChangeShapeType="1" noTextEdit="1"/>
          </p:cNvSpPr>
          <p:nvPr userDrawn="1"/>
        </p:nvSpPr>
        <p:spPr bwMode="auto">
          <a:xfrm>
            <a:off x="5867400" y="4495800"/>
            <a:ext cx="30289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разработчик: </a:t>
            </a:r>
          </a:p>
          <a:p>
            <a:pPr algn="ctr"/>
            <a:r>
              <a:rPr lang="ru-RU" sz="3600" b="1" i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учитель химии</a:t>
            </a:r>
          </a:p>
          <a:p>
            <a:pPr algn="ctr"/>
            <a:r>
              <a:rPr lang="ru-RU" sz="3600" b="1" i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Н.Э. Дубинина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1295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371A-4E47-4AEB-9FB2-6B2BDB6A4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" name="Rectangle 7"/>
          <p:cNvSpPr>
            <a:spLocks noGrp="1" noChangeArrowheads="1"/>
          </p:cNvSpPr>
          <p:nvPr>
            <p:ph type="ftr" sz="quarter" idx="12"/>
          </p:nvPr>
        </p:nvSpPr>
        <p:spPr>
          <a:xfrm>
            <a:off x="3581400" y="6553200"/>
            <a:ext cx="2590800" cy="1524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ru-RU"/>
              <a:t>Иваново-2007</a:t>
            </a:r>
          </a:p>
          <a:p>
            <a:pPr>
              <a:defRPr/>
            </a:pPr>
            <a:r>
              <a:rPr lang="ru-RU"/>
              <a:t>               МОУ лицей № 22</a:t>
            </a: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9B918-2B34-4195-A214-5765FA625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62800" y="304800"/>
            <a:ext cx="17526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304800"/>
            <a:ext cx="5105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7E9B-6B93-4F43-8C35-7382EBDDF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7010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05000" y="1447800"/>
            <a:ext cx="66294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CA0F-56A2-4F73-A4C4-D39A8E744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63811-3391-4902-80D2-74FEEA384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231A-9C56-479C-B85E-92205CE67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238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447800"/>
            <a:ext cx="3238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DA22-B02F-46BC-9C23-4E6E8DAC7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E49F-EB8B-4020-B431-D85FC2992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2B2C-DB3E-4020-915E-4766D4D16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926B0-9AE8-4538-BD0B-69CA99F47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4364-6A12-4922-A598-8EC0F1F35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58A5-99FC-4B04-A6BA-79EBD3D77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1000" y="6248400"/>
            <a:ext cx="87630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828800" y="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048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629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04107CB-3CD6-4F9D-B281-B87CFF560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0" y="0"/>
            <a:ext cx="1828800" cy="6019800"/>
            <a:chOff x="0" y="384"/>
            <a:chExt cx="1152" cy="3744"/>
          </a:xfrm>
        </p:grpSpPr>
        <p:pic>
          <p:nvPicPr>
            <p:cNvPr id="1040" name="Picture 12" descr="molekl05"/>
            <p:cNvPicPr>
              <a:picLocks noChangeAspect="1" noChangeArrowheads="1"/>
            </p:cNvPicPr>
            <p:nvPr userDrawn="1"/>
          </p:nvPicPr>
          <p:blipFill>
            <a:blip r:embed="rId14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384"/>
              <a:ext cx="1152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41" name="Group 13"/>
            <p:cNvGrpSpPr>
              <a:grpSpLocks/>
            </p:cNvGrpSpPr>
            <p:nvPr userDrawn="1"/>
          </p:nvGrpSpPr>
          <p:grpSpPr bwMode="auto">
            <a:xfrm>
              <a:off x="0" y="1440"/>
              <a:ext cx="1152" cy="2688"/>
              <a:chOff x="0" y="1440"/>
              <a:chExt cx="1152" cy="2688"/>
            </a:xfrm>
          </p:grpSpPr>
          <p:pic>
            <p:nvPicPr>
              <p:cNvPr id="1042" name="Picture 14" descr="Splash"/>
              <p:cNvPicPr>
                <a:picLocks noChangeAspect="1" noChangeArrowheads="1"/>
              </p:cNvPicPr>
              <p:nvPr userDrawn="1"/>
            </p:nvPicPr>
            <p:blipFill>
              <a:blip r:embed="rId15">
                <a:lum bright="38000" contrast="-70000"/>
              </a:blip>
              <a:srcRect/>
              <a:stretch>
                <a:fillRect/>
              </a:stretch>
            </p:blipFill>
            <p:spPr bwMode="auto">
              <a:xfrm>
                <a:off x="0" y="1440"/>
                <a:ext cx="1152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43" name="Group 15"/>
              <p:cNvGrpSpPr>
                <a:grpSpLocks/>
              </p:cNvGrpSpPr>
              <p:nvPr userDrawn="1"/>
            </p:nvGrpSpPr>
            <p:grpSpPr bwMode="auto">
              <a:xfrm>
                <a:off x="0" y="2256"/>
                <a:ext cx="1152" cy="1872"/>
                <a:chOff x="0" y="2256"/>
                <a:chExt cx="1152" cy="1872"/>
              </a:xfrm>
            </p:grpSpPr>
            <p:pic>
              <p:nvPicPr>
                <p:cNvPr id="1044" name="Picture 16" descr="molekl05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lum bright="36000" contrast="-70000"/>
                </a:blip>
                <a:srcRect/>
                <a:stretch>
                  <a:fillRect/>
                </a:stretch>
              </p:blipFill>
              <p:spPr bwMode="auto">
                <a:xfrm>
                  <a:off x="0" y="2256"/>
                  <a:ext cx="1152" cy="1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45" name="Picture 17" descr="Splash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lum bright="38000" contrast="-70000"/>
                </a:blip>
                <a:srcRect/>
                <a:stretch>
                  <a:fillRect/>
                </a:stretch>
              </p:blipFill>
              <p:spPr bwMode="auto">
                <a:xfrm>
                  <a:off x="0" y="3312"/>
                  <a:ext cx="1152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1036" name="Picture 18" descr="j0354516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29600" y="152400"/>
            <a:ext cx="6286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0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433388" cy="381000"/>
          </a:xfrm>
          <a:prstGeom prst="actionButtonForwardNex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82" name="AutoShape 22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381000" y="6248400"/>
            <a:ext cx="433388" cy="381000"/>
          </a:xfrm>
          <a:prstGeom prst="actionButtonBackPrevious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81" name="AutoShape 21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029200" y="6248400"/>
            <a:ext cx="381000" cy="381000"/>
          </a:xfrm>
          <a:prstGeom prst="actionButtonInformatio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04800"/>
            <a:ext cx="67818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Строение вещества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Типы химической связи</a:t>
            </a:r>
            <a:endParaRPr lang="en-US" sz="3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75780" name="WordArt 4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64770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19" descr="эт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4343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бакибо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09800"/>
            <a:ext cx="38100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010400" cy="1524000"/>
          </a:xfrm>
        </p:spPr>
        <p:txBody>
          <a:bodyPr/>
          <a:lstStyle/>
          <a:p>
            <a:pPr lvl="1"/>
            <a:r>
              <a:rPr lang="ru-RU" sz="3600" b="1" dirty="0" smtClean="0">
                <a:solidFill>
                  <a:srgbClr val="FF0000"/>
                </a:solidFill>
              </a:rPr>
              <a:t>Алгоритм записи схемы образования ионной связи на примере  </a:t>
            </a:r>
            <a:r>
              <a:rPr lang="en-US" sz="3600" b="1" dirty="0" smtClean="0">
                <a:solidFill>
                  <a:srgbClr val="FF0000"/>
                </a:solidFill>
              </a:rPr>
              <a:t>Ca 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Cl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2209800"/>
            <a:ext cx="6629400" cy="3810000"/>
          </a:xfrm>
        </p:spPr>
        <p:txBody>
          <a:bodyPr/>
          <a:lstStyle/>
          <a:p>
            <a:pPr marL="342900" lvl="1" indent="-342900">
              <a:buClr>
                <a:schemeClr val="accent2"/>
              </a:buClr>
              <a:buSzPct val="80000"/>
              <a:buNone/>
            </a:pPr>
            <a:r>
              <a:rPr lang="ru-RU" dirty="0" smtClean="0"/>
              <a:t>1.Схема строения атома металла и образование катиона </a:t>
            </a:r>
          </a:p>
          <a:p>
            <a:pPr marL="342900" lvl="1" indent="-342900">
              <a:buClr>
                <a:schemeClr val="accent2"/>
              </a:buClr>
              <a:buSzPct val="80000"/>
              <a:buNone/>
            </a:pPr>
            <a:r>
              <a:rPr lang="ru-RU" dirty="0" smtClean="0"/>
              <a:t>2. Схема строения атома неметалла и образование аниона </a:t>
            </a:r>
          </a:p>
          <a:p>
            <a:pPr marL="342900" lvl="1" indent="-342900">
              <a:buClr>
                <a:schemeClr val="accent2"/>
              </a:buClr>
              <a:buSzPct val="80000"/>
              <a:buNone/>
            </a:pPr>
            <a:r>
              <a:rPr lang="ru-RU" dirty="0" smtClean="0"/>
              <a:t>3. НОК между численными значениями зарядов образующихся ионов.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/>
              <a:t>Ca</a:t>
            </a:r>
            <a:r>
              <a:rPr lang="ru-RU" baseline="30000" smtClean="0"/>
              <a:t>0</a:t>
            </a:r>
            <a:r>
              <a:rPr lang="ru-RU" smtClean="0"/>
              <a:t> -  2ē → </a:t>
            </a:r>
            <a:r>
              <a:rPr lang="en-US" smtClean="0"/>
              <a:t>Ca</a:t>
            </a:r>
            <a:r>
              <a:rPr lang="ru-RU" baseline="30000" smtClean="0"/>
              <a:t>2+</a:t>
            </a:r>
            <a:r>
              <a:rPr lang="ru-RU" smtClean="0"/>
              <a:t>        1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</a:t>
            </a:r>
            <a:r>
              <a:rPr lang="en-US" smtClean="0"/>
              <a:t>Cl</a:t>
            </a:r>
            <a:r>
              <a:rPr lang="ru-RU" baseline="30000" smtClean="0"/>
              <a:t>0</a:t>
            </a:r>
            <a:r>
              <a:rPr lang="ru-RU" smtClean="0"/>
              <a:t> + 1ē → </a:t>
            </a:r>
            <a:r>
              <a:rPr lang="en-US" smtClean="0"/>
              <a:t>Cl </a:t>
            </a:r>
            <a:r>
              <a:rPr lang="ru-RU" baseline="30000" smtClean="0"/>
              <a:t>-</a:t>
            </a:r>
            <a:r>
              <a:rPr lang="ru-RU" smtClean="0"/>
              <a:t>     2          </a:t>
            </a:r>
            <a:r>
              <a:rPr lang="en-US" smtClean="0"/>
              <a:t>_________________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</a:t>
            </a:r>
            <a:r>
              <a:rPr lang="en-US" smtClean="0"/>
              <a:t>Ca</a:t>
            </a:r>
            <a:r>
              <a:rPr lang="ru-RU" baseline="30000" smtClean="0"/>
              <a:t>0</a:t>
            </a:r>
            <a:r>
              <a:rPr lang="en-US" smtClean="0"/>
              <a:t> + 2Cl</a:t>
            </a:r>
            <a:r>
              <a:rPr lang="ru-RU" baseline="30000" smtClean="0"/>
              <a:t>0</a:t>
            </a:r>
            <a:r>
              <a:rPr lang="en-US" smtClean="0"/>
              <a:t> = Ca</a:t>
            </a:r>
            <a:r>
              <a:rPr lang="ru-RU" baseline="30000" smtClean="0"/>
              <a:t>2+</a:t>
            </a:r>
            <a:r>
              <a:rPr lang="ru-RU" smtClean="0"/>
              <a:t> </a:t>
            </a:r>
            <a:r>
              <a:rPr lang="en-US" smtClean="0"/>
              <a:t>Cl</a:t>
            </a:r>
            <a:r>
              <a:rPr lang="ru-RU" baseline="30000" smtClean="0"/>
              <a:t>-</a:t>
            </a:r>
            <a:r>
              <a:rPr lang="ru-RU" baseline="-25000" smtClean="0"/>
              <a:t>2</a:t>
            </a:r>
            <a:r>
              <a:rPr lang="en-US" smtClean="0"/>
              <a:t>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019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ОТНОСИТЕЛЬНЫЕ ЭЛЕКТРООТРИЦАТЕЛЬНОСТИ ЭЛЕМЕНТОВ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pic>
        <p:nvPicPr>
          <p:cNvPr id="7373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9223" y="1876213"/>
            <a:ext cx="5380953" cy="3029373"/>
          </a:xfrm>
        </p:spPr>
      </p:pic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447800"/>
            <a:ext cx="6629400" cy="3886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/>
            </a:r>
            <a:br>
              <a:rPr lang="ru-RU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Если разность </a:t>
            </a:r>
            <a:r>
              <a:rPr lang="ru-RU" sz="2800" dirty="0" err="1" smtClean="0"/>
              <a:t>электроотрицательностей</a:t>
            </a:r>
            <a:r>
              <a:rPr lang="ru-RU" sz="2800" dirty="0" smtClean="0"/>
              <a:t> атомов велика, то электроны переходят к одному из атомов, и оба атома превращаются в ионы.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Какой тип связи в хлориде аммония  </a:t>
            </a:r>
            <a:r>
              <a:rPr lang="en-US" sz="2800" dirty="0" smtClean="0"/>
              <a:t>NH</a:t>
            </a:r>
            <a:r>
              <a:rPr lang="en-US" sz="1400" dirty="0" smtClean="0"/>
              <a:t>4</a:t>
            </a:r>
            <a:r>
              <a:rPr lang="en-US" sz="2800" dirty="0" smtClean="0"/>
              <a:t>Cl</a:t>
            </a:r>
            <a:r>
              <a:rPr lang="ru-RU" sz="2800" dirty="0" smtClean="0"/>
              <a:t>?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905000" y="1066800"/>
            <a:ext cx="66294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Ионная связь образуется только между атомами таких элементов, которые значительно отличаются по своей </a:t>
            </a:r>
            <a:r>
              <a:rPr lang="ru-RU" sz="2800" dirty="0" err="1" smtClean="0"/>
              <a:t>электроотрицательности</a:t>
            </a:r>
            <a:r>
              <a:rPr lang="ru-RU" sz="2800" dirty="0" smtClean="0"/>
              <a:t> (</a:t>
            </a:r>
            <a:r>
              <a:rPr lang="ru-RU" sz="2800" dirty="0" smtClean="0">
                <a:solidFill>
                  <a:schemeClr val="hlink"/>
                </a:solidFill>
              </a:rPr>
              <a:t>разность &gt;2</a:t>
            </a:r>
            <a:r>
              <a:rPr lang="ru-RU" sz="2800" dirty="0" smtClean="0"/>
              <a:t>). Однако полного перехода электронов от одних атомов к другим не происходит.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План изучения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Определение типа связи.</a:t>
            </a:r>
          </a:p>
          <a:p>
            <a:pPr lvl="1"/>
            <a:r>
              <a:rPr lang="ru-RU" dirty="0" smtClean="0"/>
              <a:t>Между какими атомами возникает.</a:t>
            </a:r>
          </a:p>
          <a:p>
            <a:pPr lvl="1"/>
            <a:r>
              <a:rPr lang="ru-RU" dirty="0" smtClean="0"/>
              <a:t>Механизм образования связи.</a:t>
            </a:r>
          </a:p>
          <a:p>
            <a:pPr lvl="1"/>
            <a:r>
              <a:rPr lang="ru-RU" dirty="0" smtClean="0"/>
              <a:t>Тип кристаллической решётки.</a:t>
            </a:r>
          </a:p>
          <a:p>
            <a:pPr lvl="1"/>
            <a:r>
              <a:rPr lang="ru-RU" dirty="0" smtClean="0"/>
              <a:t>Физические свойства.</a:t>
            </a:r>
          </a:p>
          <a:p>
            <a:pPr lvl="1"/>
            <a:r>
              <a:rPr lang="ru-RU" dirty="0" smtClean="0"/>
              <a:t>Примеры веществ.</a:t>
            </a:r>
          </a:p>
          <a:p>
            <a:pPr lvl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</a:t>
            </a:r>
            <a:r>
              <a:rPr lang="ru-RU" dirty="0" smtClean="0">
                <a:solidFill>
                  <a:srgbClr val="FF0000"/>
                </a:solidFill>
              </a:rPr>
              <a:t>№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Составьте схемы образования ионной 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Задание на дом.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§ 6 </a:t>
            </a:r>
            <a:r>
              <a:rPr lang="en-US" smtClean="0"/>
              <a:t> c</a:t>
            </a:r>
            <a:r>
              <a:rPr lang="ru-RU" smtClean="0"/>
              <a:t>тр. 44 – 46. 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Упр. 4 стр. 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состав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(из каких элементов состоит)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строение (</a:t>
            </a:r>
            <a:r>
              <a:rPr lang="ru-RU" sz="2800" dirty="0" smtClean="0"/>
              <a:t>тип химической связи, тип кристаллической решётки)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свойства </a:t>
            </a:r>
            <a:r>
              <a:rPr lang="ru-RU" sz="2800" dirty="0" smtClean="0"/>
              <a:t>(физические и химические)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применение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hlink"/>
                </a:solidFill>
              </a:rPr>
              <a:t>Благородные газы.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905000" y="1371600"/>
            <a:ext cx="66294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8 группа 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главная подгруппа элементов – завершённый внешний энергетический уровень.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Другие атомы стремятся завершить свой последний уровень, путём отдачи или принятия электронов.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Задание №1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752600" y="1447800"/>
            <a:ext cx="66294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Назовите частицу, схема которой записана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+3  )    )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     2е  1е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</a:t>
            </a:r>
            <a:endParaRPr lang="ru-RU" sz="2800" dirty="0" smtClean="0"/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+13  )    )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      2е  8е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Задание №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Допишите схемы образования ионов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Mg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ru-RU" sz="2800" dirty="0" smtClean="0"/>
              <a:t> -  </a:t>
            </a:r>
            <a:r>
              <a:rPr lang="en-US" sz="2800" dirty="0" smtClean="0"/>
              <a:t>2ē </a:t>
            </a:r>
            <a:r>
              <a:rPr lang="ru-RU" sz="2800" dirty="0" smtClean="0"/>
              <a:t>=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F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ru-RU" sz="2800" dirty="0" smtClean="0"/>
              <a:t> + 1</a:t>
            </a:r>
            <a:r>
              <a:rPr lang="en-US" sz="2800" dirty="0" smtClean="0"/>
              <a:t>ē</a:t>
            </a:r>
            <a:r>
              <a:rPr lang="ru-RU" sz="2800" dirty="0" smtClean="0"/>
              <a:t> =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905000" y="1447800"/>
            <a:ext cx="6629400" cy="5029200"/>
          </a:xfrm>
        </p:spPr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Химическая связь</a:t>
            </a:r>
            <a:r>
              <a:rPr lang="ru-RU" sz="2800" dirty="0" smtClean="0"/>
              <a:t> - это такое взаимодействие атомов, которое связывает их в молекулы, ионы, кристаллы. 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9925" y="609600"/>
            <a:ext cx="5705475" cy="381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hlink"/>
                </a:solidFill>
              </a:rPr>
              <a:t>ИОННАЯ СВЯЗЬ</a:t>
            </a:r>
            <a:br>
              <a:rPr lang="ru-RU" sz="4000" b="1" dirty="0" smtClean="0">
                <a:solidFill>
                  <a:schemeClr val="hlink"/>
                </a:solidFill>
              </a:rPr>
            </a:br>
            <a:endParaRPr lang="ru-RU" sz="4000" b="1" dirty="0" smtClean="0">
              <a:solidFill>
                <a:schemeClr val="hlink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524000"/>
            <a:ext cx="6096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Механизм образования связи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1060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Na</a:t>
            </a:r>
            <a:endParaRPr kumimoji="0" lang="ru-RU" sz="5400">
              <a:latin typeface="Arial" charset="0"/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1828800" y="34290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057400" y="3581400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+</a:t>
            </a:r>
            <a:endParaRPr kumimoji="0" lang="ru-RU" sz="5400"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895600" y="3581400"/>
            <a:ext cx="6413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S</a:t>
            </a:r>
            <a:endParaRPr kumimoji="0" lang="ru-RU">
              <a:latin typeface="Arial" charset="0"/>
            </a:endParaRPr>
          </a:p>
          <a:p>
            <a:endParaRPr kumimoji="0" lang="ru-RU" sz="5400">
              <a:latin typeface="Arial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62000" y="3962400"/>
            <a:ext cx="1060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Na</a:t>
            </a:r>
            <a:endParaRPr kumimoji="0" lang="ru-RU" sz="5400">
              <a:latin typeface="Arial" charset="0"/>
            </a:endParaRPr>
          </a:p>
          <a:p>
            <a:endParaRPr kumimoji="0" lang="ru-RU">
              <a:latin typeface="Arial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029200" y="3429000"/>
            <a:ext cx="1060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Na</a:t>
            </a:r>
            <a:endParaRPr kumimoji="0" lang="ru-RU" sz="5400">
              <a:latin typeface="Arial" charset="0"/>
            </a:endParaRPr>
          </a:p>
          <a:p>
            <a:endParaRPr kumimoji="0" lang="ru-RU">
              <a:latin typeface="Arial" charset="0"/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1828800" y="44196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048000" y="3581400"/>
            <a:ext cx="381000" cy="152400"/>
            <a:chOff x="1920" y="2256"/>
            <a:chExt cx="240" cy="96"/>
          </a:xfrm>
        </p:grpSpPr>
        <p:sp>
          <p:nvSpPr>
            <p:cNvPr id="23589" name="Oval 12"/>
            <p:cNvSpPr>
              <a:spLocks noChangeArrowheads="1"/>
            </p:cNvSpPr>
            <p:nvPr/>
          </p:nvSpPr>
          <p:spPr bwMode="auto">
            <a:xfrm>
              <a:off x="1920" y="22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3590" name="Oval 13"/>
            <p:cNvSpPr>
              <a:spLocks noChangeArrowheads="1"/>
            </p:cNvSpPr>
            <p:nvPr/>
          </p:nvSpPr>
          <p:spPr bwMode="auto">
            <a:xfrm>
              <a:off x="2064" y="22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048000" y="4343400"/>
            <a:ext cx="381000" cy="152400"/>
            <a:chOff x="1920" y="2736"/>
            <a:chExt cx="240" cy="96"/>
          </a:xfrm>
        </p:grpSpPr>
        <p:sp>
          <p:nvSpPr>
            <p:cNvPr id="23587" name="Oval 14"/>
            <p:cNvSpPr>
              <a:spLocks noChangeArrowheads="1"/>
            </p:cNvSpPr>
            <p:nvPr/>
          </p:nvSpPr>
          <p:spPr bwMode="auto">
            <a:xfrm>
              <a:off x="1920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3588" name="Oval 15"/>
            <p:cNvSpPr>
              <a:spLocks noChangeArrowheads="1"/>
            </p:cNvSpPr>
            <p:nvPr/>
          </p:nvSpPr>
          <p:spPr bwMode="auto">
            <a:xfrm>
              <a:off x="2064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28194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35052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6" name="Text Box 18"/>
          <p:cNvSpPr txBox="1">
            <a:spLocks noChangeArrowheads="1"/>
          </p:cNvSpPr>
          <p:nvPr/>
        </p:nvSpPr>
        <p:spPr bwMode="auto">
          <a:xfrm>
            <a:off x="4022725" y="3770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0" lang="ru-RU">
              <a:latin typeface="Arial" charset="0"/>
            </a:endParaRPr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3962400" y="3962400"/>
            <a:ext cx="823913" cy="76200"/>
          </a:xfrm>
          <a:prstGeom prst="rightArrow">
            <a:avLst>
              <a:gd name="adj1" fmla="val 50000"/>
              <a:gd name="adj2" fmla="val 2703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019800" y="38862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553200" y="3429000"/>
            <a:ext cx="641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S</a:t>
            </a:r>
            <a:endParaRPr kumimoji="0" lang="ru-RU" sz="5400">
              <a:latin typeface="Arial" charset="0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705600" y="3429000"/>
            <a:ext cx="381000" cy="152400"/>
            <a:chOff x="4224" y="2160"/>
            <a:chExt cx="240" cy="96"/>
          </a:xfrm>
        </p:grpSpPr>
        <p:sp>
          <p:nvSpPr>
            <p:cNvPr id="23585" name="Oval 22"/>
            <p:cNvSpPr>
              <a:spLocks noChangeArrowheads="1"/>
            </p:cNvSpPr>
            <p:nvPr/>
          </p:nvSpPr>
          <p:spPr bwMode="auto">
            <a:xfrm>
              <a:off x="422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3586" name="Oval 24"/>
            <p:cNvSpPr>
              <a:spLocks noChangeArrowheads="1"/>
            </p:cNvSpPr>
            <p:nvPr/>
          </p:nvSpPr>
          <p:spPr bwMode="auto">
            <a:xfrm>
              <a:off x="4368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705600" y="4191000"/>
            <a:ext cx="381000" cy="152400"/>
            <a:chOff x="4224" y="2640"/>
            <a:chExt cx="240" cy="96"/>
          </a:xfrm>
        </p:grpSpPr>
        <p:sp>
          <p:nvSpPr>
            <p:cNvPr id="23583" name="Oval 25"/>
            <p:cNvSpPr>
              <a:spLocks noChangeArrowheads="1"/>
            </p:cNvSpPr>
            <p:nvPr/>
          </p:nvSpPr>
          <p:spPr bwMode="auto">
            <a:xfrm>
              <a:off x="4224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3584" name="Oval 26"/>
            <p:cNvSpPr>
              <a:spLocks noChangeArrowheads="1"/>
            </p:cNvSpPr>
            <p:nvPr/>
          </p:nvSpPr>
          <p:spPr bwMode="auto">
            <a:xfrm>
              <a:off x="4368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7467600" y="3429000"/>
            <a:ext cx="1250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5400">
                <a:latin typeface="Arial" charset="0"/>
              </a:rPr>
              <a:t> Na</a:t>
            </a:r>
            <a:endParaRPr kumimoji="0" lang="ru-RU" sz="5400">
              <a:latin typeface="Arial" charset="0"/>
            </a:endParaRPr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6172200" y="3200400"/>
            <a:ext cx="438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7200">
                <a:latin typeface="Arial" charset="0"/>
              </a:rPr>
              <a:t>[</a:t>
            </a:r>
            <a:endParaRPr kumimoji="0" lang="ru-RU" sz="7200">
              <a:latin typeface="Arial" charset="0"/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7086600" y="3200400"/>
            <a:ext cx="438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7200">
                <a:latin typeface="Arial" charset="0"/>
              </a:rPr>
              <a:t>]</a:t>
            </a:r>
            <a:endParaRPr kumimoji="0" lang="ru-RU" sz="7200">
              <a:latin typeface="Arial" charset="0"/>
            </a:endParaRPr>
          </a:p>
        </p:txBody>
      </p:sp>
      <p:sp>
        <p:nvSpPr>
          <p:cNvPr id="38943" name="Oval 31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44" name="Oval 32"/>
          <p:cNvSpPr>
            <a:spLocks noChangeArrowheads="1"/>
          </p:cNvSpPr>
          <p:nvPr/>
        </p:nvSpPr>
        <p:spPr bwMode="auto">
          <a:xfrm>
            <a:off x="7086600" y="3886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5791200" y="32004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3200" b="1">
                <a:latin typeface="Arial" charset="0"/>
              </a:rPr>
              <a:t>+</a:t>
            </a:r>
            <a:endParaRPr kumimoji="0" lang="ru-RU" sz="3200" b="1">
              <a:latin typeface="Arial" charset="0"/>
            </a:endParaRP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8305800" y="32004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3200" b="1">
                <a:latin typeface="Arial" charset="0"/>
              </a:rPr>
              <a:t>+</a:t>
            </a:r>
            <a:endParaRPr kumimoji="0" lang="ru-RU" sz="3200" b="1">
              <a:latin typeface="Arial" charset="0"/>
            </a:endParaRP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7315200" y="3124200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3200" b="1">
                <a:latin typeface="Arial" charset="0"/>
              </a:rPr>
              <a:t>2-</a:t>
            </a:r>
            <a:endParaRPr kumimoji="0" lang="ru-RU" sz="3200" b="1">
              <a:latin typeface="Arial" charset="0"/>
            </a:endParaRPr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>
            <a:off x="64770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50" name="Oval 38"/>
          <p:cNvSpPr>
            <a:spLocks noChangeArrowheads="1"/>
          </p:cNvSpPr>
          <p:nvPr/>
        </p:nvSpPr>
        <p:spPr bwMode="auto">
          <a:xfrm>
            <a:off x="70866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48" presetClass="exit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80"/>
                            </p:stCondLst>
                            <p:childTnLst>
                              <p:par>
                                <p:cTn id="1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160"/>
                            </p:stCondLst>
                            <p:childTnLst>
                              <p:par>
                                <p:cTn id="1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240"/>
                            </p:stCondLst>
                            <p:childTnLst>
                              <p:par>
                                <p:cTn id="1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2320"/>
                            </p:stCondLst>
                            <p:childTnLst>
                              <p:par>
                                <p:cTn id="1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2440"/>
                            </p:stCondLst>
                            <p:childTnLst>
                              <p:par>
                                <p:cTn id="152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2940"/>
                            </p:stCondLst>
                            <p:childTnLst>
                              <p:par>
                                <p:cTn id="158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3440"/>
                            </p:stCondLst>
                            <p:childTnLst>
                              <p:par>
                                <p:cTn id="164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940"/>
                            </p:stCondLst>
                            <p:childTnLst>
                              <p:par>
                                <p:cTn id="170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4440"/>
                            </p:stCondLst>
                            <p:childTnLst>
                              <p:par>
                                <p:cTn id="1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 animBg="1"/>
      <p:bldP spid="38918" grpId="0"/>
      <p:bldP spid="38919" grpId="0"/>
      <p:bldP spid="38921" grpId="0"/>
      <p:bldP spid="38922" grpId="0"/>
      <p:bldP spid="38923" grpId="0" animBg="1"/>
      <p:bldP spid="38928" grpId="0" animBg="1"/>
      <p:bldP spid="38929" grpId="0" animBg="1"/>
      <p:bldP spid="38931" grpId="0" animBg="1"/>
      <p:bldP spid="38932" grpId="0" animBg="1"/>
      <p:bldP spid="38932" grpId="1" animBg="1"/>
      <p:bldP spid="38933" grpId="0"/>
      <p:bldP spid="38939" grpId="0"/>
      <p:bldP spid="38940" grpId="0" animBg="1"/>
      <p:bldP spid="38940" grpId="1" animBg="1"/>
      <p:bldP spid="38941" grpId="0"/>
      <p:bldP spid="38942" grpId="0"/>
      <p:bldP spid="38943" grpId="0" animBg="1"/>
      <p:bldP spid="38943" grpId="1" animBg="1"/>
      <p:bldP spid="38944" grpId="0" animBg="1"/>
      <p:bldP spid="38944" grpId="1" animBg="1"/>
      <p:bldP spid="38945" grpId="0"/>
      <p:bldP spid="38946" grpId="0"/>
      <p:bldP spid="38947" grpId="0" build="allAtOnce"/>
      <p:bldP spid="38948" grpId="0" animBg="1"/>
      <p:bldP spid="38948" grpId="1" animBg="1"/>
      <p:bldP spid="38950" grpId="0" animBg="1"/>
      <p:bldP spid="389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 smtClean="0"/>
              <a:t>Na</a:t>
            </a:r>
            <a:r>
              <a:rPr lang="ru-RU" baseline="30000" dirty="0" smtClean="0"/>
              <a:t>0</a:t>
            </a:r>
            <a:r>
              <a:rPr lang="ru-RU" dirty="0" smtClean="0"/>
              <a:t> -  </a:t>
            </a:r>
            <a:r>
              <a:rPr lang="en-US" dirty="0" smtClean="0"/>
              <a:t>1</a:t>
            </a:r>
            <a:r>
              <a:rPr lang="ru-RU" dirty="0" err="1" smtClean="0"/>
              <a:t>ē</a:t>
            </a:r>
            <a:r>
              <a:rPr lang="ru-RU" dirty="0" smtClean="0"/>
              <a:t> → </a:t>
            </a:r>
            <a:r>
              <a:rPr lang="en-US" dirty="0" smtClean="0"/>
              <a:t>Na</a:t>
            </a:r>
            <a:r>
              <a:rPr lang="en-US" baseline="30000" dirty="0" smtClean="0"/>
              <a:t>1</a:t>
            </a:r>
            <a:r>
              <a:rPr lang="ru-RU" baseline="30000" dirty="0" smtClean="0"/>
              <a:t>+</a:t>
            </a:r>
            <a:r>
              <a:rPr lang="ru-RU" dirty="0" smtClean="0"/>
              <a:t>     </a:t>
            </a:r>
            <a:r>
              <a:rPr lang="en-US" dirty="0" smtClean="0"/>
              <a:t>2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en-US" dirty="0" smtClean="0"/>
              <a:t>S</a:t>
            </a:r>
            <a:r>
              <a:rPr lang="ru-RU" baseline="30000" dirty="0" smtClean="0"/>
              <a:t>0</a:t>
            </a:r>
            <a:r>
              <a:rPr lang="ru-RU" dirty="0" smtClean="0"/>
              <a:t> + </a:t>
            </a:r>
            <a:r>
              <a:rPr lang="en-US" dirty="0" smtClean="0"/>
              <a:t>2</a:t>
            </a:r>
            <a:r>
              <a:rPr lang="ru-RU" dirty="0" err="1" smtClean="0"/>
              <a:t>ē</a:t>
            </a:r>
            <a:r>
              <a:rPr lang="ru-RU" dirty="0" smtClean="0"/>
              <a:t> → </a:t>
            </a:r>
            <a:r>
              <a:rPr lang="en-US" dirty="0" smtClean="0"/>
              <a:t>S </a:t>
            </a:r>
            <a:r>
              <a:rPr lang="ru-RU" baseline="30000" dirty="0" smtClean="0"/>
              <a:t>-</a:t>
            </a:r>
            <a:r>
              <a:rPr lang="en-US" baseline="30000" dirty="0" smtClean="0"/>
              <a:t>2</a:t>
            </a: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ru-RU" dirty="0" smtClean="0"/>
              <a:t>         </a:t>
            </a:r>
            <a:r>
              <a:rPr lang="en-US" dirty="0" smtClean="0"/>
              <a:t>_________________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en-US" dirty="0" smtClean="0"/>
              <a:t>2Na</a:t>
            </a:r>
            <a:r>
              <a:rPr lang="ru-RU" baseline="30000" dirty="0" smtClean="0"/>
              <a:t>0</a:t>
            </a:r>
            <a:r>
              <a:rPr lang="en-US" dirty="0" smtClean="0"/>
              <a:t> + S</a:t>
            </a:r>
            <a:r>
              <a:rPr lang="ru-RU" baseline="30000" dirty="0" smtClean="0"/>
              <a:t>0</a:t>
            </a:r>
            <a:r>
              <a:rPr lang="en-US" dirty="0" smtClean="0"/>
              <a:t> = Na</a:t>
            </a:r>
            <a:r>
              <a:rPr lang="en-US" sz="2000" dirty="0" smtClean="0"/>
              <a:t>2</a:t>
            </a:r>
            <a:r>
              <a:rPr lang="ru-RU" baseline="30000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S </a:t>
            </a:r>
            <a:r>
              <a:rPr lang="ru-RU" baseline="30000" dirty="0" smtClean="0"/>
              <a:t>-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Определение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Ионная химическая связь </a:t>
            </a:r>
            <a:r>
              <a:rPr lang="ru-RU" sz="2800" dirty="0" smtClean="0"/>
              <a:t>-это связь, образующаяся между катионами и анионами за счёт их электростатического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    притяжения.</a:t>
            </a:r>
            <a:endParaRPr lang="en-US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</TotalTime>
  <Words>377</Words>
  <Application>Microsoft PowerPoint</Application>
  <PresentationFormat>Экран (4:3)</PresentationFormat>
  <Paragraphs>72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Project Overview</vt:lpstr>
      <vt:lpstr>Слайд 1</vt:lpstr>
      <vt:lpstr>Слайд 2</vt:lpstr>
      <vt:lpstr>Благородные газы. </vt:lpstr>
      <vt:lpstr>Задание №1</vt:lpstr>
      <vt:lpstr>Задание № 2</vt:lpstr>
      <vt:lpstr>Слайд 6</vt:lpstr>
      <vt:lpstr>ИОННАЯ СВЯЗЬ </vt:lpstr>
      <vt:lpstr>Слайд 8</vt:lpstr>
      <vt:lpstr>Определение </vt:lpstr>
      <vt:lpstr>Алгоритм записи схемы образования ионной связи на примере  Ca и Cl. </vt:lpstr>
      <vt:lpstr>Слайд 11</vt:lpstr>
      <vt:lpstr>ОТНОСИТЕЛЬНЫЕ ЭЛЕКТРООТРИЦАТЕЛЬНОСТИ ЭЛЕМЕНТОВ </vt:lpstr>
      <vt:lpstr>Слайд 13</vt:lpstr>
      <vt:lpstr>Слайд 14</vt:lpstr>
      <vt:lpstr>План изучения</vt:lpstr>
      <vt:lpstr>Задание №3.</vt:lpstr>
      <vt:lpstr>Задание на дом.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107</cp:revision>
  <cp:lastPrinted>1601-01-01T00:00:00Z</cp:lastPrinted>
  <dcterms:created xsi:type="dcterms:W3CDTF">1601-01-01T00:00:00Z</dcterms:created>
  <dcterms:modified xsi:type="dcterms:W3CDTF">2010-01-24T13:42:21Z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