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61" r:id="rId3"/>
    <p:sldId id="263" r:id="rId4"/>
    <p:sldId id="262" r:id="rId5"/>
    <p:sldId id="265" r:id="rId6"/>
    <p:sldId id="268" r:id="rId7"/>
    <p:sldId id="271" r:id="rId8"/>
    <p:sldId id="273" r:id="rId9"/>
    <p:sldId id="275" r:id="rId10"/>
    <p:sldId id="282" r:id="rId11"/>
    <p:sldId id="277" r:id="rId12"/>
    <p:sldId id="259" r:id="rId13"/>
    <p:sldId id="279" r:id="rId14"/>
    <p:sldId id="280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252" autoAdjust="0"/>
    <p:restoredTop sz="87006" autoAdjust="0"/>
  </p:normalViewPr>
  <p:slideViewPr>
    <p:cSldViewPr>
      <p:cViewPr varScale="1">
        <p:scale>
          <a:sx n="86" d="100"/>
          <a:sy n="86" d="100"/>
        </p:scale>
        <p:origin x="-72" y="-29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153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5483B-1534-4B8D-8FB7-C5AF5DC774F3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EF2A2-3262-4BB0-A3C3-EB7360B42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97EFE-24D6-4C30-BA2A-1AB534A2F3A2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8428D-97A0-4E24-BC59-ED0272738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8428D-97A0-4E24-BC59-ED0272738B7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4149-B88B-4982-97EA-CBD84B25579B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0736-4291-42D6-B175-236FE1526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4149-B88B-4982-97EA-CBD84B25579B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0736-4291-42D6-B175-236FE1526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4149-B88B-4982-97EA-CBD84B25579B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0736-4291-42D6-B175-236FE1526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4149-B88B-4982-97EA-CBD84B25579B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0736-4291-42D6-B175-236FE1526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4149-B88B-4982-97EA-CBD84B25579B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0736-4291-42D6-B175-236FE1526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4149-B88B-4982-97EA-CBD84B25579B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0736-4291-42D6-B175-236FE1526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4149-B88B-4982-97EA-CBD84B25579B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0736-4291-42D6-B175-236FE1526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4149-B88B-4982-97EA-CBD84B25579B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0736-4291-42D6-B175-236FE1526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4149-B88B-4982-97EA-CBD84B25579B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0736-4291-42D6-B175-236FE1526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4149-B88B-4982-97EA-CBD84B25579B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0736-4291-42D6-B175-236FE1526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4149-B88B-4982-97EA-CBD84B25579B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0736-4291-42D6-B175-236FE1526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C4149-B88B-4982-97EA-CBD84B25579B}" type="datetimeFigureOut">
              <a:rPr lang="ru-RU" smtClean="0"/>
              <a:pPr/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E0736-4291-42D6-B175-236FE1526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2952751" cy="4286250"/>
          </a:xfrm>
          <a:prstGeom prst="rect">
            <a:avLst/>
          </a:prstGeom>
          <a:noFill/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8876" y="0"/>
            <a:ext cx="2905125" cy="4286250"/>
          </a:xfrm>
          <a:prstGeom prst="rect">
            <a:avLst/>
          </a:prstGeom>
          <a:noFill/>
        </p:spPr>
      </p:pic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430212" y="4286256"/>
            <a:ext cx="8285192" cy="223361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Century Schoolbook" pitchFamily="18" charset="0"/>
              </a:rPr>
              <a:t>Русские иконописцы: </a:t>
            </a:r>
            <a:br>
              <a:rPr lang="ru-RU" sz="4000" dirty="0">
                <a:latin typeface="Century Schoolbook" pitchFamily="18" charset="0"/>
              </a:rPr>
            </a:br>
            <a:r>
              <a:rPr lang="ru-RU" sz="4000" dirty="0">
                <a:latin typeface="Century Schoolbook" pitchFamily="18" charset="0"/>
              </a:rPr>
              <a:t>Феофан Грек, </a:t>
            </a:r>
            <a:br>
              <a:rPr lang="ru-RU" sz="4000" dirty="0">
                <a:latin typeface="Century Schoolbook" pitchFamily="18" charset="0"/>
              </a:rPr>
            </a:br>
            <a:r>
              <a:rPr lang="ru-RU" sz="4000" dirty="0" err="1">
                <a:latin typeface="Century Schoolbook" pitchFamily="18" charset="0"/>
              </a:rPr>
              <a:t>прп</a:t>
            </a:r>
            <a:r>
              <a:rPr lang="ru-RU" sz="4000" dirty="0">
                <a:latin typeface="Century Schoolbook" pitchFamily="18" charset="0"/>
              </a:rPr>
              <a:t>. Андрей Рублёв, </a:t>
            </a:r>
            <a:r>
              <a:rPr lang="ru-RU" sz="4000" dirty="0" smtClean="0">
                <a:latin typeface="Century Schoolbook" pitchFamily="18" charset="0"/>
              </a:rPr>
              <a:t>Дионисий </a:t>
            </a:r>
            <a:r>
              <a:rPr lang="ru-RU" sz="4000" dirty="0" err="1" smtClean="0">
                <a:latin typeface="Century Schoolbook" pitchFamily="18" charset="0"/>
              </a:rPr>
              <a:t>Симон</a:t>
            </a:r>
            <a:r>
              <a:rPr lang="ru-RU" sz="4000" dirty="0" smtClean="0">
                <a:latin typeface="Century Schoolbook" pitchFamily="18" charset="0"/>
              </a:rPr>
              <a:t> Ушаков.</a:t>
            </a:r>
            <a:r>
              <a:rPr lang="ru-RU" sz="4000" dirty="0">
                <a:latin typeface="Century Schoolbook" pitchFamily="18" charset="0"/>
              </a:rPr>
              <a:t/>
            </a:r>
            <a:br>
              <a:rPr lang="ru-RU" sz="4000" dirty="0">
                <a:latin typeface="Century Schoolbook" pitchFamily="18" charset="0"/>
              </a:rPr>
            </a:br>
            <a:r>
              <a:rPr lang="ru-RU" sz="4000" dirty="0" smtClean="0">
                <a:latin typeface="Century Schoolbook" pitchFamily="18" charset="0"/>
              </a:rPr>
              <a:t>.</a:t>
            </a:r>
            <a:endParaRPr lang="ru-RU" sz="4000" dirty="0">
              <a:latin typeface="Century Schoolbook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img006.jpg"/>
          <p:cNvPicPr>
            <a:picLocks noChangeAspect="1" noChangeArrowheads="1"/>
          </p:cNvPicPr>
          <p:nvPr/>
        </p:nvPicPr>
        <p:blipFill>
          <a:blip r:embed="rId2" cstate="print"/>
          <a:srcRect l="-85" t="20061" r="19246" b="4135"/>
          <a:stretch>
            <a:fillRect/>
          </a:stretch>
        </p:blipFill>
        <p:spPr bwMode="auto">
          <a:xfrm rot="10800000">
            <a:off x="857224" y="1142984"/>
            <a:ext cx="3000395" cy="392909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86446" y="357166"/>
            <a:ext cx="3000396" cy="100013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Богоматерь </a:t>
            </a:r>
            <a:r>
              <a:rPr lang="ru-RU" sz="360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Одигитрия</a:t>
            </a:r>
            <a:r>
              <a:rPr lang="ru-RU" sz="36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36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500694" y="1785926"/>
            <a:ext cx="3186107" cy="4340238"/>
          </a:xfrm>
        </p:spPr>
        <p:txBody>
          <a:bodyPr/>
          <a:lstStyle/>
          <a:p>
            <a:r>
              <a:rPr lang="ru-RU" dirty="0" smtClean="0"/>
              <a:t>Написана в 1482году, хранится в Вознесенском монастыре в Кремле.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6011865" y="2349501"/>
            <a:ext cx="3132137" cy="1079500"/>
          </a:xfrm>
        </p:spPr>
        <p:txBody>
          <a:bodyPr>
            <a:normAutofit fontScale="90000"/>
          </a:bodyPr>
          <a:lstStyle/>
          <a:p>
            <a:r>
              <a:rPr lang="ru-RU" sz="2800">
                <a:latin typeface="Century Schoolbook" pitchFamily="18" charset="0"/>
              </a:rPr>
              <a:t>Дионисий.</a:t>
            </a:r>
            <a:br>
              <a:rPr lang="ru-RU" sz="2800">
                <a:latin typeface="Century Schoolbook" pitchFamily="18" charset="0"/>
              </a:rPr>
            </a:br>
            <a:r>
              <a:rPr lang="ru-RU" sz="2800">
                <a:latin typeface="Century Schoolbook" pitchFamily="18" charset="0"/>
              </a:rPr>
              <a:t>Распятие.  </a:t>
            </a:r>
            <a:br>
              <a:rPr lang="ru-RU" sz="2800">
                <a:latin typeface="Century Schoolbook" pitchFamily="18" charset="0"/>
              </a:rPr>
            </a:br>
            <a:r>
              <a:rPr lang="ru-RU" sz="2800">
                <a:latin typeface="Century Schoolbook" pitchFamily="18" charset="0"/>
              </a:rPr>
              <a:t>1500 г.</a:t>
            </a:r>
          </a:p>
        </p:txBody>
      </p:sp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2"/>
          <a:srcRect l="333" t="5893" r="5228" b="7100"/>
          <a:stretch>
            <a:fillRect/>
          </a:stretch>
        </p:blipFill>
        <p:spPr bwMode="auto">
          <a:xfrm>
            <a:off x="1" y="0"/>
            <a:ext cx="5364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1389" y="0"/>
            <a:ext cx="4392612" cy="4076700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43020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3563939" cy="4221163"/>
          </a:xfrm>
          <a:prstGeom prst="rect">
            <a:avLst/>
          </a:prstGeom>
          <a:noFill/>
          <a:ln w="38100" algn="ctr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43019" name="Picture 11"/>
          <p:cNvPicPr>
            <a:picLocks noChangeAspect="1" noChangeArrowheads="1"/>
          </p:cNvPicPr>
          <p:nvPr/>
        </p:nvPicPr>
        <p:blipFill>
          <a:blip r:embed="rId4"/>
          <a:srcRect b="37895"/>
          <a:stretch>
            <a:fillRect/>
          </a:stretch>
        </p:blipFill>
        <p:spPr bwMode="auto">
          <a:xfrm>
            <a:off x="2195513" y="3330576"/>
            <a:ext cx="4537075" cy="3527425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Documents and Settings\Admin\Мои документы\Мои рисунки\img007.jpg"/>
          <p:cNvPicPr>
            <a:picLocks noChangeAspect="1" noChangeArrowheads="1"/>
          </p:cNvPicPr>
          <p:nvPr/>
        </p:nvPicPr>
        <p:blipFill>
          <a:blip r:embed="rId2" cstate="print"/>
          <a:srcRect l="7087" t="5084" r="16136" b="15254"/>
          <a:stretch>
            <a:fillRect/>
          </a:stretch>
        </p:blipFill>
        <p:spPr bwMode="auto">
          <a:xfrm rot="5400000">
            <a:off x="60766" y="1510814"/>
            <a:ext cx="5236253" cy="378621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72066" y="571480"/>
            <a:ext cx="3643338" cy="86362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Троица Ветхозаветная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72066" y="1643050"/>
            <a:ext cx="3614735" cy="4483114"/>
          </a:xfrm>
        </p:spPr>
        <p:txBody>
          <a:bodyPr/>
          <a:lstStyle/>
          <a:p>
            <a:r>
              <a:rPr lang="ru-RU" dirty="0" smtClean="0"/>
              <a:t>Написана </a:t>
            </a:r>
            <a:r>
              <a:rPr lang="ru-RU" dirty="0" err="1" smtClean="0"/>
              <a:t>Симоном</a:t>
            </a:r>
            <a:r>
              <a:rPr lang="ru-RU" dirty="0" smtClean="0"/>
              <a:t> Ушаковым в 1671 году хранится в Государственном Русском Музее.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2"/>
          <a:srcRect l="14064" t="1898" r="14722" b="1100"/>
          <a:stretch>
            <a:fillRect/>
          </a:stretch>
        </p:blipFill>
        <p:spPr bwMode="auto">
          <a:xfrm>
            <a:off x="6516688" y="404813"/>
            <a:ext cx="2339975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Picture 8"/>
          <p:cNvPicPr>
            <a:picLocks noChangeAspect="1" noChangeArrowheads="1"/>
          </p:cNvPicPr>
          <p:nvPr/>
        </p:nvPicPr>
        <p:blipFill>
          <a:blip r:embed="rId3"/>
          <a:srcRect t="2930" b="2173"/>
          <a:stretch>
            <a:fillRect/>
          </a:stretch>
        </p:blipFill>
        <p:spPr bwMode="auto">
          <a:xfrm>
            <a:off x="323850" y="406400"/>
            <a:ext cx="2447925" cy="58324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65545" name="Picture 9"/>
          <p:cNvPicPr>
            <a:picLocks noChangeAspect="1" noChangeArrowheads="1"/>
          </p:cNvPicPr>
          <p:nvPr/>
        </p:nvPicPr>
        <p:blipFill>
          <a:blip r:embed="rId4"/>
          <a:srcRect l="4837" t="1898" b="4100"/>
          <a:stretch>
            <a:fillRect/>
          </a:stretch>
        </p:blipFill>
        <p:spPr bwMode="auto">
          <a:xfrm>
            <a:off x="3492500" y="333375"/>
            <a:ext cx="2447925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350000"/>
            <a:ext cx="9144000" cy="508000"/>
          </a:xfrm>
        </p:spPr>
        <p:txBody>
          <a:bodyPr>
            <a:normAutofit fontScale="90000"/>
          </a:bodyPr>
          <a:lstStyle/>
          <a:p>
            <a:r>
              <a:rPr lang="ru-RU" sz="2400">
                <a:latin typeface="Century Schoolbook" pitchFamily="18" charset="0"/>
              </a:rPr>
              <a:t> </a:t>
            </a:r>
            <a:r>
              <a:rPr lang="ru-RU" sz="2400">
                <a:solidFill>
                  <a:srgbClr val="800000"/>
                </a:solidFill>
                <a:latin typeface="Century Schoolbook" pitchFamily="18" charset="0"/>
              </a:rPr>
              <a:t>Андрей Рублёв</a:t>
            </a:r>
            <a:r>
              <a:rPr lang="ru-RU" sz="2400">
                <a:latin typeface="Century Schoolbook" pitchFamily="18" charset="0"/>
              </a:rPr>
              <a:t> </a:t>
            </a:r>
            <a:r>
              <a:rPr lang="en-US" sz="2400">
                <a:latin typeface="Century Schoolbook" pitchFamily="18" charset="0"/>
              </a:rPr>
              <a:t>	       </a:t>
            </a:r>
            <a:r>
              <a:rPr lang="ru-RU" sz="2400">
                <a:solidFill>
                  <a:srgbClr val="800000"/>
                </a:solidFill>
                <a:latin typeface="Century Schoolbook" pitchFamily="18" charset="0"/>
              </a:rPr>
              <a:t>Дионисий</a:t>
            </a:r>
            <a:r>
              <a:rPr lang="en-US" sz="2400">
                <a:solidFill>
                  <a:srgbClr val="800000"/>
                </a:solidFill>
                <a:latin typeface="Century Schoolbook" pitchFamily="18" charset="0"/>
              </a:rPr>
              <a:t>              </a:t>
            </a:r>
            <a:r>
              <a:rPr lang="ru-RU" sz="2400">
                <a:latin typeface="Century Schoolbook" pitchFamily="18" charset="0"/>
              </a:rPr>
              <a:t> </a:t>
            </a:r>
            <a:r>
              <a:rPr lang="en-US" sz="2400">
                <a:latin typeface="Century Schoolbook" pitchFamily="18" charset="0"/>
              </a:rPr>
              <a:t> </a:t>
            </a:r>
            <a:r>
              <a:rPr lang="ru-RU" sz="2400">
                <a:solidFill>
                  <a:srgbClr val="800000"/>
                </a:solidFill>
                <a:latin typeface="Century Schoolbook" pitchFamily="18" charset="0"/>
              </a:rPr>
              <a:t>Феофан Грек	          	</a:t>
            </a: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/>
          <a:srcRect t="2930" b="2173"/>
          <a:stretch>
            <a:fillRect/>
          </a:stretch>
        </p:blipFill>
        <p:spPr bwMode="auto">
          <a:xfrm>
            <a:off x="395288" y="333375"/>
            <a:ext cx="2447925" cy="58324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3"/>
          <a:srcRect l="4837" t="1898" b="4100"/>
          <a:stretch>
            <a:fillRect/>
          </a:stretch>
        </p:blipFill>
        <p:spPr bwMode="auto">
          <a:xfrm>
            <a:off x="3348038" y="260350"/>
            <a:ext cx="2447925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4"/>
          <a:srcRect l="14064" t="1898" r="14722" b="1100"/>
          <a:stretch>
            <a:fillRect/>
          </a:stretch>
        </p:blipFill>
        <p:spPr bwMode="auto">
          <a:xfrm>
            <a:off x="6372225" y="333375"/>
            <a:ext cx="2339975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" y="0"/>
            <a:ext cx="5580063" cy="6858000"/>
          </a:xfrm>
        </p:spPr>
      </p:pic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1" y="0"/>
            <a:ext cx="8229600" cy="1371600"/>
          </a:xfrm>
        </p:spPr>
        <p:txBody>
          <a:bodyPr>
            <a:normAutofit/>
          </a:bodyPr>
          <a:lstStyle/>
          <a:p>
            <a:r>
              <a:rPr lang="ru-RU" sz="4000">
                <a:latin typeface="Century Schoolbook" pitchFamily="18" charset="0"/>
              </a:rPr>
              <a:t>Новгород. Церковь Спаса на Ильине</a:t>
            </a:r>
            <a:r>
              <a:rPr lang="en-US" sz="4000">
                <a:latin typeface="Century Schoolbook" pitchFamily="18" charset="0"/>
              </a:rPr>
              <a:t> </a:t>
            </a:r>
            <a:r>
              <a:rPr lang="ru-RU" sz="4000">
                <a:latin typeface="Century Schoolbook" pitchFamily="18" charset="0"/>
              </a:rPr>
              <a:t>улице. 1374 г.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435601" y="1989138"/>
            <a:ext cx="3384551" cy="36004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>
                <a:latin typeface="Century Schoolbook" pitchFamily="18" charset="0"/>
              </a:rPr>
              <a:t>	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Century Schoolbook" pitchFamily="18" charset="0"/>
              </a:rPr>
              <a:t>	В 1378 году Феофан Грек был приглашён жителями Новгорода для росписи храма.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00628" y="357167"/>
            <a:ext cx="3696795" cy="3786190"/>
          </a:xfrm>
          <a:prstGeom prst="rect">
            <a:avLst/>
          </a:prstGeom>
          <a:noFill/>
          <a:ln w="57150">
            <a:solidFill>
              <a:srgbClr val="993300"/>
            </a:solidFill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3" y="2428869"/>
            <a:ext cx="3915663" cy="4097344"/>
          </a:xfrm>
          <a:prstGeom prst="rect">
            <a:avLst/>
          </a:prstGeom>
          <a:noFill/>
          <a:ln w="57150" algn="ctr">
            <a:solidFill>
              <a:srgbClr val="9933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Богоматерь Донская.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Икона написана Феофаном Греком с его русскими учениками. Она двусторонняя. На обороте– икона «Успение»</a:t>
            </a:r>
            <a:endParaRPr lang="ru-RU" dirty="0"/>
          </a:p>
        </p:txBody>
      </p:sp>
      <p:pic>
        <p:nvPicPr>
          <p:cNvPr id="6" name="Picture 2" descr="C:\Documents and Settings\Admin\Мои документы\Мои рисунки\img004.jpg"/>
          <p:cNvPicPr>
            <a:picLocks noChangeAspect="1" noChangeArrowheads="1"/>
          </p:cNvPicPr>
          <p:nvPr/>
        </p:nvPicPr>
        <p:blipFill>
          <a:blip r:embed="rId2" cstate="print"/>
          <a:srcRect l="10203" t="11731" r="16711" b="15202"/>
          <a:stretch>
            <a:fillRect/>
          </a:stretch>
        </p:blipFill>
        <p:spPr bwMode="auto">
          <a:xfrm flipH="1">
            <a:off x="857224" y="1428736"/>
            <a:ext cx="3071834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9" y="1"/>
            <a:ext cx="6769100" cy="684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1" y="5919789"/>
            <a:ext cx="8229600" cy="938212"/>
          </a:xfrm>
        </p:spPr>
        <p:txBody>
          <a:bodyPr/>
          <a:lstStyle/>
          <a:p>
            <a:r>
              <a:rPr lang="ru-RU" sz="2800">
                <a:solidFill>
                  <a:srgbClr val="800000"/>
                </a:solidFill>
                <a:latin typeface="Century Schoolbook" pitchFamily="18" charset="0"/>
              </a:rPr>
              <a:t>Преподобный Андрей Рублёв. Икона. </a:t>
            </a:r>
            <a:r>
              <a:rPr lang="en-US" sz="2800">
                <a:solidFill>
                  <a:srgbClr val="800000"/>
                </a:solidFill>
                <a:latin typeface="Century Schoolbook" pitchFamily="18" charset="0"/>
              </a:rPr>
              <a:t>XX</a:t>
            </a:r>
            <a:r>
              <a:rPr lang="ru-RU" sz="2800">
                <a:solidFill>
                  <a:srgbClr val="800000"/>
                </a:solidFill>
                <a:latin typeface="Century Schoolbook" pitchFamily="18" charset="0"/>
              </a:rPr>
              <a:t> в.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8674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8229600" cy="1371600"/>
          </a:xfrm>
        </p:spPr>
        <p:txBody>
          <a:bodyPr/>
          <a:lstStyle/>
          <a:p>
            <a:r>
              <a:rPr lang="ru-RU" sz="3200" dirty="0">
                <a:solidFill>
                  <a:srgbClr val="800000"/>
                </a:solidFill>
                <a:latin typeface="Century Schoolbook" pitchFamily="18" charset="0"/>
              </a:rPr>
              <a:t>Успенский собор во Владимире.</a:t>
            </a:r>
            <a:br>
              <a:rPr lang="ru-RU" sz="3200" dirty="0">
                <a:solidFill>
                  <a:srgbClr val="800000"/>
                </a:solidFill>
                <a:latin typeface="Century Schoolbook" pitchFamily="18" charset="0"/>
              </a:rPr>
            </a:br>
            <a:r>
              <a:rPr lang="ru-RU" sz="3200" dirty="0">
                <a:solidFill>
                  <a:srgbClr val="800000"/>
                </a:solidFill>
                <a:latin typeface="Century Schoolbook" pitchFamily="18" charset="0"/>
              </a:rPr>
              <a:t>1158 – 1160, 1185 – 1189.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867400" y="1125538"/>
            <a:ext cx="3276600" cy="57324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latin typeface="Century Schoolbook" pitchFamily="18" charset="0"/>
              </a:rPr>
              <a:t>    </a:t>
            </a:r>
            <a:r>
              <a:rPr lang="ru-RU" sz="2400" i="1">
                <a:solidFill>
                  <a:srgbClr val="800000"/>
                </a:solidFill>
                <a:latin typeface="Century Schoolbook" pitchFamily="18" charset="0"/>
              </a:rPr>
              <a:t>1408 год.</a:t>
            </a:r>
            <a:r>
              <a:rPr lang="ru-RU" sz="2400">
                <a:solidFill>
                  <a:srgbClr val="800000"/>
                </a:solidFill>
                <a:latin typeface="Century Schoolbook" pitchFamily="18" charset="0"/>
              </a:rPr>
              <a:t> Того же лета, мая 25 начаша подписывати церковь каменую великую соборную Святая Богородица, иже во Владимире, повеленьем князя великого, а мастеры Данило иконник да Андрей Рублёв.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solidFill>
                  <a:srgbClr val="800000"/>
                </a:solidFill>
                <a:latin typeface="Century Schoolbook" pitchFamily="18" charset="0"/>
              </a:rPr>
              <a:t>       </a:t>
            </a:r>
            <a:r>
              <a:rPr lang="ru-RU" sz="1800" i="1">
                <a:solidFill>
                  <a:srgbClr val="800000"/>
                </a:solidFill>
                <a:latin typeface="Century Schoolbook" pitchFamily="18" charset="0"/>
              </a:rPr>
              <a:t>Троицкая летопись</a:t>
            </a:r>
            <a:r>
              <a:rPr lang="ru-RU" sz="2400" i="1">
                <a:solidFill>
                  <a:srgbClr val="800000"/>
                </a:solidFill>
                <a:latin typeface="Century Schoolbook" pitchFamily="18" charset="0"/>
              </a:rPr>
              <a:t>.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6" name="Picture 12"/>
          <p:cNvPicPr>
            <a:picLocks noChangeAspect="1" noChangeArrowheads="1"/>
          </p:cNvPicPr>
          <p:nvPr/>
        </p:nvPicPr>
        <p:blipFill>
          <a:blip r:embed="rId2"/>
          <a:srcRect l="19527" t="9082" r="31165" b="16859"/>
          <a:stretch>
            <a:fillRect/>
          </a:stretch>
        </p:blipFill>
        <p:spPr bwMode="auto">
          <a:xfrm>
            <a:off x="2555875" y="188914"/>
            <a:ext cx="3600451" cy="4897437"/>
          </a:xfrm>
          <a:prstGeom prst="rect">
            <a:avLst/>
          </a:prstGeom>
          <a:noFill/>
          <a:ln w="57150" algn="ctr">
            <a:solidFill>
              <a:srgbClr val="FF9900"/>
            </a:solidFill>
            <a:miter lim="800000"/>
            <a:headEnd/>
            <a:tailEnd/>
          </a:ln>
          <a:effectLst/>
        </p:spPr>
      </p:pic>
      <p:pic>
        <p:nvPicPr>
          <p:cNvPr id="36877" name="Picture 13"/>
          <p:cNvPicPr>
            <a:picLocks noChangeAspect="1" noChangeArrowheads="1"/>
          </p:cNvPicPr>
          <p:nvPr/>
        </p:nvPicPr>
        <p:blipFill>
          <a:blip r:embed="rId3"/>
          <a:srcRect l="12555" t="5502" r="8650" b="13579"/>
          <a:stretch>
            <a:fillRect/>
          </a:stretch>
        </p:blipFill>
        <p:spPr bwMode="auto">
          <a:xfrm>
            <a:off x="0" y="2249488"/>
            <a:ext cx="3240088" cy="4608512"/>
          </a:xfrm>
          <a:prstGeom prst="rect">
            <a:avLst/>
          </a:prstGeom>
          <a:noFill/>
          <a:ln w="57150" algn="ctr">
            <a:solidFill>
              <a:srgbClr val="FF9900"/>
            </a:solidFill>
            <a:miter lim="800000"/>
            <a:headEnd/>
            <a:tailEnd/>
          </a:ln>
          <a:effectLst/>
        </p:spPr>
      </p:pic>
      <p:pic>
        <p:nvPicPr>
          <p:cNvPr id="36878" name="Picture 14"/>
          <p:cNvPicPr>
            <a:picLocks noChangeAspect="1" noChangeArrowheads="1"/>
          </p:cNvPicPr>
          <p:nvPr/>
        </p:nvPicPr>
        <p:blipFill>
          <a:blip r:embed="rId4"/>
          <a:srcRect l="9236" t="4913" r="5115" b="8125"/>
          <a:stretch>
            <a:fillRect/>
          </a:stretch>
        </p:blipFill>
        <p:spPr bwMode="auto">
          <a:xfrm>
            <a:off x="6013450" y="2393951"/>
            <a:ext cx="3130551" cy="4462463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445126"/>
            <a:ext cx="9144000" cy="1412875"/>
          </a:xfrm>
        </p:spPr>
        <p:txBody>
          <a:bodyPr/>
          <a:lstStyle/>
          <a:p>
            <a:r>
              <a:rPr lang="ru-RU" sz="2400">
                <a:solidFill>
                  <a:srgbClr val="800000"/>
                </a:solidFill>
                <a:latin typeface="Century Schoolbook" pitchFamily="18" charset="0"/>
              </a:rPr>
              <a:t>Спас Вседержитель</a:t>
            </a:r>
            <a:r>
              <a:rPr lang="ru-RU" sz="1600">
                <a:solidFill>
                  <a:srgbClr val="800000"/>
                </a:solidFill>
                <a:latin typeface="Century Schoolbook" pitchFamily="18" charset="0"/>
              </a:rPr>
              <a:t>.</a:t>
            </a:r>
            <a:r>
              <a:rPr lang="en-US" sz="2400">
                <a:solidFill>
                  <a:srgbClr val="800000"/>
                </a:solidFill>
                <a:latin typeface="Century Schoolbook" pitchFamily="18" charset="0"/>
              </a:rPr>
              <a:t> </a:t>
            </a:r>
            <a:r>
              <a:rPr lang="ru-RU" sz="2400">
                <a:solidFill>
                  <a:srgbClr val="800000"/>
                </a:solidFill>
                <a:latin typeface="Century Schoolbook" pitchFamily="18" charset="0"/>
              </a:rPr>
              <a:t/>
            </a:r>
            <a:br>
              <a:rPr lang="ru-RU" sz="2400">
                <a:solidFill>
                  <a:srgbClr val="800000"/>
                </a:solidFill>
                <a:latin typeface="Century Schoolbook" pitchFamily="18" charset="0"/>
              </a:rPr>
            </a:br>
            <a:r>
              <a:rPr lang="ru-RU" sz="2400">
                <a:solidFill>
                  <a:srgbClr val="800000"/>
                </a:solidFill>
                <a:latin typeface="Century Schoolbook" pitchFamily="18" charset="0"/>
              </a:rPr>
              <a:t> Архангел  Михаил. 	Апостол Павел.</a:t>
            </a:r>
            <a:br>
              <a:rPr lang="ru-RU" sz="2400">
                <a:solidFill>
                  <a:srgbClr val="800000"/>
                </a:solidFill>
                <a:latin typeface="Century Schoolbook" pitchFamily="18" charset="0"/>
              </a:rPr>
            </a:br>
            <a:r>
              <a:rPr lang="ru-RU" sz="2400">
                <a:solidFill>
                  <a:srgbClr val="800000"/>
                </a:solidFill>
                <a:latin typeface="Century Schoolbook" pitchFamily="18" charset="0"/>
              </a:rPr>
              <a:t>  Из деисусного чина. Звенигород.  1410 – 1420 г г.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6335713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1207" name="Rectangle 7"/>
          <p:cNvSpPr>
            <a:spLocks noGrp="1" noChangeArrowheads="1"/>
          </p:cNvSpPr>
          <p:nvPr>
            <p:ph type="title"/>
          </p:nvPr>
        </p:nvSpPr>
        <p:spPr>
          <a:xfrm>
            <a:off x="6156325" y="1196976"/>
            <a:ext cx="2987675" cy="4919663"/>
          </a:xfrm>
        </p:spPr>
        <p:txBody>
          <a:bodyPr/>
          <a:lstStyle/>
          <a:p>
            <a:r>
              <a:rPr lang="ru-RU" sz="2800">
                <a:latin typeface="Century Schoolbook" pitchFamily="18" charset="0"/>
              </a:rPr>
              <a:t>Прп. Андрей Рублёв.</a:t>
            </a:r>
            <a:br>
              <a:rPr lang="ru-RU" sz="2800">
                <a:latin typeface="Century Schoolbook" pitchFamily="18" charset="0"/>
              </a:rPr>
            </a:br>
            <a:r>
              <a:rPr lang="ru-RU" sz="2800">
                <a:latin typeface="Century Schoolbook" pitchFamily="18" charset="0"/>
              </a:rPr>
              <a:t>Троица.</a:t>
            </a:r>
            <a:br>
              <a:rPr lang="ru-RU" sz="2800">
                <a:latin typeface="Century Schoolbook" pitchFamily="18" charset="0"/>
              </a:rPr>
            </a:br>
            <a:r>
              <a:rPr lang="ru-RU" sz="2800">
                <a:latin typeface="Century Schoolbook" pitchFamily="18" charset="0"/>
              </a:rPr>
              <a:t>Начало </a:t>
            </a:r>
            <a:r>
              <a:rPr lang="en-US" sz="2800">
                <a:latin typeface="Century Schoolbook" pitchFamily="18" charset="0"/>
              </a:rPr>
              <a:t>XV</a:t>
            </a:r>
            <a:r>
              <a:rPr lang="ru-RU" sz="2800">
                <a:latin typeface="Century Schoolbook" pitchFamily="18" charset="0"/>
              </a:rPr>
              <a:t> в.</a:t>
            </a:r>
            <a:br>
              <a:rPr lang="ru-RU" sz="2800">
                <a:latin typeface="Century Schoolbook" pitchFamily="18" charset="0"/>
              </a:rPr>
            </a:br>
            <a:endParaRPr lang="ru-RU" sz="2800">
              <a:latin typeface="Century Schoolbook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356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889" y="836614"/>
            <a:ext cx="2700337" cy="4751387"/>
          </a:xfrm>
        </p:spPr>
        <p:txBody>
          <a:bodyPr/>
          <a:lstStyle/>
          <a:p>
            <a:r>
              <a:rPr lang="ru-RU" sz="3200">
                <a:solidFill>
                  <a:srgbClr val="800000"/>
                </a:solidFill>
                <a:latin typeface="Century Schoolbook" pitchFamily="18" charset="0"/>
              </a:rPr>
              <a:t>Ферапонтов монастырь. Собор Рождества Богородицы. 1500 – 1501.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</TotalTime>
  <Words>142</Words>
  <Application>Microsoft Office PowerPoint</Application>
  <PresentationFormat>Экран (4:3)</PresentationFormat>
  <Paragraphs>20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Русские иконописцы:  Феофан Грек,  прп. Андрей Рублёв, Дионисий Симон Ушаков. .</vt:lpstr>
      <vt:lpstr>Новгород. Церковь Спаса на Ильине улице. 1374 г.</vt:lpstr>
      <vt:lpstr>Слайд 3</vt:lpstr>
      <vt:lpstr>Богоматерь Донская.</vt:lpstr>
      <vt:lpstr>Преподобный Андрей Рублёв. Икона. XX в.</vt:lpstr>
      <vt:lpstr>Успенский собор во Владимире. 1158 – 1160, 1185 – 1189.</vt:lpstr>
      <vt:lpstr>Спас Вседержитель.   Архангел  Михаил.  Апостол Павел.   Из деисусного чина. Звенигород.  1410 – 1420 г г.</vt:lpstr>
      <vt:lpstr>Прп. Андрей Рублёв. Троица. Начало XV в. </vt:lpstr>
      <vt:lpstr>Ферапонтов монастырь. Собор Рождества Богородицы. 1500 – 1501.</vt:lpstr>
      <vt:lpstr>Богоматерь Одигитрия.</vt:lpstr>
      <vt:lpstr>Дионисий. Распятие.   1500 г.</vt:lpstr>
      <vt:lpstr>Слайд 12</vt:lpstr>
      <vt:lpstr>Троица Ветхозаветная</vt:lpstr>
      <vt:lpstr>Слайд 14</vt:lpstr>
      <vt:lpstr> Андрей Рублёв         Дионисий                Феофан Грек         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иконописцы:  Феофан Грек,  прп. Андрей Рублёв, Дионисий Симон Ушаков. Особенности иконотворчества.</dc:title>
  <dc:creator>Admin</dc:creator>
  <cp:lastModifiedBy>МОУ СОШ 21</cp:lastModifiedBy>
  <cp:revision>15</cp:revision>
  <dcterms:created xsi:type="dcterms:W3CDTF">2010-01-10T17:55:47Z</dcterms:created>
  <dcterms:modified xsi:type="dcterms:W3CDTF">2010-01-22T10:08:54Z</dcterms:modified>
</cp:coreProperties>
</file>