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339966"/>
    </p:penClr>
  </p:showPr>
  <p:clrMru>
    <a:srgbClr val="912B3C"/>
    <a:srgbClr val="F04B18"/>
    <a:srgbClr val="3399FF"/>
    <a:srgbClr val="008000"/>
    <a:srgbClr val="40BF0D"/>
    <a:srgbClr val="263818"/>
    <a:srgbClr val="CCCC00"/>
    <a:srgbClr val="1B4D3C"/>
    <a:srgbClr val="660066"/>
    <a:srgbClr val="2E5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33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78848-236A-408D-A6A3-FBF2FB3D061C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4F75-15CD-4D57-A628-759E8B782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4F75-15CD-4D57-A628-759E8B78294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1C40790-0892-4035-A5AD-B13CEE5D1F8F}" type="datetimeFigureOut">
              <a:rPr lang="ru-RU" smtClean="0"/>
              <a:pPr/>
              <a:t>24.01.2010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15352" cy="2428892"/>
          </a:xfrm>
        </p:spPr>
        <p:txBody>
          <a:bodyPr numCol="1">
            <a:noAutofit/>
          </a:bodyPr>
          <a:lstStyle/>
          <a:p>
            <a:pPr algn="ctr"/>
            <a:r>
              <a:rPr lang="ru-RU" sz="5400" dirty="0" smtClean="0"/>
              <a:t>Обобщающий урок по теме</a:t>
            </a:r>
            <a:r>
              <a:rPr lang="en-US" sz="5400" dirty="0" smtClean="0"/>
              <a:t>:</a:t>
            </a:r>
            <a:r>
              <a:rPr lang="ru-RU" sz="5400" dirty="0" smtClean="0"/>
              <a:t> «Медь, цинк, хром».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143248"/>
            <a:ext cx="8193800" cy="221457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Цель урока: </a:t>
            </a:r>
            <a:r>
              <a:rPr lang="ru-RU" sz="2400" dirty="0" smtClean="0"/>
              <a:t>обобщить и закрепить знания учащихся о химических  элементах: меди, цинке, хроме, об их основных свойствах, об их получении и практическом применении, на основе самостоятельного поиска дополнительного материала.</a:t>
            </a:r>
          </a:p>
          <a:p>
            <a:pPr algn="l"/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5965039" y="4107664"/>
            <a:ext cx="1643074" cy="31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ответа для группы</a:t>
            </a:r>
            <a:r>
              <a:rPr lang="en-US" dirty="0" smtClean="0"/>
              <a:t>: </a:t>
            </a:r>
            <a:r>
              <a:rPr lang="ru-RU" dirty="0" smtClean="0"/>
              <a:t>Медь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             </a:t>
            </a:r>
            <a:r>
              <a:rPr lang="ru-RU" dirty="0" smtClean="0"/>
              <a:t>халькозин (с.ч.мин.)</a:t>
            </a:r>
          </a:p>
          <a:p>
            <a:pPr>
              <a:buNone/>
            </a:pPr>
            <a:r>
              <a:rPr lang="en-US" dirty="0" smtClean="0"/>
              <a:t>Cu</a:t>
            </a:r>
            <a:r>
              <a:rPr lang="ru-RU" baseline="-25000" dirty="0" smtClean="0"/>
              <a:t>2</a:t>
            </a:r>
            <a:r>
              <a:rPr lang="en-US" dirty="0" smtClean="0"/>
              <a:t>S</a:t>
            </a:r>
            <a:r>
              <a:rPr lang="ru-RU" dirty="0" smtClean="0"/>
              <a:t>  	            сульфид меди(</a:t>
            </a:r>
            <a:r>
              <a:rPr lang="en-US" dirty="0" smtClean="0"/>
              <a:t>I</a:t>
            </a:r>
            <a:r>
              <a:rPr lang="ru-RU" dirty="0" smtClean="0"/>
              <a:t>) -соль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en-US" dirty="0" smtClean="0"/>
              <a:t>        </a:t>
            </a:r>
            <a:r>
              <a:rPr lang="ru-RU" dirty="0" smtClean="0"/>
              <a:t>медный блеск 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en-US" dirty="0" smtClean="0"/>
              <a:t>       </a:t>
            </a:r>
            <a:r>
              <a:rPr lang="ru-RU" dirty="0" smtClean="0"/>
              <a:t>(сост. часть минерала)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оксид меди(</a:t>
            </a:r>
            <a:r>
              <a:rPr lang="en-US" dirty="0" smtClean="0"/>
              <a:t>I</a:t>
            </a:r>
            <a:r>
              <a:rPr lang="ru-RU" dirty="0" smtClean="0"/>
              <a:t>) (осн.ок.)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Cu</a:t>
            </a:r>
            <a:r>
              <a:rPr lang="ru-RU" baseline="-25000" dirty="0" smtClean="0"/>
              <a:t>2</a:t>
            </a:r>
            <a:r>
              <a:rPr lang="en-US" dirty="0" smtClean="0"/>
              <a:t>O </a:t>
            </a:r>
            <a:r>
              <a:rPr lang="ru-RU" dirty="0" smtClean="0"/>
              <a:t>                     куприт (с.часть мин.)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</a:t>
            </a:r>
          </a:p>
          <a:p>
            <a:pPr algn="just">
              <a:buNone/>
            </a:pPr>
            <a:r>
              <a:rPr lang="ru-RU" dirty="0" smtClean="0"/>
              <a:t>                             </a:t>
            </a:r>
            <a:r>
              <a:rPr lang="en-US" dirty="0" smtClean="0"/>
              <a:t>     </a:t>
            </a:r>
            <a:r>
              <a:rPr lang="ru-RU" dirty="0" smtClean="0"/>
              <a:t> халькопирит или</a:t>
            </a:r>
          </a:p>
          <a:p>
            <a:pPr>
              <a:buNone/>
            </a:pPr>
            <a:r>
              <a:rPr lang="en-US" dirty="0" smtClean="0"/>
              <a:t>CuFeS</a:t>
            </a:r>
            <a:r>
              <a:rPr lang="ru-RU" baseline="-25000" dirty="0" smtClean="0"/>
              <a:t>2                               </a:t>
            </a:r>
            <a:r>
              <a:rPr lang="en-US" baseline="-25000" dirty="0" smtClean="0"/>
              <a:t>   </a:t>
            </a:r>
            <a:r>
              <a:rPr lang="ru-RU" baseline="-25000" dirty="0" smtClean="0"/>
              <a:t>  медный  колчедан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	                    </a:t>
            </a:r>
            <a:r>
              <a:rPr lang="en-US" dirty="0" smtClean="0"/>
              <a:t>     </a:t>
            </a:r>
            <a:r>
              <a:rPr lang="ru-RU" dirty="0" smtClean="0"/>
              <a:t> (</a:t>
            </a:r>
            <a:r>
              <a:rPr lang="en-US" dirty="0" smtClean="0"/>
              <a:t> </a:t>
            </a:r>
            <a:r>
              <a:rPr lang="ru-RU" dirty="0" smtClean="0"/>
              <a:t>со</a:t>
            </a:r>
            <a:r>
              <a:rPr lang="en-US" dirty="0" smtClean="0"/>
              <a:t>с</a:t>
            </a:r>
            <a:r>
              <a:rPr lang="ru-RU" dirty="0" smtClean="0"/>
              <a:t>тавная часть.минерала)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en-US" dirty="0" smtClean="0"/>
              <a:t>                  </a:t>
            </a:r>
            <a:r>
              <a:rPr lang="ru-RU" dirty="0" smtClean="0"/>
              <a:t> сульфид</a:t>
            </a:r>
          </a:p>
          <a:p>
            <a:pPr>
              <a:buNone/>
            </a:pPr>
            <a:r>
              <a:rPr lang="ru-RU" dirty="0" smtClean="0"/>
              <a:t>                             меди- железа (двойная соль)</a:t>
            </a:r>
          </a:p>
          <a:p>
            <a:pPr>
              <a:buNone/>
            </a:pPr>
            <a:r>
              <a:rPr lang="ru-RU" baseline="-25000" dirty="0" smtClean="0"/>
              <a:t>                                               </a:t>
            </a:r>
            <a:r>
              <a:rPr lang="en-US" baseline="-25000" dirty="0" smtClean="0"/>
              <a:t>         </a:t>
            </a:r>
            <a:r>
              <a:rPr lang="ru-RU" baseline="-25000" dirty="0" smtClean="0"/>
              <a:t> малахит (сост.ч. мин.)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en-US" dirty="0" smtClean="0"/>
              <a:t>CuOH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en-US" dirty="0" smtClean="0"/>
              <a:t>CO</a:t>
            </a:r>
            <a:r>
              <a:rPr lang="ru-RU" baseline="-25000" dirty="0" smtClean="0"/>
              <a:t>3         </a:t>
            </a:r>
            <a:r>
              <a:rPr lang="en-US" baseline="-25000" dirty="0" smtClean="0"/>
              <a:t>       </a:t>
            </a:r>
            <a:r>
              <a:rPr lang="ru-RU" baseline="-25000" dirty="0" smtClean="0"/>
              <a:t>  основной карбонат меди(</a:t>
            </a:r>
            <a:r>
              <a:rPr lang="en-US" baseline="-25000" dirty="0" smtClean="0"/>
              <a:t>II</a:t>
            </a:r>
            <a:r>
              <a:rPr lang="ru-RU" baseline="-25000" dirty="0" smtClean="0"/>
              <a:t>)                                                                                                      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                                           </a:t>
            </a:r>
            <a:r>
              <a:rPr lang="en-US" baseline="-25000" dirty="0" smtClean="0"/>
              <a:t>           </a:t>
            </a:r>
            <a:r>
              <a:rPr lang="ru-RU" baseline="-25000" dirty="0" smtClean="0"/>
              <a:t>карбонат гидроксомеди(</a:t>
            </a:r>
            <a:r>
              <a:rPr lang="en-US" baseline="-25000" dirty="0" smtClean="0"/>
              <a:t>II</a:t>
            </a:r>
            <a:r>
              <a:rPr lang="ru-RU" baseline="-25000" dirty="0" smtClean="0"/>
              <a:t>)           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</a:t>
            </a:r>
            <a:r>
              <a:rPr lang="en-US" dirty="0" smtClean="0"/>
              <a:t>Cu</a:t>
            </a:r>
            <a:r>
              <a:rPr lang="ru-RU" dirty="0" smtClean="0"/>
              <a:t>(</a:t>
            </a:r>
            <a:r>
              <a:rPr lang="en-US" dirty="0" smtClean="0"/>
              <a:t>NO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2 	                 </a:t>
            </a:r>
            <a:r>
              <a:rPr lang="en-US" baseline="-25000" dirty="0" smtClean="0"/>
              <a:t>         </a:t>
            </a:r>
            <a:r>
              <a:rPr lang="ru-RU" baseline="-25000" dirty="0" smtClean="0"/>
              <a:t>нитрат меди(</a:t>
            </a:r>
            <a:r>
              <a:rPr lang="en-US" baseline="-25000" dirty="0" smtClean="0"/>
              <a:t>II</a:t>
            </a:r>
            <a:r>
              <a:rPr lang="ru-RU" baseline="-25000" dirty="0" smtClean="0"/>
              <a:t>) – соль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          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 </a:t>
            </a:r>
            <a:r>
              <a:rPr lang="en-US" dirty="0" smtClean="0"/>
              <a:t>Cu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2                                </a:t>
            </a:r>
            <a:r>
              <a:rPr lang="en-US" baseline="-25000" dirty="0" smtClean="0"/>
              <a:t>    </a:t>
            </a:r>
            <a:r>
              <a:rPr lang="ru-RU" baseline="-25000" dirty="0" smtClean="0"/>
              <a:t>гидроксид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                 меди(</a:t>
            </a:r>
            <a:r>
              <a:rPr lang="en-US" dirty="0" smtClean="0"/>
              <a:t>II</a:t>
            </a:r>
            <a:r>
              <a:rPr lang="ru-RU" dirty="0" smtClean="0"/>
              <a:t>)  - основание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CuO</a:t>
            </a:r>
            <a:r>
              <a:rPr lang="ru-RU" dirty="0" smtClean="0"/>
              <a:t> 	             оксид меди(</a:t>
            </a:r>
            <a:r>
              <a:rPr lang="en-US" dirty="0" smtClean="0"/>
              <a:t>II</a:t>
            </a:r>
            <a:r>
              <a:rPr lang="ru-RU" dirty="0" smtClean="0"/>
              <a:t>) - осн.оксид</a:t>
            </a:r>
            <a:endParaRPr lang="ru-RU" dirty="0"/>
          </a:p>
        </p:txBody>
      </p:sp>
      <p:pic>
        <p:nvPicPr>
          <p:cNvPr id="1026" name="Picture 2" descr="C:\Documents and Settings\Богдан\Рабочий стол\мама\Новая папка\gallery_121_37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214842" cy="457203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071538" y="1785926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71538" y="192880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71538" y="200024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071538" y="2714620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71538" y="292893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214414" y="3286124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214414" y="3500438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643042" y="4214818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714480" y="435769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714480" y="4429132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214414" y="342900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500166" y="49291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357290" y="521495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142976" y="578645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ответа для группы</a:t>
            </a:r>
            <a:r>
              <a:rPr lang="en-US" dirty="0" smtClean="0"/>
              <a:t>:</a:t>
            </a:r>
            <a:r>
              <a:rPr lang="ru-RU" dirty="0" smtClean="0"/>
              <a:t> Цинк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              </a:t>
            </a:r>
            <a:r>
              <a:rPr lang="ru-RU" dirty="0" smtClean="0"/>
              <a:t>сульфид цинка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ZnS</a:t>
            </a:r>
            <a:r>
              <a:rPr lang="ru-RU" dirty="0" smtClean="0"/>
              <a:t>                         </a:t>
            </a:r>
            <a:r>
              <a:rPr lang="en-US" dirty="0" smtClean="0"/>
              <a:t>  </a:t>
            </a:r>
            <a:r>
              <a:rPr lang="ru-RU" dirty="0" smtClean="0"/>
              <a:t>(соль)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 </a:t>
            </a:r>
            <a:r>
              <a:rPr lang="ru-RU" dirty="0" smtClean="0"/>
              <a:t> цинковая обманка</a:t>
            </a:r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en-US" dirty="0" smtClean="0"/>
              <a:t>    </a:t>
            </a:r>
            <a:r>
              <a:rPr lang="ru-RU" dirty="0" smtClean="0"/>
              <a:t> (сост. часть минерала)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                галмей (сост.ч. минер.)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ZnCO</a:t>
            </a:r>
            <a:r>
              <a:rPr lang="ru-RU" baseline="-25000" dirty="0" smtClean="0"/>
              <a:t>3                           </a:t>
            </a:r>
            <a:r>
              <a:rPr lang="en-US" baseline="-25000" dirty="0" smtClean="0"/>
              <a:t>  </a:t>
            </a:r>
            <a:r>
              <a:rPr lang="ru-RU" baseline="-25000" dirty="0" smtClean="0"/>
              <a:t> карбонат цинка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en-US" dirty="0" smtClean="0"/>
              <a:t> </a:t>
            </a:r>
            <a:r>
              <a:rPr lang="ru-RU" dirty="0" smtClean="0"/>
              <a:t> (соль)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en-US" dirty="0" smtClean="0"/>
              <a:t>      </a:t>
            </a:r>
            <a:r>
              <a:rPr lang="ru-RU" dirty="0" smtClean="0"/>
              <a:t>цинковый шпат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    </a:t>
            </a:r>
            <a:r>
              <a:rPr lang="ru-RU" dirty="0" smtClean="0"/>
              <a:t>(сост. часть минерала)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Na</a:t>
            </a:r>
            <a:r>
              <a:rPr lang="ru-RU" baseline="-25000" dirty="0" smtClean="0"/>
              <a:t>2</a:t>
            </a:r>
            <a:r>
              <a:rPr lang="en-US" dirty="0" smtClean="0"/>
              <a:t>ZnO</a:t>
            </a:r>
            <a:r>
              <a:rPr lang="ru-RU" baseline="-25000" dirty="0" smtClean="0"/>
              <a:t>2                      </a:t>
            </a:r>
            <a:r>
              <a:rPr lang="en-US" baseline="-25000" dirty="0" smtClean="0"/>
              <a:t>    </a:t>
            </a:r>
            <a:r>
              <a:rPr lang="ru-RU" baseline="-25000" dirty="0" smtClean="0"/>
              <a:t> цинкат натрия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(двойная соль)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ZnCl</a:t>
            </a:r>
            <a:r>
              <a:rPr lang="ru-RU" baseline="-25000" dirty="0" smtClean="0"/>
              <a:t>2                          </a:t>
            </a:r>
            <a:r>
              <a:rPr lang="en-US" baseline="-25000" dirty="0" smtClean="0"/>
              <a:t>          </a:t>
            </a:r>
            <a:r>
              <a:rPr lang="ru-RU" baseline="-25000" dirty="0" smtClean="0"/>
              <a:t> хлорид цинка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(соль)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ZnO</a:t>
            </a:r>
            <a:r>
              <a:rPr lang="ru-RU" dirty="0" smtClean="0"/>
              <a:t>                    </a:t>
            </a:r>
            <a:r>
              <a:rPr lang="en-US" dirty="0" smtClean="0"/>
              <a:t>           </a:t>
            </a:r>
            <a:r>
              <a:rPr lang="ru-RU" dirty="0" smtClean="0"/>
              <a:t>оксид цинка</a:t>
            </a:r>
          </a:p>
          <a:p>
            <a:pPr>
              <a:buNone/>
            </a:pPr>
            <a:r>
              <a:rPr lang="ru-RU" dirty="0" smtClean="0"/>
              <a:t>                                       (амфотерн. оксид)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2                   </a:t>
            </a:r>
            <a:r>
              <a:rPr lang="en-US" baseline="-25000" dirty="0" smtClean="0"/>
              <a:t>       </a:t>
            </a:r>
            <a:r>
              <a:rPr lang="ru-RU" baseline="-25000" dirty="0" smtClean="0"/>
              <a:t>гидроксид цинка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                                        </a:t>
            </a:r>
            <a:r>
              <a:rPr lang="en-US" baseline="-25000" dirty="0" smtClean="0"/>
              <a:t>             </a:t>
            </a:r>
            <a:r>
              <a:rPr lang="ru-RU" baseline="-25000" dirty="0" smtClean="0"/>
              <a:t> (амфот. основание)</a:t>
            </a:r>
            <a:endParaRPr lang="ru-RU" dirty="0"/>
          </a:p>
        </p:txBody>
      </p:sp>
      <p:pic>
        <p:nvPicPr>
          <p:cNvPr id="1026" name="Picture 2" descr="C:\Documents and Settings\Богдан\Рабочий стол\мама\Новая папка\5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00174"/>
            <a:ext cx="4591080" cy="457203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071538" y="1785926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42976" y="2000240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214414" y="2714620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85852" y="2857496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85852" y="292893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428728" y="3786190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214414" y="450057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142976" y="507207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357290" y="5357826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ответа для группы</a:t>
            </a:r>
            <a:r>
              <a:rPr lang="en-US" dirty="0" smtClean="0"/>
              <a:t>: </a:t>
            </a:r>
            <a:r>
              <a:rPr lang="ru-RU" dirty="0" smtClean="0"/>
              <a:t>Хром.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                         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хромит железа(</a:t>
            </a:r>
            <a:r>
              <a:rPr lang="en-US" dirty="0" smtClean="0"/>
              <a:t>II</a:t>
            </a:r>
            <a:r>
              <a:rPr lang="ru-RU" dirty="0" smtClean="0"/>
              <a:t>) или</a:t>
            </a:r>
          </a:p>
          <a:p>
            <a:pPr>
              <a:buNone/>
            </a:pPr>
            <a:r>
              <a:rPr lang="en-US" dirty="0" smtClean="0"/>
              <a:t>Fe</a:t>
            </a:r>
            <a:r>
              <a:rPr lang="ru-RU" dirty="0" smtClean="0"/>
              <a:t>(</a:t>
            </a:r>
            <a:r>
              <a:rPr lang="en-US" dirty="0" smtClean="0"/>
              <a:t>CrO</a:t>
            </a:r>
            <a:r>
              <a:rPr lang="ru-RU" baseline="-25000" dirty="0" smtClean="0"/>
              <a:t>2</a:t>
            </a:r>
            <a:r>
              <a:rPr lang="ru-RU" dirty="0" smtClean="0"/>
              <a:t>)</a:t>
            </a:r>
            <a:r>
              <a:rPr lang="ru-RU" baseline="-25000" dirty="0" smtClean="0"/>
              <a:t>2                </a:t>
            </a:r>
            <a:r>
              <a:rPr lang="en-US" baseline="-25000" dirty="0" smtClean="0"/>
              <a:t>   </a:t>
            </a:r>
            <a:r>
              <a:rPr lang="ru-RU" baseline="-25000" dirty="0" smtClean="0"/>
              <a:t>хромистый железняк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(сост. часть минерала)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Cr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r>
              <a:rPr lang="ru-RU" baseline="-25000" dirty="0" smtClean="0"/>
              <a:t>3                           </a:t>
            </a:r>
            <a:r>
              <a:rPr lang="en-US" baseline="-25000" dirty="0" smtClean="0"/>
              <a:t>      </a:t>
            </a:r>
            <a:r>
              <a:rPr lang="ru-RU" baseline="-25000" dirty="0" smtClean="0"/>
              <a:t>    оксид хрома(</a:t>
            </a:r>
            <a:r>
              <a:rPr lang="en-US" baseline="-25000" dirty="0" smtClean="0"/>
              <a:t>III</a:t>
            </a:r>
            <a:r>
              <a:rPr lang="ru-RU" baseline="-25000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en-US" dirty="0" smtClean="0"/>
              <a:t>   </a:t>
            </a:r>
            <a:r>
              <a:rPr lang="ru-RU" dirty="0" smtClean="0"/>
              <a:t>(амфотерный оксид)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Na</a:t>
            </a:r>
            <a:r>
              <a:rPr lang="ru-RU" baseline="-25000" dirty="0" smtClean="0"/>
              <a:t>2</a:t>
            </a:r>
            <a:r>
              <a:rPr lang="en-US" dirty="0" smtClean="0"/>
              <a:t>CrO</a:t>
            </a:r>
            <a:r>
              <a:rPr lang="ru-RU" baseline="-25000" dirty="0" smtClean="0"/>
              <a:t>4                         </a:t>
            </a:r>
            <a:r>
              <a:rPr lang="en-US" baseline="-25000" dirty="0" smtClean="0"/>
              <a:t>   </a:t>
            </a:r>
            <a:r>
              <a:rPr lang="ru-RU" baseline="-25000" dirty="0" smtClean="0"/>
              <a:t>  хромат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натрия (соль)</a:t>
            </a:r>
          </a:p>
          <a:p>
            <a:pPr>
              <a:buNone/>
            </a:pPr>
            <a:r>
              <a:rPr lang="en-US" dirty="0" smtClean="0"/>
              <a:t>Cr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2                        гидроксид хрома(</a:t>
            </a:r>
            <a:r>
              <a:rPr lang="en-US" baseline="-25000" dirty="0" smtClean="0"/>
              <a:t>II</a:t>
            </a:r>
            <a:r>
              <a:rPr lang="ru-RU" baseline="-25000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en-US" dirty="0" smtClean="0"/>
              <a:t>     </a:t>
            </a:r>
            <a:r>
              <a:rPr lang="ru-RU" dirty="0" smtClean="0"/>
              <a:t>(основание)</a:t>
            </a:r>
          </a:p>
          <a:p>
            <a:pPr>
              <a:buNone/>
            </a:pPr>
            <a:r>
              <a:rPr lang="en-US" dirty="0" smtClean="0"/>
              <a:t>CrO</a:t>
            </a:r>
            <a:r>
              <a:rPr lang="ru-RU" baseline="-25000" dirty="0" smtClean="0"/>
              <a:t>3                                </a:t>
            </a:r>
            <a:r>
              <a:rPr lang="en-US" baseline="-25000" dirty="0" smtClean="0"/>
              <a:t>     </a:t>
            </a:r>
            <a:r>
              <a:rPr lang="ru-RU" baseline="-25000" dirty="0" smtClean="0"/>
              <a:t>оксид хрома(</a:t>
            </a:r>
            <a:r>
              <a:rPr lang="en-US" baseline="-25000" dirty="0" smtClean="0"/>
              <a:t>VI</a:t>
            </a:r>
            <a:r>
              <a:rPr lang="ru-RU" baseline="-25000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en-US" dirty="0" smtClean="0"/>
              <a:t>    </a:t>
            </a:r>
            <a:r>
              <a:rPr lang="ru-RU" dirty="0" smtClean="0"/>
              <a:t>(кислотный оксид)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CrO</a:t>
            </a:r>
            <a:r>
              <a:rPr lang="ru-RU" baseline="-25000" dirty="0" smtClean="0"/>
              <a:t>7                          </a:t>
            </a:r>
            <a:r>
              <a:rPr lang="en-US" baseline="-25000" dirty="0" smtClean="0"/>
              <a:t>    </a:t>
            </a:r>
            <a:r>
              <a:rPr lang="ru-RU" baseline="-25000" dirty="0" smtClean="0"/>
              <a:t>двухромовая кислота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CrO</a:t>
            </a:r>
            <a:r>
              <a:rPr lang="ru-RU" dirty="0" smtClean="0"/>
              <a:t>                      </a:t>
            </a:r>
            <a:r>
              <a:rPr lang="en-US" dirty="0" smtClean="0"/>
              <a:t>    </a:t>
            </a:r>
            <a:r>
              <a:rPr lang="ru-RU" dirty="0" smtClean="0"/>
              <a:t> оксид хрома(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 </a:t>
            </a:r>
            <a:r>
              <a:rPr lang="ru-RU" dirty="0" smtClean="0"/>
              <a:t>(основной оксид)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CrO</a:t>
            </a:r>
            <a:r>
              <a:rPr lang="ru-RU" baseline="-25000" dirty="0" smtClean="0"/>
              <a:t>4                         </a:t>
            </a:r>
            <a:r>
              <a:rPr lang="en-US" baseline="-25000" dirty="0" smtClean="0"/>
              <a:t>          </a:t>
            </a:r>
            <a:r>
              <a:rPr lang="ru-RU" baseline="-25000" dirty="0" smtClean="0"/>
              <a:t>  хромовая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       </a:t>
            </a:r>
            <a:r>
              <a:rPr lang="ru-RU" dirty="0" smtClean="0"/>
              <a:t> кислота</a:t>
            </a:r>
            <a:endParaRPr lang="ru-RU" dirty="0"/>
          </a:p>
        </p:txBody>
      </p:sp>
      <p:pic>
        <p:nvPicPr>
          <p:cNvPr id="1026" name="Picture 2" descr="C:\Documents and Settings\Богдан\Рабочий стол\мама\Новая папка\vetton_ru_8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4786346" cy="478634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357290" y="1643050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28728" y="1785926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42976" y="25717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357290" y="3071810"/>
            <a:ext cx="714380" cy="73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285852" y="3429000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71538" y="378619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214414" y="4357694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000100" y="471488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214414" y="5429264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Привал «химия и жизнь».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От каждой группы выходят 1-3 </a:t>
            </a:r>
          </a:p>
          <a:p>
            <a:pPr algn="just">
              <a:buNone/>
            </a:pPr>
            <a:r>
              <a:rPr lang="ru-RU" sz="1400" dirty="0" smtClean="0"/>
              <a:t>представителя</a:t>
            </a:r>
          </a:p>
          <a:p>
            <a:pPr algn="just">
              <a:buNone/>
            </a:pPr>
            <a:r>
              <a:rPr lang="ru-RU" sz="1400" dirty="0" smtClean="0"/>
              <a:t> и начинают свой рассказ, </a:t>
            </a:r>
          </a:p>
          <a:p>
            <a:pPr algn="just">
              <a:buNone/>
            </a:pPr>
            <a:r>
              <a:rPr lang="ru-RU" sz="1400" dirty="0" smtClean="0"/>
              <a:t>подготовленный</a:t>
            </a:r>
          </a:p>
          <a:p>
            <a:pPr algn="just">
              <a:buNone/>
            </a:pPr>
            <a:r>
              <a:rPr lang="ru-RU" sz="1400" dirty="0" smtClean="0"/>
              <a:t> дома, со слов: знаете ли вы,</a:t>
            </a:r>
          </a:p>
          <a:p>
            <a:pPr algn="just">
              <a:buNone/>
            </a:pPr>
            <a:r>
              <a:rPr lang="ru-RU" sz="1400" dirty="0" smtClean="0"/>
              <a:t> что  медь, цинк, хром </a:t>
            </a:r>
          </a:p>
          <a:p>
            <a:pPr algn="just">
              <a:buNone/>
            </a:pPr>
            <a:r>
              <a:rPr lang="ru-RU" sz="1400" dirty="0" smtClean="0"/>
              <a:t>входит в состав…, </a:t>
            </a:r>
          </a:p>
          <a:p>
            <a:pPr algn="just">
              <a:buNone/>
            </a:pPr>
            <a:r>
              <a:rPr lang="ru-RU" sz="1400" dirty="0" smtClean="0"/>
              <a:t>применяются …, </a:t>
            </a:r>
          </a:p>
          <a:p>
            <a:pPr algn="just">
              <a:buNone/>
            </a:pPr>
            <a:r>
              <a:rPr lang="ru-RU" sz="1400" dirty="0" smtClean="0"/>
              <a:t>демонстрируя,</a:t>
            </a:r>
          </a:p>
          <a:p>
            <a:pPr algn="just">
              <a:buNone/>
            </a:pPr>
            <a:r>
              <a:rPr lang="ru-RU" sz="1400" dirty="0" smtClean="0"/>
              <a:t> имеющиеся вещества.</a:t>
            </a:r>
            <a:endParaRPr lang="ru-RU" sz="1400" b="1" dirty="0" smtClean="0"/>
          </a:p>
          <a:p>
            <a:pPr algn="just">
              <a:buNone/>
            </a:pPr>
            <a:r>
              <a:rPr lang="ru-RU" sz="1400" dirty="0" smtClean="0"/>
              <a:t> Далее </a:t>
            </a:r>
            <a:r>
              <a:rPr lang="ru-RU" sz="1400" b="1" dirty="0" smtClean="0"/>
              <a:t>проверяем </a:t>
            </a:r>
          </a:p>
          <a:p>
            <a:pPr algn="just">
              <a:buNone/>
            </a:pPr>
            <a:r>
              <a:rPr lang="ru-RU" sz="1400" b="1" dirty="0" smtClean="0"/>
              <a:t>домашнюю работу –</a:t>
            </a:r>
          </a:p>
          <a:p>
            <a:pPr algn="just">
              <a:buNone/>
            </a:pPr>
            <a:r>
              <a:rPr lang="ru-RU" sz="1400" b="1" dirty="0" smtClean="0"/>
              <a:t> составление </a:t>
            </a:r>
          </a:p>
          <a:p>
            <a:pPr algn="just">
              <a:buNone/>
            </a:pPr>
            <a:r>
              <a:rPr lang="ru-RU" sz="1400" b="1" dirty="0" smtClean="0"/>
              <a:t>геологических</a:t>
            </a:r>
          </a:p>
          <a:p>
            <a:pPr algn="just">
              <a:buNone/>
            </a:pPr>
            <a:r>
              <a:rPr lang="ru-RU" sz="1400" b="1" dirty="0" smtClean="0"/>
              <a:t>карт полезных</a:t>
            </a:r>
            <a:r>
              <a:rPr lang="ru-RU" sz="1400" dirty="0" smtClean="0"/>
              <a:t> </a:t>
            </a:r>
          </a:p>
          <a:p>
            <a:pPr algn="just">
              <a:buNone/>
            </a:pPr>
            <a:r>
              <a:rPr lang="ru-RU" sz="1400" b="1" dirty="0" smtClean="0"/>
              <a:t>ископаемых,</a:t>
            </a:r>
            <a:r>
              <a:rPr lang="ru-RU" sz="1400" dirty="0" smtClean="0"/>
              <a:t> </a:t>
            </a:r>
          </a:p>
          <a:p>
            <a:pPr algn="just">
              <a:buNone/>
            </a:pPr>
            <a:r>
              <a:rPr lang="ru-RU" sz="1400" dirty="0" smtClean="0"/>
              <a:t>в состав которых входят:</a:t>
            </a:r>
          </a:p>
          <a:p>
            <a:pPr algn="just">
              <a:buNone/>
            </a:pPr>
            <a:r>
              <a:rPr lang="ru-RU" sz="1400" dirty="0" smtClean="0"/>
              <a:t> цинк, медь и хром </a:t>
            </a:r>
          </a:p>
          <a:p>
            <a:pPr algn="just">
              <a:buNone/>
            </a:pPr>
            <a:r>
              <a:rPr lang="ru-RU" sz="1400" dirty="0" smtClean="0"/>
              <a:t>и  зачитываем </a:t>
            </a:r>
          </a:p>
          <a:p>
            <a:pPr algn="just">
              <a:buNone/>
            </a:pPr>
            <a:r>
              <a:rPr lang="ru-RU" sz="1400" dirty="0" smtClean="0"/>
              <a:t>основные месторождения.</a:t>
            </a:r>
            <a:endParaRPr lang="ru-RU" sz="1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Documents and Settings\Богдан\Рабочий стол\мама\Новая папка\vetton_ru_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5286412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/>
          <a:lstStyle/>
          <a:p>
            <a:pPr algn="ctr"/>
            <a:r>
              <a:rPr lang="en-US" dirty="0" smtClean="0"/>
              <a:t>V</a:t>
            </a:r>
            <a:r>
              <a:rPr lang="ru-RU" dirty="0" smtClean="0"/>
              <a:t>. Памирские нагорья.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Напишите уравнение реакций, характеризующие следующие превращения: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А</a:t>
            </a:r>
            <a:r>
              <a:rPr lang="en-US" b="1" dirty="0" smtClean="0"/>
              <a:t>.</a:t>
            </a:r>
            <a:r>
              <a:rPr lang="en-US" dirty="0" smtClean="0"/>
              <a:t>    CuSO</a:t>
            </a:r>
            <a:r>
              <a:rPr lang="en-US" baseline="-25000" dirty="0" smtClean="0"/>
              <a:t>4</a:t>
            </a:r>
            <a:r>
              <a:rPr lang="en-US" dirty="0" smtClean="0"/>
              <a:t>                                       Cu(NO</a:t>
            </a:r>
            <a:r>
              <a:rPr lang="en-US" baseline="-25000" dirty="0" smtClean="0"/>
              <a:t>3)2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          CuO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  </a:t>
            </a:r>
            <a:r>
              <a:rPr lang="en-US" dirty="0" smtClean="0"/>
              <a:t>   CuCl</a:t>
            </a:r>
            <a:r>
              <a:rPr lang="en-US" baseline="-25000" dirty="0" smtClean="0"/>
              <a:t>2</a:t>
            </a:r>
            <a:r>
              <a:rPr lang="en-US" dirty="0" smtClean="0"/>
              <a:t>                                           Cu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В</a:t>
            </a:r>
            <a:r>
              <a:rPr lang="en-US" b="1" dirty="0" smtClean="0"/>
              <a:t>.</a:t>
            </a:r>
            <a:r>
              <a:rPr lang="en-US" dirty="0" smtClean="0"/>
              <a:t>    Zn(NO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                                   ZnO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           Zn(OH)</a:t>
            </a:r>
            <a:r>
              <a:rPr lang="en-US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ZnSO</a:t>
            </a:r>
            <a:r>
              <a:rPr lang="en-US" baseline="-25000" dirty="0" smtClean="0"/>
              <a:t>4</a:t>
            </a:r>
            <a:r>
              <a:rPr lang="en-US" dirty="0" smtClean="0"/>
              <a:t>                                        K</a:t>
            </a:r>
            <a:r>
              <a:rPr lang="en-US" baseline="-25000" dirty="0" smtClean="0"/>
              <a:t>2</a:t>
            </a:r>
            <a:r>
              <a:rPr lang="en-US" dirty="0" smtClean="0"/>
              <a:t>ZnO</a:t>
            </a:r>
            <a:r>
              <a:rPr lang="en-US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b="1" dirty="0" smtClean="0"/>
              <a:t> С</a:t>
            </a:r>
            <a:r>
              <a:rPr lang="en-US" b="1" dirty="0" smtClean="0"/>
              <a:t>. </a:t>
            </a:r>
            <a:r>
              <a:rPr lang="ru-RU" b="1" dirty="0" smtClean="0"/>
              <a:t>  </a:t>
            </a:r>
            <a:r>
              <a:rPr lang="en-US" b="1" dirty="0" smtClean="0"/>
              <a:t> </a:t>
            </a:r>
            <a:r>
              <a:rPr lang="en-US" dirty="0" smtClean="0"/>
              <a:t>Cr        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 </a:t>
            </a:r>
            <a:r>
              <a:rPr lang="en-US" dirty="0" smtClean="0"/>
              <a:t>        CrCl</a:t>
            </a:r>
            <a:r>
              <a:rPr lang="en-US" baseline="-25000" dirty="0" smtClean="0"/>
              <a:t>3</a:t>
            </a:r>
            <a:r>
              <a:rPr lang="en-US" dirty="0" smtClean="0"/>
              <a:t>         Cr(OH)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       </a:t>
            </a:r>
            <a:r>
              <a:rPr lang="en-US" baseline="-25000" dirty="0" smtClean="0"/>
              <a:t> </a:t>
            </a:r>
            <a:r>
              <a:rPr lang="en-US" dirty="0" smtClean="0"/>
              <a:t>CrCl</a:t>
            </a:r>
            <a:r>
              <a:rPr lang="en-US" baseline="-25000" dirty="0" smtClean="0"/>
              <a:t>3</a:t>
            </a:r>
            <a:endParaRPr lang="ru-RU" baseline="-25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Укажите типы химических реакций.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714620"/>
            <a:ext cx="135732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2428860" y="264318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285984" y="3071810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214810" y="2643182"/>
            <a:ext cx="135732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14810" y="3071810"/>
            <a:ext cx="157163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714612" y="3929066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428860" y="4357694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714876" y="3929066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57752" y="435769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714480" y="528638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86116" y="52863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000628" y="528638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000892" y="52863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/>
          <a:lstStyle/>
          <a:p>
            <a:pPr algn="ctr"/>
            <a:r>
              <a:rPr lang="ru-RU" dirty="0" smtClean="0"/>
              <a:t>Привал «химиков- лириков»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Учащиеся попытаются </a:t>
            </a:r>
          </a:p>
          <a:p>
            <a:pPr>
              <a:buNone/>
            </a:pPr>
            <a:r>
              <a:rPr lang="ru-RU" sz="1800" dirty="0" smtClean="0"/>
              <a:t>реализовать свои</a:t>
            </a:r>
          </a:p>
          <a:p>
            <a:pPr>
              <a:buNone/>
            </a:pPr>
            <a:r>
              <a:rPr lang="ru-RU" sz="1800" dirty="0" smtClean="0"/>
              <a:t> способности,</a:t>
            </a:r>
          </a:p>
          <a:p>
            <a:pPr>
              <a:buNone/>
            </a:pPr>
            <a:r>
              <a:rPr lang="ru-RU" sz="1800" dirty="0" smtClean="0"/>
              <a:t> представив сведения</a:t>
            </a:r>
          </a:p>
          <a:p>
            <a:pPr>
              <a:buNone/>
            </a:pPr>
            <a:r>
              <a:rPr lang="ru-RU" sz="1800" dirty="0" smtClean="0"/>
              <a:t> о металлах </a:t>
            </a:r>
          </a:p>
          <a:p>
            <a:pPr>
              <a:buNone/>
            </a:pPr>
            <a:r>
              <a:rPr lang="ru-RU" sz="1800" dirty="0" smtClean="0"/>
              <a:t>в стихотворной форме. </a:t>
            </a:r>
            <a:endParaRPr lang="ru-RU" sz="1800" dirty="0"/>
          </a:p>
        </p:txBody>
      </p:sp>
      <p:pic>
        <p:nvPicPr>
          <p:cNvPr id="8" name="Picture 2" descr="C:\Documents and Settings\Богдан\Рабочий стол\мама\Новая папка\vetton_ru_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71612"/>
            <a:ext cx="5502519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pPr algn="ctr"/>
            <a:r>
              <a:rPr lang="en-US" dirty="0" smtClean="0"/>
              <a:t>VI</a:t>
            </a:r>
            <a:r>
              <a:rPr lang="ru-RU" dirty="0" smtClean="0"/>
              <a:t>. Путь домой во Владимир.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Д/з. (</a:t>
            </a:r>
            <a:r>
              <a:rPr lang="en-US" dirty="0" smtClean="0"/>
              <a:t>“</a:t>
            </a:r>
            <a:r>
              <a:rPr lang="ru-RU" dirty="0" smtClean="0"/>
              <a:t>путевые заметки</a:t>
            </a:r>
            <a:r>
              <a:rPr lang="en-US" dirty="0" smtClean="0"/>
              <a:t>”)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1. Дополните записи, сделанные на уроке, примерами, выводами.</a:t>
            </a:r>
            <a:endParaRPr lang="ru-RU" dirty="0"/>
          </a:p>
        </p:txBody>
      </p:sp>
      <p:pic>
        <p:nvPicPr>
          <p:cNvPr id="1026" name="Picture 2" descr="C:\Documents and Settings\Богдан\Рабочий стол\мама\Новая папка\2304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3786214" cy="3286148"/>
          </a:xfrm>
          <a:prstGeom prst="rect">
            <a:avLst/>
          </a:prstGeom>
          <a:noFill/>
        </p:spPr>
      </p:pic>
      <p:pic>
        <p:nvPicPr>
          <p:cNvPr id="4" name="Picture 2" descr="C:\Documents and Settings\Богдан\Мои документы\Мои рисунки\img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378621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 </a:t>
            </a:r>
            <a:r>
              <a:rPr lang="en-US" sz="4000" dirty="0" smtClean="0"/>
              <a:t>VII</a:t>
            </a:r>
            <a:r>
              <a:rPr lang="ru-RU" sz="4000" dirty="0" smtClean="0"/>
              <a:t>. Заключительное слово учителя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Печаль, чтоб душу не терзала,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Не расползалась, как туман,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Спеши, как в юности, к вокзалу,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Садись на поезд  во Владимир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Под стук колес ты вновь забудешь,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И зло и распри, и дела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И речку, лес  опять полюбишь,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И блеск сугробов на полях.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И вдруг уйдет ожесточенье,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Когда откроется в дали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Твой Владимир и ты в волненье,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Сойдешь на пядь родной земли.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.Собери рюкзак, с геологическим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молотком за открытиями.</a:t>
            </a:r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1.Рассказать о положении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А – меди; </a:t>
            </a:r>
          </a:p>
          <a:p>
            <a:r>
              <a:rPr lang="ru-RU" dirty="0" smtClean="0"/>
              <a:t>В – цинка;</a:t>
            </a:r>
          </a:p>
          <a:p>
            <a:r>
              <a:rPr lang="ru-RU" dirty="0" smtClean="0"/>
              <a:t>С – хрома. </a:t>
            </a:r>
          </a:p>
          <a:p>
            <a:pPr>
              <a:buNone/>
            </a:pPr>
            <a:r>
              <a:rPr lang="ru-RU" dirty="0" smtClean="0"/>
              <a:t>в периодической системе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химических элементов.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428868"/>
            <a:ext cx="16430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. УРАЛЬСКИЕ ГОРЫ.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7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 marL="342900" indent="-342900">
              <a:buNone/>
            </a:pPr>
            <a:r>
              <a:rPr lang="ru-RU" sz="2400" dirty="0" smtClean="0"/>
              <a:t>1. Атомам, каких элементов</a:t>
            </a:r>
            <a:endParaRPr lang="en-US" sz="2400" dirty="0" smtClean="0"/>
          </a:p>
          <a:p>
            <a:pPr marL="342900" indent="-342900">
              <a:buNone/>
            </a:pPr>
            <a:r>
              <a:rPr lang="ru-RU" sz="2400" dirty="0" smtClean="0"/>
              <a:t>соответствуют </a:t>
            </a:r>
            <a:endParaRPr lang="en-US" sz="2400" dirty="0" smtClean="0"/>
          </a:p>
          <a:p>
            <a:pPr marL="342900" indent="-342900">
              <a:buNone/>
            </a:pPr>
            <a:r>
              <a:rPr lang="ru-RU" sz="2400" dirty="0" smtClean="0"/>
              <a:t>представленные ниже</a:t>
            </a:r>
          </a:p>
          <a:p>
            <a:pPr marL="342900" indent="-342900">
              <a:buNone/>
            </a:pPr>
            <a:r>
              <a:rPr lang="ru-RU" sz="2400" dirty="0" smtClean="0"/>
              <a:t>электронные</a:t>
            </a:r>
            <a:endParaRPr lang="en-US" sz="2400" dirty="0" smtClean="0"/>
          </a:p>
          <a:p>
            <a:pPr marL="342900" indent="-342900">
              <a:buNone/>
            </a:pPr>
            <a:r>
              <a:rPr lang="ru-RU" sz="2400" dirty="0" smtClean="0"/>
              <a:t>конфигурации?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ru-RU" sz="2600" dirty="0" smtClean="0"/>
              <a:t>  элемент                       электронная конфигурация</a:t>
            </a:r>
          </a:p>
          <a:p>
            <a:r>
              <a:rPr lang="en-US" sz="2600" dirty="0" smtClean="0"/>
              <a:t>I.   …                        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/2S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2p</a:t>
            </a:r>
            <a:r>
              <a:rPr lang="en-US" sz="2600" baseline="30000" dirty="0" smtClean="0"/>
              <a:t>6 </a:t>
            </a:r>
            <a:r>
              <a:rPr lang="en-US" sz="2600" dirty="0" smtClean="0"/>
              <a:t>/</a:t>
            </a:r>
            <a:r>
              <a:rPr lang="en-US" sz="2600" baseline="30000" dirty="0" smtClean="0"/>
              <a:t> </a:t>
            </a:r>
            <a:r>
              <a:rPr lang="en-US" sz="2600" dirty="0" smtClean="0"/>
              <a:t>3S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3p</a:t>
            </a:r>
            <a:r>
              <a:rPr lang="en-US" sz="2600" baseline="30000" dirty="0" smtClean="0"/>
              <a:t>6 </a:t>
            </a:r>
            <a:r>
              <a:rPr lang="en-US" sz="2600" dirty="0" smtClean="0"/>
              <a:t>3d</a:t>
            </a:r>
            <a:r>
              <a:rPr lang="en-US" sz="2600" baseline="30000" dirty="0" smtClean="0"/>
              <a:t>10</a:t>
            </a:r>
            <a:r>
              <a:rPr lang="en-US" sz="2600" dirty="0" smtClean="0"/>
              <a:t>/4S</a:t>
            </a:r>
            <a:r>
              <a:rPr lang="en-US" sz="2600" baseline="30000" dirty="0" smtClean="0"/>
              <a:t>2</a:t>
            </a:r>
            <a:endParaRPr lang="ru-RU" sz="2600" dirty="0" smtClean="0"/>
          </a:p>
          <a:p>
            <a:r>
              <a:rPr lang="en-US" sz="2600" dirty="0" smtClean="0"/>
              <a:t>II.  …                        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/2S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2p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/</a:t>
            </a:r>
            <a:r>
              <a:rPr lang="ru-RU" sz="2600" dirty="0" smtClean="0"/>
              <a:t> </a:t>
            </a:r>
            <a:r>
              <a:rPr lang="en-US" sz="2600" dirty="0" smtClean="0"/>
              <a:t>3S</a:t>
            </a:r>
            <a:r>
              <a:rPr lang="en-US" sz="2600" baseline="30000" dirty="0" smtClean="0"/>
              <a:t>2 </a:t>
            </a:r>
            <a:r>
              <a:rPr lang="en-US" sz="2600" dirty="0" smtClean="0"/>
              <a:t>3p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3d</a:t>
            </a:r>
            <a:r>
              <a:rPr lang="en-US" sz="2600" baseline="30000" dirty="0" smtClean="0"/>
              <a:t>10</a:t>
            </a:r>
            <a:r>
              <a:rPr lang="en-US" sz="2600" dirty="0" smtClean="0"/>
              <a:t>/4S</a:t>
            </a:r>
            <a:r>
              <a:rPr lang="en-US" sz="2600" baseline="30000" dirty="0" smtClean="0"/>
              <a:t>1</a:t>
            </a:r>
            <a:endParaRPr lang="ru-RU" sz="2600" dirty="0" smtClean="0"/>
          </a:p>
          <a:p>
            <a:r>
              <a:rPr lang="en-US" sz="2600" dirty="0" smtClean="0"/>
              <a:t>III. …                        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/2S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2p</a:t>
            </a:r>
            <a:r>
              <a:rPr lang="en-US" sz="2600" baseline="30000" dirty="0" smtClean="0"/>
              <a:t>6 </a:t>
            </a:r>
            <a:r>
              <a:rPr lang="en-US" sz="2600" dirty="0" smtClean="0"/>
              <a:t>/3S</a:t>
            </a:r>
            <a:r>
              <a:rPr lang="en-US" sz="2600" baseline="30000" dirty="0" smtClean="0"/>
              <a:t>2 </a:t>
            </a:r>
            <a:r>
              <a:rPr lang="en-US" sz="2600" dirty="0" smtClean="0"/>
              <a:t>3p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3d</a:t>
            </a:r>
            <a:r>
              <a:rPr lang="en-US" sz="2600" baseline="30000" dirty="0" smtClean="0"/>
              <a:t>5</a:t>
            </a:r>
            <a:r>
              <a:rPr lang="ru-RU" sz="2600" baseline="30000" dirty="0" smtClean="0"/>
              <a:t> </a:t>
            </a:r>
            <a:r>
              <a:rPr lang="en-US" sz="2600" dirty="0" smtClean="0"/>
              <a:t>/</a:t>
            </a:r>
            <a:r>
              <a:rPr lang="ru-RU" sz="2600" dirty="0" smtClean="0"/>
              <a:t> </a:t>
            </a:r>
            <a:r>
              <a:rPr lang="en-US" sz="2600" dirty="0" smtClean="0"/>
              <a:t>4S</a:t>
            </a:r>
            <a:r>
              <a:rPr lang="en-US" sz="2600" baseline="30000" dirty="0" smtClean="0"/>
              <a:t>1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1028" name="Picture 4" descr="C:\Documents and Settings\Богдан\Рабочий стол\мама\Новая папка\vetton_ru_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421484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Привал «химиков – писателей». </a:t>
            </a:r>
            <a:br>
              <a:rPr lang="ru-RU" dirty="0" smtClean="0"/>
            </a:br>
            <a:r>
              <a:rPr lang="ru-RU" sz="1600" dirty="0" smtClean="0">
                <a:solidFill>
                  <a:schemeClr val="bg1"/>
                </a:solidFill>
                <a:effectLst/>
              </a:rPr>
              <a:t>Представить сведения о меди, цинке, хроме в виде интересного рассказа.   </a:t>
            </a:r>
            <a:endParaRPr lang="ru-RU" sz="16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C:\Documents and Settings\Богдан\Рабочий стол\мама\Новая папка\vetton_ru_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3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. Саянские хребты.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186766" cy="49292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1.Проверь свои знания: </a:t>
            </a:r>
          </a:p>
          <a:p>
            <a:r>
              <a:rPr lang="ru-RU" dirty="0" smtClean="0"/>
              <a:t>А – медь; </a:t>
            </a:r>
          </a:p>
          <a:p>
            <a:r>
              <a:rPr lang="ru-RU" dirty="0" smtClean="0"/>
              <a:t>В – цинк;</a:t>
            </a:r>
          </a:p>
          <a:p>
            <a:r>
              <a:rPr lang="ru-RU" dirty="0" smtClean="0"/>
              <a:t>С – хром.  </a:t>
            </a:r>
          </a:p>
          <a:p>
            <a:pPr>
              <a:buNone/>
            </a:pPr>
            <a:r>
              <a:rPr lang="ru-RU" sz="1600" dirty="0" smtClean="0"/>
              <a:t>Учащиеся получают конверты с тестовыми </a:t>
            </a:r>
          </a:p>
          <a:p>
            <a:pPr>
              <a:buNone/>
            </a:pPr>
            <a:r>
              <a:rPr lang="ru-RU" sz="1600" dirty="0" smtClean="0"/>
              <a:t>заданиями и по мере готовности отвечают </a:t>
            </a:r>
          </a:p>
          <a:p>
            <a:pPr>
              <a:buNone/>
            </a:pPr>
            <a:r>
              <a:rPr lang="ru-RU" sz="1600" dirty="0" smtClean="0"/>
              <a:t>на  вопросы.</a:t>
            </a:r>
            <a:endParaRPr lang="ru-RU" sz="1600" dirty="0"/>
          </a:p>
        </p:txBody>
      </p:sp>
      <p:pic>
        <p:nvPicPr>
          <p:cNvPr id="1029" name="Picture 5" descr="C:\Documents and Settings\Богдан\Рабочий стол\мама\Новая папка\vetton_ru_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92909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Тестовые задания для группы 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   </a:t>
            </a:r>
            <a:r>
              <a:rPr lang="ru-RU" sz="6400" b="1" dirty="0" smtClean="0">
                <a:solidFill>
                  <a:srgbClr val="660066"/>
                </a:solidFill>
              </a:rPr>
              <a:t>1.</a:t>
            </a:r>
            <a:r>
              <a:rPr lang="ru-RU" sz="6400" dirty="0" smtClean="0">
                <a:solidFill>
                  <a:srgbClr val="660066"/>
                </a:solidFill>
              </a:rPr>
              <a:t> Какие физические свойства характеризуют медь:</a:t>
            </a:r>
          </a:p>
          <a:p>
            <a:pPr>
              <a:buNone/>
            </a:pPr>
            <a:r>
              <a:rPr lang="ru-RU" sz="5600" dirty="0" smtClean="0"/>
              <a:t>А) Металл светло-розового цвета, тягучий, вязкий, легко прокатывается в листы.</a:t>
            </a:r>
          </a:p>
          <a:p>
            <a:pPr>
              <a:buNone/>
            </a:pPr>
            <a:r>
              <a:rPr lang="ru-RU" sz="5600" dirty="0" smtClean="0"/>
              <a:t>Б) Серебристо-белый металл.</a:t>
            </a:r>
          </a:p>
          <a:p>
            <a:pPr>
              <a:buNone/>
            </a:pPr>
            <a:r>
              <a:rPr lang="ru-RU" sz="5600" dirty="0" smtClean="0"/>
              <a:t>В) Металл голубовато-серебристого цвета.</a:t>
            </a:r>
          </a:p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  </a:t>
            </a:r>
            <a:r>
              <a:rPr lang="ru-RU" sz="6400" b="1" dirty="0" smtClean="0">
                <a:solidFill>
                  <a:srgbClr val="660066"/>
                </a:solidFill>
              </a:rPr>
              <a:t>2.</a:t>
            </a:r>
            <a:r>
              <a:rPr lang="ru-RU" sz="6400" dirty="0" smtClean="0">
                <a:solidFill>
                  <a:srgbClr val="660066"/>
                </a:solidFill>
              </a:rPr>
              <a:t> Выберите свойства, которые характерны для меди:</a:t>
            </a:r>
          </a:p>
          <a:p>
            <a:pPr>
              <a:buNone/>
            </a:pPr>
            <a:r>
              <a:rPr lang="ru-RU" sz="5600" dirty="0" smtClean="0"/>
              <a:t>А) Отличный проводник электрического тока (уступает только серебру).</a:t>
            </a:r>
          </a:p>
          <a:p>
            <a:pPr>
              <a:buNone/>
            </a:pPr>
            <a:r>
              <a:rPr lang="ru-RU" sz="5600" dirty="0" smtClean="0"/>
              <a:t>Б) При температуре 100-150С хорошо прокатывается в листы. Выше 200С становится очень хрупким.</a:t>
            </a:r>
          </a:p>
          <a:p>
            <a:pPr>
              <a:buNone/>
            </a:pPr>
            <a:r>
              <a:rPr lang="ru-RU" sz="5600" dirty="0" smtClean="0"/>
              <a:t>В) Сравнительно легкий, немного тяжелее алюминия, но в три раза прочнее его.</a:t>
            </a:r>
          </a:p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 </a:t>
            </a:r>
            <a:r>
              <a:rPr lang="ru-RU" sz="6400" b="1" dirty="0" smtClean="0">
                <a:solidFill>
                  <a:srgbClr val="660066"/>
                </a:solidFill>
              </a:rPr>
              <a:t>3.</a:t>
            </a:r>
            <a:r>
              <a:rPr lang="ru-RU" sz="6400" dirty="0" smtClean="0">
                <a:solidFill>
                  <a:srgbClr val="660066"/>
                </a:solidFill>
              </a:rPr>
              <a:t> Какова температура плавления меди?</a:t>
            </a:r>
          </a:p>
          <a:p>
            <a:pPr>
              <a:buNone/>
            </a:pPr>
            <a:r>
              <a:rPr lang="ru-RU" sz="5600" dirty="0" smtClean="0"/>
              <a:t>А) Температура плавления 1890С.</a:t>
            </a:r>
          </a:p>
          <a:p>
            <a:pPr>
              <a:buNone/>
            </a:pPr>
            <a:r>
              <a:rPr lang="ru-RU" sz="5600" dirty="0" smtClean="0"/>
              <a:t>Б) Температура плавления 1083С.</a:t>
            </a:r>
          </a:p>
          <a:p>
            <a:pPr>
              <a:buNone/>
            </a:pPr>
            <a:r>
              <a:rPr lang="ru-RU" sz="5600" dirty="0" smtClean="0"/>
              <a:t>В) Тугоплавкий  металл, температура плавления1665С, в обычных условиях отличается высокой прочностью и вязкостью.</a:t>
            </a:r>
          </a:p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 </a:t>
            </a:r>
            <a:r>
              <a:rPr lang="ru-RU" sz="6400" b="1" dirty="0" smtClean="0">
                <a:solidFill>
                  <a:srgbClr val="660066"/>
                </a:solidFill>
              </a:rPr>
              <a:t>4.</a:t>
            </a:r>
            <a:r>
              <a:rPr lang="ru-RU" sz="6400" dirty="0" smtClean="0">
                <a:solidFill>
                  <a:srgbClr val="660066"/>
                </a:solidFill>
              </a:rPr>
              <a:t> С каким из перечисленных веществ будет реагировать медь?</a:t>
            </a:r>
          </a:p>
          <a:p>
            <a:pPr>
              <a:buNone/>
            </a:pPr>
            <a:r>
              <a:rPr lang="ru-RU" sz="5600" dirty="0" smtClean="0"/>
              <a:t>А) H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S0</a:t>
            </a:r>
            <a:r>
              <a:rPr lang="ru-RU" sz="5600" baseline="-25000" dirty="0" smtClean="0"/>
              <a:t>4</a:t>
            </a:r>
            <a:r>
              <a:rPr lang="ru-RU" sz="5600" dirty="0" smtClean="0"/>
              <a:t>            Г) H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O </a:t>
            </a:r>
          </a:p>
          <a:p>
            <a:pPr>
              <a:buNone/>
            </a:pPr>
            <a:r>
              <a:rPr lang="ru-RU" sz="5600" dirty="0" smtClean="0"/>
              <a:t>Б) Cl</a:t>
            </a:r>
            <a:r>
              <a:rPr lang="ru-RU" sz="5600" baseline="-25000" dirty="0" smtClean="0"/>
              <a:t>2 </a:t>
            </a:r>
            <a:r>
              <a:rPr lang="ru-RU" sz="5600" dirty="0" smtClean="0"/>
              <a:t>                 Д) O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ru-RU" sz="5600" dirty="0" smtClean="0"/>
              <a:t>В) NаOH           Е) HNO</a:t>
            </a:r>
            <a:r>
              <a:rPr lang="ru-RU" sz="5600" baseline="-25000" dirty="0" smtClean="0"/>
              <a:t>3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en-US" sz="6400" b="1" dirty="0" smtClean="0">
                <a:solidFill>
                  <a:srgbClr val="660066"/>
                </a:solidFill>
              </a:rPr>
              <a:t>    </a:t>
            </a:r>
            <a:r>
              <a:rPr lang="ru-RU" sz="6400" b="1" dirty="0" smtClean="0">
                <a:solidFill>
                  <a:srgbClr val="660066"/>
                </a:solidFill>
              </a:rPr>
              <a:t>5.</a:t>
            </a:r>
            <a:r>
              <a:rPr lang="ru-RU" sz="6400" dirty="0" smtClean="0">
                <a:solidFill>
                  <a:srgbClr val="660066"/>
                </a:solidFill>
              </a:rPr>
              <a:t>Какими двумя веществами, из перечисленных вы  воспользовались бы для получения меди?</a:t>
            </a:r>
          </a:p>
          <a:p>
            <a:pPr>
              <a:buNone/>
            </a:pPr>
            <a:r>
              <a:rPr lang="ru-RU" sz="5600" dirty="0" smtClean="0"/>
              <a:t>А) O</a:t>
            </a:r>
            <a:r>
              <a:rPr lang="ru-RU" sz="5600" baseline="-25000" dirty="0" smtClean="0"/>
              <a:t>2  </a:t>
            </a:r>
            <a:r>
              <a:rPr lang="ru-RU" sz="5600" dirty="0" smtClean="0"/>
              <a:t>                Г) HNO</a:t>
            </a:r>
            <a:r>
              <a:rPr lang="ru-RU" sz="5600" baseline="-25000" dirty="0" smtClean="0"/>
              <a:t>3</a:t>
            </a: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Б) Fe                 Д) Сu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S </a:t>
            </a:r>
          </a:p>
          <a:p>
            <a:pPr>
              <a:buNone/>
            </a:pPr>
            <a:r>
              <a:rPr lang="ru-RU" sz="5600" dirty="0" smtClean="0"/>
              <a:t>В) Al                  Е) SO</a:t>
            </a:r>
            <a:r>
              <a:rPr lang="ru-RU" sz="5600" baseline="-25000" dirty="0" smtClean="0"/>
              <a:t>2</a:t>
            </a:r>
            <a:endParaRPr lang="ru-RU" sz="5600" dirty="0" smtClean="0"/>
          </a:p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</a:t>
            </a:r>
            <a:r>
              <a:rPr lang="ru-RU" sz="6400" b="1" dirty="0" smtClean="0">
                <a:solidFill>
                  <a:srgbClr val="660066"/>
                </a:solidFill>
              </a:rPr>
              <a:t>6.</a:t>
            </a:r>
            <a:r>
              <a:rPr lang="ru-RU" sz="6400" dirty="0" smtClean="0">
                <a:solidFill>
                  <a:srgbClr val="660066"/>
                </a:solidFill>
              </a:rPr>
              <a:t> Каким соединением меди определяют  альдегидную группу в органических соединениях?</a:t>
            </a:r>
          </a:p>
          <a:p>
            <a:pPr>
              <a:buNone/>
            </a:pPr>
            <a:r>
              <a:rPr lang="ru-RU" sz="5600" dirty="0" smtClean="0"/>
              <a:t>А) СuCl</a:t>
            </a:r>
            <a:r>
              <a:rPr lang="ru-RU" sz="5600" baseline="-25000" dirty="0" smtClean="0"/>
              <a:t>2</a:t>
            </a: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Б) СuO</a:t>
            </a:r>
          </a:p>
          <a:p>
            <a:pPr>
              <a:buNone/>
            </a:pPr>
            <a:r>
              <a:rPr lang="ru-RU" sz="5600" dirty="0" smtClean="0"/>
              <a:t>В) Сu(OH)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 </a:t>
            </a:r>
          </a:p>
          <a:p>
            <a:endParaRPr lang="ru-RU" sz="5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Тестовые задания для группы В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Какие физические свойства характеризуют цинк?</a:t>
            </a:r>
          </a:p>
          <a:p>
            <a:pPr>
              <a:buNone/>
            </a:pPr>
            <a:r>
              <a:rPr lang="ru-RU" dirty="0" smtClean="0"/>
              <a:t>А) Металл голубовато-серебристого цвета.</a:t>
            </a:r>
            <a:endParaRPr lang="en-US" dirty="0" smtClean="0"/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Металл серебристо-белого цвета с металлическим блеском по внешнему виду похожий на сталь.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Металл светло-розового цвета, тягучий, вязкий, легко прокатывается в листы.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Выберите свойства, которые характерны </a:t>
            </a:r>
            <a:r>
              <a:rPr lang="ru-RU" sz="40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40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цинка</a:t>
            </a:r>
            <a:r>
              <a:rPr lang="ru-RU" sz="40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ru-RU" sz="4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А) Отличный проводник электрического тока (уступает только серебру).</a:t>
            </a:r>
          </a:p>
          <a:p>
            <a:pPr>
              <a:buNone/>
            </a:pPr>
            <a:r>
              <a:rPr lang="ru-RU" dirty="0" smtClean="0"/>
              <a:t>Б) При температуре 100-150С хорошо прокатывается в листы. Выше 200С становится очень хрупким.</a:t>
            </a:r>
          </a:p>
          <a:p>
            <a:pPr>
              <a:buNone/>
            </a:pPr>
            <a:r>
              <a:rPr lang="ru-RU" dirty="0" smtClean="0"/>
              <a:t>В) Сравнительно легкий, немного тяжелее алюминия, но в три раза прочнее его.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Какова температура плавления цинка?</a:t>
            </a:r>
          </a:p>
          <a:p>
            <a:pPr>
              <a:buNone/>
            </a:pPr>
            <a:r>
              <a:rPr lang="ru-RU" dirty="0" smtClean="0"/>
              <a:t>А) Температура плавления 1890С.</a:t>
            </a:r>
          </a:p>
          <a:p>
            <a:pPr>
              <a:buNone/>
            </a:pPr>
            <a:r>
              <a:rPr lang="ru-RU" dirty="0" smtClean="0"/>
              <a:t>Б) Температура плавления 419,5С.  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  <a:tabLst/>
              <a:defRPr/>
            </a:pPr>
            <a:r>
              <a:rPr lang="ru-RU" dirty="0" smtClean="0"/>
              <a:t>В)</a:t>
            </a:r>
            <a:r>
              <a:rPr kumimoji="0" lang="ru-RU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Тугоплавкий металл, температура 1665С, в обычных условиях отличается высокой прочностью и вязкостью.</a:t>
            </a: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 какими из перечисленных веществ будет реагировать цинк?</a:t>
            </a:r>
          </a:p>
          <a:p>
            <a:pPr>
              <a:buNone/>
            </a:pPr>
            <a:r>
              <a:rPr lang="ru-RU" dirty="0" smtClean="0"/>
              <a:t>А) NаOH               Г) H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</a:p>
          <a:p>
            <a:pPr>
              <a:buNone/>
            </a:pPr>
            <a:r>
              <a:rPr lang="ru-RU" dirty="0" smtClean="0"/>
              <a:t>Б) О</a:t>
            </a:r>
            <a:r>
              <a:rPr lang="ru-RU" baseline="-25000" dirty="0" smtClean="0"/>
              <a:t>2</a:t>
            </a:r>
            <a:r>
              <a:rPr lang="ru-RU" dirty="0" smtClean="0"/>
              <a:t>                      Д) CuСl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S                        Е) NаOH+H</a:t>
            </a:r>
            <a:r>
              <a:rPr lang="ru-RU" baseline="-25000" dirty="0" smtClean="0"/>
              <a:t>2</a:t>
            </a:r>
            <a:r>
              <a:rPr lang="ru-RU" dirty="0" smtClean="0"/>
              <a:t>0</a:t>
            </a:r>
          </a:p>
          <a:p>
            <a:pPr>
              <a:buNone/>
            </a:pPr>
            <a:r>
              <a:rPr lang="ru-RU" b="1" dirty="0" smtClean="0"/>
              <a:t>5.</a:t>
            </a:r>
            <a:r>
              <a:rPr lang="ru-RU" dirty="0" smtClean="0"/>
              <a:t> Какими двумя веществами вы воспользовались бы для получения цинка?</a:t>
            </a:r>
          </a:p>
          <a:p>
            <a:pPr>
              <a:buNone/>
            </a:pPr>
            <a:r>
              <a:rPr lang="ru-RU" dirty="0" smtClean="0"/>
              <a:t>А) H</a:t>
            </a:r>
            <a:r>
              <a:rPr lang="ru-RU" baseline="-25000" dirty="0" smtClean="0"/>
              <a:t>2</a:t>
            </a:r>
            <a:r>
              <a:rPr lang="ru-RU" dirty="0" smtClean="0"/>
              <a:t>SO</a:t>
            </a:r>
            <a:r>
              <a:rPr lang="ru-RU" baseline="-25000" dirty="0" smtClean="0"/>
              <a:t>4</a:t>
            </a:r>
            <a:r>
              <a:rPr lang="ru-RU" dirty="0" smtClean="0"/>
              <a:t>              Г) NaOH</a:t>
            </a:r>
          </a:p>
          <a:p>
            <a:pPr>
              <a:buNone/>
            </a:pPr>
            <a:r>
              <a:rPr lang="ru-RU" dirty="0" smtClean="0"/>
              <a:t>Б) MgO                 Д) O</a:t>
            </a:r>
            <a:r>
              <a:rPr lang="ru-RU" baseline="-25000" dirty="0" smtClean="0"/>
              <a:t>2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С                       Е) H</a:t>
            </a:r>
            <a:r>
              <a:rPr lang="ru-RU" baseline="-25000" dirty="0" smtClean="0"/>
              <a:t>2</a:t>
            </a:r>
            <a:r>
              <a:rPr lang="ru-RU" dirty="0" smtClean="0"/>
              <a:t>S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Какие соединения цинка обладают амфотерными свойствами?</a:t>
            </a:r>
          </a:p>
          <a:p>
            <a:pPr>
              <a:buNone/>
            </a:pPr>
            <a:r>
              <a:rPr lang="ru-RU" dirty="0" smtClean="0"/>
              <a:t>А) ZnO</a:t>
            </a:r>
          </a:p>
          <a:p>
            <a:pPr>
              <a:buNone/>
            </a:pPr>
            <a:r>
              <a:rPr lang="ru-RU" dirty="0" smtClean="0"/>
              <a:t>Б) Na</a:t>
            </a:r>
            <a:r>
              <a:rPr lang="ru-RU" baseline="-25000" dirty="0" smtClean="0"/>
              <a:t>2</a:t>
            </a:r>
            <a:r>
              <a:rPr lang="en-US" dirty="0" smtClean="0"/>
              <a:t>Z</a:t>
            </a:r>
            <a:r>
              <a:rPr lang="ru-RU" dirty="0" smtClean="0"/>
              <a:t>nO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Zn(OH)</a:t>
            </a:r>
            <a:r>
              <a:rPr lang="ru-RU" baseline="-25000" dirty="0" smtClean="0"/>
              <a:t>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Тестовые задания для группы С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1.</a:t>
            </a:r>
            <a:r>
              <a:rPr lang="ru-RU" sz="4900" dirty="0" smtClean="0">
                <a:solidFill>
                  <a:srgbClr val="002060"/>
                </a:solidFill>
              </a:rPr>
              <a:t> Какие физические свойства характеризуют хром?</a:t>
            </a:r>
          </a:p>
          <a:p>
            <a:pPr>
              <a:buNone/>
            </a:pPr>
            <a:r>
              <a:rPr lang="ru-RU" sz="3700" dirty="0" smtClean="0"/>
              <a:t>А) Металл светло-розового цвета, тягучий, вязкий, легко прокатывается в листы.</a:t>
            </a:r>
          </a:p>
          <a:p>
            <a:pPr>
              <a:buNone/>
            </a:pPr>
            <a:r>
              <a:rPr lang="ru-RU" sz="3700" dirty="0" smtClean="0"/>
              <a:t>Б) Металл серебристо-белого цвета с металлическим блеском по внешнему виду похожий на сталь.</a:t>
            </a:r>
          </a:p>
          <a:p>
            <a:pPr>
              <a:buNone/>
            </a:pPr>
            <a:r>
              <a:rPr lang="ru-RU" sz="3700" dirty="0" smtClean="0"/>
              <a:t>В) Металл голубовато-серебристого цвета.</a:t>
            </a:r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2.</a:t>
            </a:r>
            <a:r>
              <a:rPr lang="ru-RU" sz="4900" dirty="0" smtClean="0">
                <a:solidFill>
                  <a:srgbClr val="002060"/>
                </a:solidFill>
              </a:rPr>
              <a:t> Выберите свойства, которые характерны для хрома:</a:t>
            </a:r>
          </a:p>
          <a:p>
            <a:pPr>
              <a:buNone/>
            </a:pPr>
            <a:r>
              <a:rPr lang="ru-RU" sz="3700" dirty="0" smtClean="0"/>
              <a:t>А) Отличный проводник электрического тока (уступает только серебру).</a:t>
            </a:r>
          </a:p>
          <a:p>
            <a:pPr>
              <a:buNone/>
            </a:pPr>
            <a:r>
              <a:rPr lang="ru-RU" sz="3700" dirty="0" smtClean="0"/>
              <a:t>Б) При температуре 100-150С хорошо прокатывается в листы. Выше 200С становится очень хрупким.</a:t>
            </a:r>
          </a:p>
          <a:p>
            <a:pPr>
              <a:buNone/>
            </a:pPr>
            <a:r>
              <a:rPr lang="ru-RU" sz="3700" dirty="0" smtClean="0"/>
              <a:t>В) При комнатной температуре стоек и к воде и к воздуху. Разбавленная серная и соляная кислота растворяют металл с выделением водорода.</a:t>
            </a:r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3.</a:t>
            </a:r>
            <a:r>
              <a:rPr lang="ru-RU" sz="4900" dirty="0" smtClean="0">
                <a:solidFill>
                  <a:srgbClr val="002060"/>
                </a:solidFill>
              </a:rPr>
              <a:t> Какова температура плавления хрома?</a:t>
            </a:r>
          </a:p>
          <a:p>
            <a:pPr>
              <a:buNone/>
            </a:pPr>
            <a:r>
              <a:rPr lang="ru-RU" sz="3700" dirty="0" smtClean="0"/>
              <a:t>А) Температура плавления 1890С.</a:t>
            </a:r>
          </a:p>
          <a:p>
            <a:pPr>
              <a:buNone/>
            </a:pPr>
            <a:r>
              <a:rPr lang="ru-RU" sz="3700" dirty="0" smtClean="0"/>
              <a:t>Б) Температура плавления 1083С.</a:t>
            </a:r>
          </a:p>
          <a:p>
            <a:pPr>
              <a:buNone/>
            </a:pPr>
            <a:r>
              <a:rPr lang="ru-RU" sz="3700" dirty="0" smtClean="0"/>
              <a:t>В) Плавится при температуре 419,5С.</a:t>
            </a:r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4.</a:t>
            </a:r>
            <a:r>
              <a:rPr lang="ru-RU" sz="4900" dirty="0" smtClean="0">
                <a:solidFill>
                  <a:srgbClr val="002060"/>
                </a:solidFill>
              </a:rPr>
              <a:t>С какими из перечисленных веществ будет реагировать хром?</a:t>
            </a:r>
          </a:p>
          <a:p>
            <a:pPr>
              <a:buNone/>
            </a:pPr>
            <a:r>
              <a:rPr lang="ru-RU" sz="3700" dirty="0" smtClean="0"/>
              <a:t>А) N</a:t>
            </a:r>
            <a:r>
              <a:rPr lang="ru-RU" sz="3700" baseline="-25000" dirty="0" smtClean="0"/>
              <a:t>2</a:t>
            </a:r>
            <a:r>
              <a:rPr lang="ru-RU" sz="3700" dirty="0" smtClean="0"/>
              <a:t>                         Г) Сl</a:t>
            </a:r>
            <a:r>
              <a:rPr lang="ru-RU" sz="3700" baseline="-25000" dirty="0" smtClean="0"/>
              <a:t>2 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Б) </a:t>
            </a:r>
            <a:r>
              <a:rPr lang="en-US" sz="3700" dirty="0" smtClean="0"/>
              <a:t>H</a:t>
            </a:r>
            <a:r>
              <a:rPr lang="ru-RU" sz="3700" baseline="-25000" dirty="0" smtClean="0"/>
              <a:t>2</a:t>
            </a:r>
            <a:r>
              <a:rPr lang="en-US" sz="3700" dirty="0" smtClean="0"/>
              <a:t>SO</a:t>
            </a:r>
            <a:r>
              <a:rPr lang="ru-RU" sz="3700" baseline="-25000" dirty="0" smtClean="0"/>
              <a:t>4</a:t>
            </a:r>
            <a:r>
              <a:rPr lang="ru-RU" sz="3700" dirty="0" smtClean="0"/>
              <a:t>                 Д) </a:t>
            </a:r>
            <a:r>
              <a:rPr lang="en-US" sz="3700" dirty="0" smtClean="0"/>
              <a:t>NaOH</a:t>
            </a:r>
            <a:r>
              <a:rPr lang="ru-RU" sz="3700" dirty="0" smtClean="0"/>
              <a:t> </a:t>
            </a:r>
          </a:p>
          <a:p>
            <a:pPr>
              <a:buNone/>
            </a:pPr>
            <a:r>
              <a:rPr lang="ru-RU" sz="3700" dirty="0" smtClean="0"/>
              <a:t>В) </a:t>
            </a:r>
            <a:r>
              <a:rPr lang="en-US" sz="3700" dirty="0" smtClean="0"/>
              <a:t>HNO</a:t>
            </a:r>
            <a:r>
              <a:rPr lang="ru-RU" sz="3700" baseline="-25000" dirty="0" smtClean="0"/>
              <a:t>3 </a:t>
            </a:r>
            <a:r>
              <a:rPr lang="ru-RU" sz="3700" dirty="0" smtClean="0"/>
              <a:t>                 Е) </a:t>
            </a:r>
            <a:r>
              <a:rPr lang="en-US" sz="3700" dirty="0" smtClean="0"/>
              <a:t>H</a:t>
            </a:r>
            <a:r>
              <a:rPr lang="ru-RU" sz="3700" dirty="0" smtClean="0"/>
              <a:t>С</a:t>
            </a:r>
            <a:r>
              <a:rPr lang="en-US" sz="3700" dirty="0" smtClean="0"/>
              <a:t>l</a:t>
            </a:r>
            <a:r>
              <a:rPr lang="ru-RU" sz="3700" dirty="0" smtClean="0"/>
              <a:t> </a:t>
            </a:r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5.</a:t>
            </a:r>
            <a:r>
              <a:rPr lang="ru-RU" sz="4900" dirty="0" smtClean="0">
                <a:solidFill>
                  <a:srgbClr val="002060"/>
                </a:solidFill>
              </a:rPr>
              <a:t> Какими двумя веществами из перечисленных вы воспользовались бы для получения хрома?</a:t>
            </a:r>
          </a:p>
          <a:p>
            <a:pPr>
              <a:buNone/>
            </a:pPr>
            <a:r>
              <a:rPr lang="ru-RU" sz="3700" dirty="0" smtClean="0"/>
              <a:t>А) O</a:t>
            </a:r>
            <a:r>
              <a:rPr lang="ru-RU" sz="3700" baseline="-25000" dirty="0" smtClean="0"/>
              <a:t>2</a:t>
            </a:r>
            <a:r>
              <a:rPr lang="ru-RU" sz="3700" dirty="0" smtClean="0"/>
              <a:t>                         Г) С </a:t>
            </a:r>
          </a:p>
          <a:p>
            <a:pPr>
              <a:buNone/>
            </a:pPr>
            <a:r>
              <a:rPr lang="ru-RU" sz="3700" dirty="0" smtClean="0"/>
              <a:t>Б)</a:t>
            </a:r>
            <a:r>
              <a:rPr lang="en-US" sz="3700" dirty="0" smtClean="0"/>
              <a:t> H</a:t>
            </a:r>
            <a:r>
              <a:rPr lang="ru-RU" sz="3700" baseline="-25000" dirty="0" smtClean="0"/>
              <a:t>2</a:t>
            </a:r>
            <a:r>
              <a:rPr lang="en-US" sz="3700" dirty="0" smtClean="0"/>
              <a:t>SO</a:t>
            </a:r>
            <a:r>
              <a:rPr lang="ru-RU" sz="3700" baseline="-25000" dirty="0" smtClean="0"/>
              <a:t>4</a:t>
            </a:r>
            <a:r>
              <a:rPr lang="ru-RU" sz="3700" dirty="0" smtClean="0"/>
              <a:t>                Д) </a:t>
            </a:r>
            <a:r>
              <a:rPr lang="en-US" sz="3700" dirty="0" smtClean="0"/>
              <a:t>N</a:t>
            </a:r>
            <a:r>
              <a:rPr lang="ru-RU" sz="3700" dirty="0" smtClean="0"/>
              <a:t>О</a:t>
            </a:r>
            <a:r>
              <a:rPr lang="ru-RU" sz="3700" baseline="-25000" dirty="0" smtClean="0"/>
              <a:t>2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В) </a:t>
            </a:r>
            <a:r>
              <a:rPr lang="en-US" sz="3700" dirty="0" smtClean="0"/>
              <a:t>Al</a:t>
            </a:r>
            <a:r>
              <a:rPr lang="ru-RU" sz="3700" dirty="0" smtClean="0"/>
              <a:t>                         Е) </a:t>
            </a:r>
            <a:r>
              <a:rPr lang="en-US" sz="3700" dirty="0" smtClean="0"/>
              <a:t>NaOH</a:t>
            </a:r>
            <a:endParaRPr lang="ru-RU" sz="3700" dirty="0" smtClean="0"/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6.</a:t>
            </a:r>
            <a:r>
              <a:rPr lang="ru-RU" sz="4900" dirty="0" smtClean="0">
                <a:solidFill>
                  <a:srgbClr val="002060"/>
                </a:solidFill>
              </a:rPr>
              <a:t> Какие соединения хрома обладают амфотерными свойствами?</a:t>
            </a:r>
          </a:p>
          <a:p>
            <a:pPr>
              <a:buNone/>
            </a:pPr>
            <a:r>
              <a:rPr lang="ru-RU" sz="3700" dirty="0" smtClean="0"/>
              <a:t>А) Сr</a:t>
            </a:r>
            <a:r>
              <a:rPr lang="ru-RU" sz="3700" baseline="-25000" dirty="0" smtClean="0"/>
              <a:t> </a:t>
            </a:r>
            <a:r>
              <a:rPr lang="ru-RU" sz="3700" dirty="0" smtClean="0"/>
              <a:t>O</a:t>
            </a:r>
            <a:r>
              <a:rPr lang="ru-RU" sz="3700" baseline="-25000" dirty="0" smtClean="0"/>
              <a:t>3 </a:t>
            </a:r>
            <a:r>
              <a:rPr lang="ru-RU" sz="3700" dirty="0" smtClean="0"/>
              <a:t>                  Г) Cr(OH)</a:t>
            </a:r>
            <a:r>
              <a:rPr lang="ru-RU" sz="3700" baseline="-25000" dirty="0" smtClean="0"/>
              <a:t>3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Б) Cr</a:t>
            </a:r>
            <a:r>
              <a:rPr lang="ru-RU" sz="3700" baseline="-25000" dirty="0" smtClean="0"/>
              <a:t>2</a:t>
            </a:r>
            <a:r>
              <a:rPr lang="ru-RU" sz="3700" dirty="0" smtClean="0"/>
              <a:t>O</a:t>
            </a:r>
            <a:r>
              <a:rPr lang="ru-RU" sz="3700" baseline="-25000" dirty="0" smtClean="0"/>
              <a:t>3</a:t>
            </a:r>
            <a:r>
              <a:rPr lang="ru-RU" sz="3700" dirty="0" smtClean="0"/>
              <a:t>                  Д) СrO </a:t>
            </a:r>
          </a:p>
          <a:p>
            <a:pPr>
              <a:buNone/>
            </a:pPr>
            <a:r>
              <a:rPr lang="ru-RU" sz="3700" dirty="0" smtClean="0"/>
              <a:t>В) H</a:t>
            </a:r>
            <a:r>
              <a:rPr lang="ru-RU" sz="3700" baseline="-25000" dirty="0" smtClean="0"/>
              <a:t>2</a:t>
            </a:r>
            <a:r>
              <a:rPr lang="ru-RU" sz="3700" dirty="0" smtClean="0"/>
              <a:t>CrO</a:t>
            </a:r>
            <a:r>
              <a:rPr lang="ru-RU" sz="3700" baseline="-25000" dirty="0" smtClean="0"/>
              <a:t>4  </a:t>
            </a:r>
            <a:r>
              <a:rPr lang="ru-RU" sz="3700" dirty="0" smtClean="0"/>
              <a:t>             E) Сг(OH)</a:t>
            </a:r>
            <a:r>
              <a:rPr lang="ru-RU" sz="3700" baseline="-25000" dirty="0" smtClean="0"/>
              <a:t>2</a:t>
            </a:r>
            <a:endParaRPr lang="ru-RU" sz="3700" dirty="0" smtClean="0"/>
          </a:p>
          <a:p>
            <a:pPr>
              <a:buNone/>
            </a:pPr>
            <a:r>
              <a:rPr lang="en-US" sz="4300" baseline="-25000" dirty="0" smtClean="0"/>
              <a:t/>
            </a:r>
            <a:br>
              <a:rPr lang="en-US" sz="4300" baseline="-25000" dirty="0" smtClean="0"/>
            </a:br>
            <a:endParaRPr lang="ru-RU" sz="4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</a:t>
            </a:r>
            <a:r>
              <a:rPr lang="ru-RU" dirty="0" smtClean="0"/>
              <a:t>. Хребты Тянь – Шаня.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 Выпишите формулы веществ:</a:t>
            </a:r>
          </a:p>
          <a:p>
            <a:r>
              <a:rPr lang="ru-RU" dirty="0" smtClean="0"/>
              <a:t>А - в состав которых входит медь;</a:t>
            </a:r>
          </a:p>
          <a:p>
            <a:r>
              <a:rPr lang="ru-RU" dirty="0" smtClean="0"/>
              <a:t>В - в состав которых входит цинк;</a:t>
            </a:r>
          </a:p>
          <a:p>
            <a:r>
              <a:rPr lang="ru-RU" dirty="0" smtClean="0"/>
              <a:t>С - в состав которых входит хром.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CrO, ZnS, Na</a:t>
            </a:r>
            <a:r>
              <a:rPr lang="en-US" baseline="-25000" dirty="0" smtClean="0"/>
              <a:t>2</a:t>
            </a:r>
            <a:r>
              <a:rPr lang="en-US" dirty="0" smtClean="0"/>
              <a:t>CrO</a:t>
            </a:r>
            <a:r>
              <a:rPr lang="en-US" baseline="-25000" dirty="0" smtClean="0"/>
              <a:t>4</a:t>
            </a:r>
            <a:r>
              <a:rPr lang="en-US" dirty="0" smtClean="0"/>
              <a:t>, Na</a:t>
            </a:r>
            <a:r>
              <a:rPr lang="en-US" baseline="-25000" dirty="0" smtClean="0"/>
              <a:t>2</a:t>
            </a:r>
            <a:r>
              <a:rPr lang="en-US" dirty="0" smtClean="0"/>
              <a:t>ZnO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(CuOH)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, ZnCO</a:t>
            </a:r>
            <a:r>
              <a:rPr lang="en-US" baseline="-25000" dirty="0" smtClean="0"/>
              <a:t>3</a:t>
            </a:r>
            <a:r>
              <a:rPr lang="en-US" dirty="0" smtClean="0"/>
              <a:t>, Cu</a:t>
            </a:r>
            <a:r>
              <a:rPr lang="en-US" baseline="-25000" dirty="0" smtClean="0"/>
              <a:t>2</a:t>
            </a:r>
            <a:r>
              <a:rPr lang="en-US" dirty="0" smtClean="0"/>
              <a:t>S, 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Cu</a:t>
            </a:r>
            <a:r>
              <a:rPr lang="en-US" baseline="-25000" dirty="0" smtClean="0"/>
              <a:t>2</a:t>
            </a:r>
            <a:r>
              <a:rPr lang="en-US" dirty="0" smtClean="0"/>
              <a:t>O, 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, Fe(CrO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, Cr(OH)</a:t>
            </a:r>
            <a:r>
              <a:rPr lang="en-US" baseline="-25000" dirty="0" smtClean="0"/>
              <a:t>2</a:t>
            </a:r>
            <a:r>
              <a:rPr lang="en-US" dirty="0" smtClean="0"/>
              <a:t>, ZnCl</a:t>
            </a:r>
            <a:r>
              <a:rPr lang="en-US" baseline="-25000" dirty="0" smtClean="0"/>
              <a:t>2</a:t>
            </a:r>
            <a:r>
              <a:rPr lang="en-US" dirty="0" smtClean="0"/>
              <a:t>, CuFeS</a:t>
            </a:r>
            <a:r>
              <a:rPr lang="en-US" baseline="-25000" dirty="0" smtClean="0"/>
              <a:t>2</a:t>
            </a:r>
            <a:r>
              <a:rPr lang="en-US" dirty="0" smtClean="0"/>
              <a:t>, ZnO,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CrO</a:t>
            </a:r>
            <a:r>
              <a:rPr lang="en-US" baseline="-25000" dirty="0" smtClean="0"/>
              <a:t>4</a:t>
            </a:r>
            <a:r>
              <a:rPr lang="en-US" dirty="0" smtClean="0"/>
              <a:t>, CrO</a:t>
            </a:r>
            <a:r>
              <a:rPr lang="en-US" baseline="-25000" dirty="0" smtClean="0"/>
              <a:t>3</a:t>
            </a:r>
            <a:r>
              <a:rPr lang="en-US" dirty="0" smtClean="0"/>
              <a:t>, Zn(OH)</a:t>
            </a:r>
            <a:r>
              <a:rPr lang="en-US" baseline="-25000" dirty="0" smtClean="0"/>
              <a:t>2</a:t>
            </a:r>
            <a:r>
              <a:rPr lang="en-US" dirty="0" smtClean="0"/>
              <a:t>, Cu(OH)</a:t>
            </a:r>
            <a:r>
              <a:rPr lang="en-US" baseline="-25000" dirty="0" smtClean="0"/>
              <a:t>2,</a:t>
            </a:r>
            <a:r>
              <a:rPr lang="en-US" dirty="0" smtClean="0"/>
              <a:t> CuO.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Назовите вещества, укажите принадлежность к классу неорганических соединений. </a:t>
            </a:r>
          </a:p>
          <a:p>
            <a:pPr>
              <a:buNone/>
            </a:pPr>
            <a:r>
              <a:rPr lang="ru-RU" dirty="0" smtClean="0"/>
              <a:t>3. Какие из названных соединений, встречаются  в природе в виде минералов?</a:t>
            </a:r>
          </a:p>
          <a:p>
            <a:endParaRPr lang="ru-RU" dirty="0"/>
          </a:p>
        </p:txBody>
      </p:sp>
      <p:pic>
        <p:nvPicPr>
          <p:cNvPr id="4" name="Picture 2" descr="C:\Documents and Settings\Богдан\Рабочий стол\мама\Новая папка\vetton_ru_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00174"/>
            <a:ext cx="221457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45">
      <a:dk1>
        <a:srgbClr val="0C0C0C"/>
      </a:dk1>
      <a:lt1>
        <a:srgbClr val="2B0F18"/>
      </a:lt1>
      <a:dk2>
        <a:srgbClr val="E38803"/>
      </a:dk2>
      <a:lt2>
        <a:srgbClr val="BFDB57"/>
      </a:lt2>
      <a:accent1>
        <a:srgbClr val="BBE22A"/>
      </a:accent1>
      <a:accent2>
        <a:srgbClr val="D7EE7F"/>
      </a:accent2>
      <a:accent3>
        <a:srgbClr val="FBA82E"/>
      </a:accent3>
      <a:accent4>
        <a:srgbClr val="B55475"/>
      </a:accent4>
      <a:accent5>
        <a:srgbClr val="BCE529"/>
      </a:accent5>
      <a:accent6>
        <a:srgbClr val="4E74A3"/>
      </a:accent6>
      <a:hlink>
        <a:srgbClr val="697E1A"/>
      </a:hlink>
      <a:folHlink>
        <a:srgbClr val="61780E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323</TotalTime>
  <Words>1236</Words>
  <Application>Microsoft Office PowerPoint</Application>
  <PresentationFormat>Экран (4:3)</PresentationFormat>
  <Paragraphs>249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Обобщающий урок по теме: «Медь, цинк, хром».</vt:lpstr>
      <vt:lpstr>I.Собери рюкзак, с геологическим молотком за открытиями.    </vt:lpstr>
      <vt:lpstr>II. УРАЛЬСКИЕ ГОРЫ.</vt:lpstr>
      <vt:lpstr>Привал «химиков – писателей».  Представить сведения о меди, цинке, хроме в виде интересного рассказа.   </vt:lpstr>
      <vt:lpstr>III. Саянские хребты.</vt:lpstr>
      <vt:lpstr>Тестовые задания для группы А:</vt:lpstr>
      <vt:lpstr>Тестовые задания для группы В:</vt:lpstr>
      <vt:lpstr>Тестовые задания для группы С:</vt:lpstr>
      <vt:lpstr>IV. Хребты Тянь – Шаня.</vt:lpstr>
      <vt:lpstr>Пример ответа для группы: Медь</vt:lpstr>
      <vt:lpstr>Пример ответа для группы: Цинк</vt:lpstr>
      <vt:lpstr>Пример ответа для группы: Хром.</vt:lpstr>
      <vt:lpstr>Привал «химия и жизнь».</vt:lpstr>
      <vt:lpstr>V. Памирские нагорья.</vt:lpstr>
      <vt:lpstr>Привал «химиков- лириков»</vt:lpstr>
      <vt:lpstr>VI. Путь домой во Владимир.</vt:lpstr>
      <vt:lpstr>  VII. Заключительное слово учителя.</vt:lpstr>
    </vt:vector>
  </TitlesOfParts>
  <Company>Михайлович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Богдан</dc:creator>
  <cp:lastModifiedBy>Богдан</cp:lastModifiedBy>
  <cp:revision>102</cp:revision>
  <dcterms:created xsi:type="dcterms:W3CDTF">2009-12-31T12:03:34Z</dcterms:created>
  <dcterms:modified xsi:type="dcterms:W3CDTF">2010-01-24T13:31:08Z</dcterms:modified>
</cp:coreProperties>
</file>