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sldIdLst>
    <p:sldId id="256" r:id="rId2"/>
    <p:sldId id="266" r:id="rId3"/>
    <p:sldId id="258" r:id="rId4"/>
    <p:sldId id="267" r:id="rId5"/>
    <p:sldId id="259" r:id="rId6"/>
    <p:sldId id="261" r:id="rId7"/>
    <p:sldId id="257" r:id="rId8"/>
    <p:sldId id="262" r:id="rId9"/>
    <p:sldId id="265" r:id="rId10"/>
    <p:sldId id="26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3300"/>
    <a:srgbClr val="00CC00"/>
    <a:srgbClr val="0000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0761E03-3D44-446F-974F-0711B11E0F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958C4-6BB1-455D-A803-AA0485F86E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E3F6F-B01F-4084-A659-F64DD4C4B1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DE437-7B9C-4E6F-8421-3574924398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D837D-BF6D-49E1-BD9A-70DF00B7CA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5F410-9009-4996-888C-DA3F5B7F43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C89E7-DF05-4531-986B-E0EEBE6A48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B791B-9F28-4794-8282-6E749FB4B3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88A94-E70B-4051-B3C9-4F5143EEA2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D3506-18B5-4386-A204-530B6A982A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83EBC-63C8-4216-B06F-1BC371C997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8DC2C24-BFF0-4459-B22F-CADAC1373EC5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39750" y="2587625"/>
            <a:ext cx="793115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FF3300"/>
                </a:solidFill>
              </a:rPr>
              <a:t>ТЕМА УРОКА:</a:t>
            </a:r>
            <a:r>
              <a:rPr lang="ru-RU"/>
              <a:t> </a:t>
            </a:r>
          </a:p>
          <a:p>
            <a:pPr algn="ctr"/>
            <a:r>
              <a:rPr lang="ru-RU" sz="2400" b="1"/>
              <a:t>Графический редактор </a:t>
            </a:r>
            <a:r>
              <a:rPr lang="en-US" sz="2400" b="1"/>
              <a:t>Paint</a:t>
            </a:r>
            <a:r>
              <a:rPr lang="ru-RU" sz="2400" b="1"/>
              <a:t>. </a:t>
            </a:r>
          </a:p>
          <a:p>
            <a:pPr algn="ctr"/>
            <a:r>
              <a:rPr lang="ru-RU" sz="2400" b="1"/>
              <a:t>Самостоятельная работа </a:t>
            </a:r>
          </a:p>
          <a:p>
            <a:pPr algn="ctr"/>
            <a:r>
              <a:rPr lang="ru-RU" sz="2400" b="1"/>
              <a:t>«Сборка рисунка из деталей»</a:t>
            </a:r>
            <a:r>
              <a:rPr lang="ru-RU"/>
              <a:t> 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276600" y="476250"/>
            <a:ext cx="2159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/>
              <a:t>Дата</a:t>
            </a:r>
            <a:endParaRPr lang="en-US" dirty="0" smtClean="0"/>
          </a:p>
          <a:p>
            <a:pPr algn="ctr">
              <a:spcBef>
                <a:spcPct val="50000"/>
              </a:spcBef>
            </a:pPr>
            <a:r>
              <a:rPr lang="en-US" dirty="0" smtClean="0"/>
              <a:t> </a:t>
            </a:r>
            <a:r>
              <a:rPr lang="ru-RU" dirty="0" smtClean="0"/>
              <a:t>___________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5715016"/>
            <a:ext cx="838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 информатики Бойчук Петр Васильевич, МОУ «</a:t>
            </a:r>
            <a:r>
              <a:rPr lang="ru-RU" dirty="0" err="1" smtClean="0"/>
              <a:t>Лянтрская</a:t>
            </a:r>
            <a:r>
              <a:rPr lang="ru-RU" dirty="0" smtClean="0"/>
              <a:t> СОШ №7»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268538" y="620713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971550" y="765175"/>
            <a:ext cx="7561263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Лучший художник !</a:t>
            </a:r>
          </a:p>
        </p:txBody>
      </p:sp>
      <p:sp>
        <p:nvSpPr>
          <p:cNvPr id="21512" name="Rectangle 8">
            <a:hlinkHover r:id="" action="ppaction://noaction">
              <a:snd r:embed="rId2" name="applause.wav" builtIn="1"/>
            </a:hlinkHover>
          </p:cNvPr>
          <p:cNvSpPr>
            <a:spLocks noChangeArrowheads="1"/>
          </p:cNvSpPr>
          <p:nvPr/>
        </p:nvSpPr>
        <p:spPr bwMode="auto">
          <a:xfrm>
            <a:off x="1331913" y="3500438"/>
            <a:ext cx="6553200" cy="79216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5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6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95288" y="1117600"/>
            <a:ext cx="842486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i="1">
                <a:solidFill>
                  <a:srgbClr val="0000FF"/>
                </a:solidFill>
              </a:rPr>
              <a:t>“Рисовать – это вовсе не значит просто обводить контуры, рисунок не состоит только из линий. </a:t>
            </a:r>
            <a:r>
              <a:rPr lang="ru-RU" i="1">
                <a:solidFill>
                  <a:srgbClr val="00CC00"/>
                </a:solidFill>
              </a:rPr>
              <a:t>Рисунок- это еще и выразительность, внутренняя форма, план, моделировка.</a:t>
            </a:r>
            <a:r>
              <a:rPr lang="ru-RU" i="1">
                <a:solidFill>
                  <a:srgbClr val="0000FF"/>
                </a:solidFill>
              </a:rPr>
              <a:t> Надо рисовать беспрестанно, рисовать глазами, когда нет возможности рисовать карандашом”.</a:t>
            </a:r>
            <a:r>
              <a:rPr lang="ru-RU" i="1"/>
              <a:t>   </a:t>
            </a:r>
            <a:endParaRPr lang="ru-RU"/>
          </a:p>
          <a:p>
            <a:pPr algn="ctr"/>
            <a:r>
              <a:rPr lang="ru-RU" i="1"/>
              <a:t>                                                                         Жан Огюст Доминик Энгр.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5" name="Picture 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527398"/>
              </a:clrFrom>
              <a:clrTo>
                <a:srgbClr val="52739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1412875"/>
            <a:ext cx="4410075" cy="4000500"/>
          </a:xfrm>
          <a:prstGeom prst="rect">
            <a:avLst/>
          </a:prstGeom>
          <a:noFill/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971550" y="333375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Окно графического редактора </a:t>
            </a:r>
            <a:r>
              <a:rPr lang="en-US" sz="2400" b="1">
                <a:solidFill>
                  <a:srgbClr val="FF3300"/>
                </a:solidFill>
              </a:rPr>
              <a:t>Paint</a:t>
            </a:r>
            <a:endParaRPr lang="ru-RU" sz="2400" b="1">
              <a:solidFill>
                <a:srgbClr val="FF3300"/>
              </a:solidFill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6588125" y="5229225"/>
            <a:ext cx="865188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6516688" y="2420938"/>
            <a:ext cx="865187" cy="0"/>
          </a:xfrm>
          <a:prstGeom prst="line">
            <a:avLst/>
          </a:prstGeom>
          <a:noFill/>
          <a:ln w="101600">
            <a:solidFill>
              <a:srgbClr val="FF3300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6516688" y="1628775"/>
            <a:ext cx="865187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804025" y="2492375"/>
            <a:ext cx="2197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Полоса прокрутки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838950" y="5300663"/>
            <a:ext cx="230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Строка состояния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6767513" y="1700213"/>
            <a:ext cx="2376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Кнопки управления</a:t>
            </a: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1835150" y="2492375"/>
            <a:ext cx="792163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H="1">
            <a:off x="6156325" y="3573463"/>
            <a:ext cx="865188" cy="0"/>
          </a:xfrm>
          <a:prstGeom prst="line">
            <a:avLst/>
          </a:prstGeom>
          <a:noFill/>
          <a:ln w="101600">
            <a:solidFill>
              <a:srgbClr val="FF3300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/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6804025" y="3644900"/>
            <a:ext cx="2197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Рабочее поле</a:t>
            </a: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3132138" y="1125538"/>
            <a:ext cx="0" cy="503237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 flipV="1">
            <a:off x="3851275" y="4941888"/>
            <a:ext cx="0" cy="6477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/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3924300" y="537368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Палитра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611188" y="4076700"/>
            <a:ext cx="18716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Основной цвет </a:t>
            </a:r>
          </a:p>
          <a:p>
            <a:pPr>
              <a:spcBef>
                <a:spcPct val="50000"/>
              </a:spcBef>
            </a:pPr>
            <a:r>
              <a:rPr lang="ru-RU"/>
              <a:t>и цвет фона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684213" y="2349500"/>
            <a:ext cx="16557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Набор </a:t>
            </a:r>
          </a:p>
          <a:p>
            <a:pPr>
              <a:spcBef>
                <a:spcPct val="50000"/>
              </a:spcBef>
            </a:pPr>
            <a:r>
              <a:rPr lang="ru-RU"/>
              <a:t>инструментов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1403350" y="1412875"/>
            <a:ext cx="865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Меню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3203575" y="908050"/>
            <a:ext cx="1296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Имя окна</a:t>
            </a:r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>
            <a:off x="1785918" y="1857364"/>
            <a:ext cx="792163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/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>
            <a:off x="1857356" y="4857760"/>
            <a:ext cx="792163" cy="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/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395288" y="5813425"/>
            <a:ext cx="8353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i="1" dirty="0">
                <a:solidFill>
                  <a:srgbClr val="0000FF"/>
                </a:solidFill>
              </a:rPr>
              <a:t>Простейшие фигуры, такие как круг, прямоугольник, линия, называются графическими примитивами</a:t>
            </a:r>
            <a:r>
              <a:rPr lang="ru-RU" dirty="0">
                <a:solidFill>
                  <a:srgbClr val="0000FF"/>
                </a:solidFill>
              </a:rPr>
              <a:t> .</a:t>
            </a:r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 flipV="1">
            <a:off x="2771775" y="4005263"/>
            <a:ext cx="0" cy="1800225"/>
          </a:xfrm>
          <a:prstGeom prst="line">
            <a:avLst/>
          </a:prstGeom>
          <a:noFill/>
          <a:ln w="101600">
            <a:solidFill>
              <a:srgbClr val="0000FF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6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6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2" grpId="0" animBg="1"/>
      <p:bldP spid="16393" grpId="0" animBg="1"/>
      <p:bldP spid="16397" grpId="0" animBg="1"/>
      <p:bldP spid="16400" grpId="0" animBg="1"/>
      <p:bldP spid="16402" grpId="0" animBg="1"/>
      <p:bldP spid="16403" grpId="0" animBg="1"/>
      <p:bldP spid="16409" grpId="0" animBg="1"/>
      <p:bldP spid="16411" grpId="0" animBg="1"/>
      <p:bldP spid="164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048" name="Group 448"/>
          <p:cNvGraphicFramePr>
            <a:graphicFrameLocks noGrp="1"/>
          </p:cNvGraphicFramePr>
          <p:nvPr/>
        </p:nvGraphicFramePr>
        <p:xfrm>
          <a:off x="684213" y="1268413"/>
          <a:ext cx="8064500" cy="4968240"/>
        </p:xfrm>
        <a:graphic>
          <a:graphicData uri="http://schemas.openxmlformats.org/drawingml/2006/table">
            <a:tbl>
              <a:tblPr/>
              <a:tblGrid>
                <a:gridCol w="528637"/>
                <a:gridCol w="7535863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№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Вопрос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Что такое графический редактор?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Что позволяет сделать команда: ПРАВКА►ОТМЕНИТЬ?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Что позволяет сделать команда: РИСУНОК►ОЧИСТИТЬ?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Что позволяет сделать команда: ПРАВКА►КОПИРОВАТЬ?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Что позволяет сделать команда: ПРАВКА►ВСТАВИТЬ?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Как нарисовать линию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Как изменить размеры ластика?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А как вставить текст на рабочее поле?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Как сделать заливку замкнутой области?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Как нарисовать круг?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Как нарисовать квадрат?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962" name="Text Box 362"/>
          <p:cNvSpPr txBox="1">
            <a:spLocks noChangeArrowheads="1"/>
          </p:cNvSpPr>
          <p:nvPr/>
        </p:nvSpPr>
        <p:spPr bwMode="auto">
          <a:xfrm>
            <a:off x="3059113" y="333375"/>
            <a:ext cx="352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Вопросы:</a:t>
            </a:r>
          </a:p>
        </p:txBody>
      </p:sp>
      <p:sp>
        <p:nvSpPr>
          <p:cNvPr id="25964" name="Rectangle 364"/>
          <p:cNvSpPr>
            <a:spLocks noChangeArrowheads="1"/>
          </p:cNvSpPr>
          <p:nvPr/>
        </p:nvSpPr>
        <p:spPr bwMode="auto">
          <a:xfrm>
            <a:off x="2339975" y="765175"/>
            <a:ext cx="410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Повторяем, как работать с </a:t>
            </a:r>
            <a:r>
              <a:rPr lang="en-US" b="1">
                <a:solidFill>
                  <a:srgbClr val="FF3300"/>
                </a:solidFill>
              </a:rPr>
              <a:t>Paint</a:t>
            </a:r>
            <a:r>
              <a:rPr lang="ru-RU" b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8" name="Picture 10" descr="File0214_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 l="50676"/>
          <a:stretch>
            <a:fillRect/>
          </a:stretch>
        </p:blipFill>
        <p:spPr bwMode="auto">
          <a:xfrm>
            <a:off x="1835150" y="2205038"/>
            <a:ext cx="1100138" cy="1536700"/>
          </a:xfrm>
          <a:prstGeom prst="rect">
            <a:avLst/>
          </a:prstGeom>
          <a:noFill/>
        </p:spPr>
      </p:pic>
      <p:pic>
        <p:nvPicPr>
          <p:cNvPr id="17416" name="Picture 8" descr="8-2G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5157788"/>
            <a:ext cx="1543050" cy="1152525"/>
          </a:xfrm>
          <a:prstGeom prst="rect">
            <a:avLst/>
          </a:prstGeom>
          <a:noFill/>
        </p:spPr>
      </p:pic>
      <p:pic>
        <p:nvPicPr>
          <p:cNvPr id="17415" name="Picture 7" descr="0000019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5157788"/>
            <a:ext cx="1584325" cy="1193800"/>
          </a:xfrm>
          <a:prstGeom prst="rect">
            <a:avLst/>
          </a:prstGeom>
          <a:noFill/>
        </p:spPr>
      </p:pic>
      <p:pic>
        <p:nvPicPr>
          <p:cNvPr id="17414" name="Picture 6" descr="12b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5157788"/>
            <a:ext cx="1600200" cy="1190625"/>
          </a:xfrm>
          <a:prstGeom prst="rect">
            <a:avLst/>
          </a:prstGeom>
          <a:noFill/>
        </p:spPr>
      </p:pic>
      <p:pic>
        <p:nvPicPr>
          <p:cNvPr id="17413" name="Picture 5" descr="SPRING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24525" y="5157788"/>
            <a:ext cx="1533525" cy="1152525"/>
          </a:xfrm>
          <a:prstGeom prst="rect">
            <a:avLst/>
          </a:prstGeom>
          <a:noFill/>
        </p:spPr>
      </p:pic>
      <p:pic>
        <p:nvPicPr>
          <p:cNvPr id="17412" name="Picture 4" descr="WATERME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39025" y="5141913"/>
            <a:ext cx="1454150" cy="1162050"/>
          </a:xfrm>
          <a:prstGeom prst="rect">
            <a:avLst/>
          </a:prstGeom>
          <a:noFill/>
        </p:spPr>
      </p:pic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765175" y="1911350"/>
            <a:ext cx="882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000">
                <a:latin typeface="Times New Roman" pitchFamily="18" charset="0"/>
                <a:ea typeface="Times New Roman" pitchFamily="18" charset="0"/>
                <a:cs typeface="Arial" charset="0"/>
              </a:rPr>
              <a:t>                      </a:t>
            </a:r>
          </a:p>
          <a:p>
            <a:pPr eaLnBrk="0" hangingPunct="0"/>
            <a:endParaRPr lang="ru-RU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765175" y="1957388"/>
            <a:ext cx="46402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lang="ru-RU">
              <a:latin typeface="Arial" charset="0"/>
            </a:endParaRP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765175" y="1911350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000">
                <a:latin typeface="Arial" charset="0"/>
                <a:ea typeface="Times New Roman" pitchFamily="18" charset="0"/>
                <a:cs typeface="Arial" charset="0"/>
              </a:rPr>
              <a:t>      </a:t>
            </a:r>
            <a:endParaRPr lang="ru-RU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765175" y="1911350"/>
            <a:ext cx="987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000">
                <a:latin typeface="Arial" charset="0"/>
                <a:ea typeface="Times New Roman" pitchFamily="18" charset="0"/>
                <a:cs typeface="Arial" charset="0"/>
              </a:rPr>
              <a:t>                       </a:t>
            </a:r>
            <a:endParaRPr lang="ru-RU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765175" y="1911350"/>
            <a:ext cx="393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000">
                <a:latin typeface="Arial" charset="0"/>
                <a:ea typeface="Times New Roman" pitchFamily="18" charset="0"/>
                <a:cs typeface="Arial" charset="0"/>
              </a:rPr>
              <a:t>   </a:t>
            </a:r>
            <a:endParaRPr lang="ru-RU" sz="100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1000">
                <a:latin typeface="Arial" charset="0"/>
                <a:ea typeface="Times New Roman" pitchFamily="18" charset="0"/>
                <a:cs typeface="Arial" charset="0"/>
              </a:rPr>
              <a:t>      </a:t>
            </a:r>
            <a:endParaRPr lang="ru-RU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765175" y="1911350"/>
            <a:ext cx="882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000">
                <a:latin typeface="Arial" charset="0"/>
                <a:ea typeface="Times New Roman" pitchFamily="18" charset="0"/>
                <a:cs typeface="Arial" charset="0"/>
              </a:rPr>
              <a:t>                    </a:t>
            </a:r>
            <a:endParaRPr lang="ru-RU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765175" y="1911350"/>
            <a:ext cx="1266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000">
                <a:latin typeface="Arial" charset="0"/>
                <a:ea typeface="Times New Roman" pitchFamily="18" charset="0"/>
                <a:cs typeface="Arial" charset="0"/>
              </a:rPr>
              <a:t>          </a:t>
            </a:r>
            <a:endParaRPr lang="ru-RU" sz="100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1000">
                <a:latin typeface="Arial" charset="0"/>
                <a:ea typeface="Times New Roman" pitchFamily="18" charset="0"/>
                <a:cs typeface="Arial" charset="0"/>
              </a:rPr>
              <a:t>                               </a:t>
            </a:r>
            <a:endParaRPr lang="ru-RU">
              <a:latin typeface="Arial" charset="0"/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4643438" y="1628775"/>
          <a:ext cx="2114550" cy="2943225"/>
        </p:xfrm>
        <a:graphic>
          <a:graphicData uri="http://schemas.openxmlformats.org/presentationml/2006/ole">
            <p:oleObj spid="_x0000_s17417" name="Точечный рисунок" r:id="rId9" imgW="4191585" imgH="5819048" progId="PBrush">
              <p:embed/>
            </p:oleObj>
          </a:graphicData>
        </a:graphic>
      </p:graphicFrame>
      <p:sp>
        <p:nvSpPr>
          <p:cNvPr id="17470" name="Rectangle 62"/>
          <p:cNvSpPr>
            <a:spLocks noChangeArrowheads="1"/>
          </p:cNvSpPr>
          <p:nvPr/>
        </p:nvSpPr>
        <p:spPr bwMode="auto">
          <a:xfrm>
            <a:off x="539750" y="908050"/>
            <a:ext cx="8064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FF3300"/>
                </a:solidFill>
              </a:rPr>
              <a:t>Задание 1.</a:t>
            </a:r>
            <a:endParaRPr lang="ru-RU">
              <a:solidFill>
                <a:srgbClr val="FF3300"/>
              </a:solidFill>
            </a:endParaRPr>
          </a:p>
          <a:p>
            <a:r>
              <a:rPr lang="ru-RU"/>
              <a:t>Из фрагментов картины собери картину, используя операции “Вырезка” и “Вставка”.</a:t>
            </a:r>
          </a:p>
        </p:txBody>
      </p:sp>
      <p:sp>
        <p:nvSpPr>
          <p:cNvPr id="17471" name="Rectangle 63"/>
          <p:cNvSpPr>
            <a:spLocks noChangeArrowheads="1"/>
          </p:cNvSpPr>
          <p:nvPr/>
        </p:nvSpPr>
        <p:spPr bwMode="auto">
          <a:xfrm>
            <a:off x="539750" y="4724400"/>
            <a:ext cx="6410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3300"/>
                </a:solidFill>
              </a:rPr>
              <a:t>Задание 2.</a:t>
            </a:r>
            <a:r>
              <a:rPr lang="ru-RU"/>
              <a:t> Придумай название к фото и сделай надпись.</a:t>
            </a:r>
          </a:p>
        </p:txBody>
      </p:sp>
      <p:sp>
        <p:nvSpPr>
          <p:cNvPr id="17472" name="Rectangle 64"/>
          <p:cNvSpPr>
            <a:spLocks noChangeArrowheads="1"/>
          </p:cNvSpPr>
          <p:nvPr/>
        </p:nvSpPr>
        <p:spPr bwMode="auto">
          <a:xfrm>
            <a:off x="1065213" y="3833813"/>
            <a:ext cx="28654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1200" b="1">
                <a:solidFill>
                  <a:srgbClr val="0000FF"/>
                </a:solidFill>
              </a:rPr>
              <a:t>МОЛЛЕР Ф.А. </a:t>
            </a:r>
          </a:p>
          <a:p>
            <a:pPr algn="ctr"/>
            <a:r>
              <a:rPr lang="ru-RU" sz="1200" b="1">
                <a:solidFill>
                  <a:srgbClr val="0000FF"/>
                </a:solidFill>
              </a:rPr>
              <a:t>ПОРТРЕТ ПИСАТЕЛЯ Н.В.ГОГОЛЯ</a:t>
            </a:r>
            <a:r>
              <a:rPr lang="ru-RU"/>
              <a:t> </a:t>
            </a:r>
          </a:p>
        </p:txBody>
      </p:sp>
      <p:sp>
        <p:nvSpPr>
          <p:cNvPr id="17473" name="Text Box 65"/>
          <p:cNvSpPr txBox="1">
            <a:spLocks noChangeArrowheads="1"/>
          </p:cNvSpPr>
          <p:nvPr/>
        </p:nvSpPr>
        <p:spPr bwMode="auto">
          <a:xfrm>
            <a:off x="3276600" y="6453188"/>
            <a:ext cx="28813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rgbClr val="003300"/>
                </a:solidFill>
              </a:rPr>
              <a:t>Желаю успеха! П. В. Бойчук</a:t>
            </a:r>
          </a:p>
        </p:txBody>
      </p:sp>
      <p:sp>
        <p:nvSpPr>
          <p:cNvPr id="17474" name="Text Box 66"/>
          <p:cNvSpPr txBox="1">
            <a:spLocks noChangeArrowheads="1"/>
          </p:cNvSpPr>
          <p:nvPr/>
        </p:nvSpPr>
        <p:spPr bwMode="auto">
          <a:xfrm>
            <a:off x="323850" y="188913"/>
            <a:ext cx="8424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    Технологическая карта для самостоятельной работы (пример)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16" name="Picture 260" descr="File0210_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684213" y="1557338"/>
            <a:ext cx="1036637" cy="1458912"/>
          </a:xfrm>
          <a:prstGeom prst="rect">
            <a:avLst/>
          </a:prstGeom>
          <a:noFill/>
        </p:spPr>
      </p:pic>
      <p:graphicFrame>
        <p:nvGraphicFramePr>
          <p:cNvPr id="19715" name="Object 259"/>
          <p:cNvGraphicFramePr>
            <a:graphicFrameLocks noChangeAspect="1"/>
          </p:cNvGraphicFramePr>
          <p:nvPr/>
        </p:nvGraphicFramePr>
        <p:xfrm>
          <a:off x="3287713" y="1268413"/>
          <a:ext cx="1517650" cy="2232025"/>
        </p:xfrm>
        <a:graphic>
          <a:graphicData uri="http://schemas.openxmlformats.org/presentationml/2006/ole">
            <p:oleObj spid="_x0000_s19715" name="Точечный рисунок" r:id="rId4" imgW="4153480" imgH="6095238" progId="PBrush">
              <p:embed/>
            </p:oleObj>
          </a:graphicData>
        </a:graphic>
      </p:graphicFrame>
      <p:pic>
        <p:nvPicPr>
          <p:cNvPr id="19714" name="Picture 258" descr="10-2G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4005263"/>
            <a:ext cx="1150937" cy="863600"/>
          </a:xfrm>
          <a:prstGeom prst="rect">
            <a:avLst/>
          </a:prstGeom>
          <a:noFill/>
        </p:spPr>
      </p:pic>
      <p:pic>
        <p:nvPicPr>
          <p:cNvPr id="19713" name="Picture 257" descr="москв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4005263"/>
            <a:ext cx="1152525" cy="874712"/>
          </a:xfrm>
          <a:prstGeom prst="rect">
            <a:avLst/>
          </a:prstGeom>
          <a:noFill/>
        </p:spPr>
      </p:pic>
      <p:pic>
        <p:nvPicPr>
          <p:cNvPr id="19712" name="Picture 256" descr="20b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4005263"/>
            <a:ext cx="1152525" cy="881062"/>
          </a:xfrm>
          <a:prstGeom prst="rect">
            <a:avLst/>
          </a:prstGeom>
          <a:noFill/>
        </p:spPr>
      </p:pic>
      <p:pic>
        <p:nvPicPr>
          <p:cNvPr id="19711" name="Picture 255" descr="SPRING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6825" y="4005263"/>
            <a:ext cx="1223963" cy="920750"/>
          </a:xfrm>
          <a:prstGeom prst="rect">
            <a:avLst/>
          </a:prstGeom>
          <a:noFill/>
        </p:spPr>
      </p:pic>
      <p:pic>
        <p:nvPicPr>
          <p:cNvPr id="19710" name="Picture 254" descr="VEGETAB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588" y="4005263"/>
            <a:ext cx="1152525" cy="927100"/>
          </a:xfrm>
          <a:prstGeom prst="rect">
            <a:avLst/>
          </a:prstGeom>
          <a:noFill/>
        </p:spPr>
      </p:pic>
      <p:graphicFrame>
        <p:nvGraphicFramePr>
          <p:cNvPr id="19709" name="Object 253"/>
          <p:cNvGraphicFramePr>
            <a:graphicFrameLocks noChangeAspect="1"/>
          </p:cNvGraphicFramePr>
          <p:nvPr/>
        </p:nvGraphicFramePr>
        <p:xfrm>
          <a:off x="4859338" y="5300663"/>
          <a:ext cx="4065587" cy="1325562"/>
        </p:xfrm>
        <a:graphic>
          <a:graphicData uri="http://schemas.openxmlformats.org/presentationml/2006/ole">
            <p:oleObj spid="_x0000_s19709" name="Точечный рисунок" r:id="rId10" imgW="4352381" imgH="1419048" progId="PBrush">
              <p:embed/>
            </p:oleObj>
          </a:graphicData>
        </a:graphic>
      </p:graphicFrame>
      <p:sp>
        <p:nvSpPr>
          <p:cNvPr id="19720" name="Rectangle 264"/>
          <p:cNvSpPr>
            <a:spLocks noChangeArrowheads="1"/>
          </p:cNvSpPr>
          <p:nvPr/>
        </p:nvSpPr>
        <p:spPr bwMode="auto">
          <a:xfrm>
            <a:off x="765175" y="1881188"/>
            <a:ext cx="46402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9721" name="Rectangle 265"/>
          <p:cNvSpPr>
            <a:spLocks noChangeArrowheads="1"/>
          </p:cNvSpPr>
          <p:nvPr/>
        </p:nvSpPr>
        <p:spPr bwMode="auto">
          <a:xfrm>
            <a:off x="765175" y="1835150"/>
            <a:ext cx="91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000">
                <a:latin typeface="Times New Roman" pitchFamily="18" charset="0"/>
                <a:ea typeface="Times New Roman" pitchFamily="18" charset="0"/>
                <a:cs typeface="Arial" charset="0"/>
              </a:rPr>
              <a:t>                       </a:t>
            </a:r>
            <a:endParaRPr lang="ru-RU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9724" name="Rectangle 268"/>
          <p:cNvSpPr>
            <a:spLocks noChangeArrowheads="1"/>
          </p:cNvSpPr>
          <p:nvPr/>
        </p:nvSpPr>
        <p:spPr bwMode="auto">
          <a:xfrm>
            <a:off x="765175" y="1835150"/>
            <a:ext cx="219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0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ru-RU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9725" name="Rectangle 269"/>
          <p:cNvSpPr>
            <a:spLocks noChangeArrowheads="1"/>
          </p:cNvSpPr>
          <p:nvPr/>
        </p:nvSpPr>
        <p:spPr bwMode="auto">
          <a:xfrm>
            <a:off x="765175" y="1835150"/>
            <a:ext cx="3587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  <a:ea typeface="Times New Roman" pitchFamily="18" charset="0"/>
                <a:cs typeface="Arial" charset="0"/>
              </a:rPr>
              <a:t>     </a:t>
            </a:r>
            <a:endParaRPr lang="en-US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9726" name="Rectangle 270"/>
          <p:cNvSpPr>
            <a:spLocks noChangeArrowheads="1"/>
          </p:cNvSpPr>
          <p:nvPr/>
        </p:nvSpPr>
        <p:spPr bwMode="auto">
          <a:xfrm>
            <a:off x="765175" y="183515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latin typeface="Arial" charset="0"/>
                <a:ea typeface="Times New Roman" pitchFamily="18" charset="0"/>
                <a:cs typeface="Arial" charset="0"/>
              </a:rPr>
              <a:t>    </a:t>
            </a:r>
            <a:endParaRPr lang="en-US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9727" name="Rectangle 271"/>
          <p:cNvSpPr>
            <a:spLocks noChangeArrowheads="1"/>
          </p:cNvSpPr>
          <p:nvPr/>
        </p:nvSpPr>
        <p:spPr bwMode="auto">
          <a:xfrm>
            <a:off x="765175" y="1835150"/>
            <a:ext cx="917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000">
                <a:latin typeface="Arial" charset="0"/>
                <a:ea typeface="Times New Roman" pitchFamily="18" charset="0"/>
                <a:cs typeface="Arial" charset="0"/>
              </a:rPr>
              <a:t> </a:t>
            </a:r>
            <a:endParaRPr lang="ru-RU" sz="1000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1000">
                <a:latin typeface="Arial" charset="0"/>
                <a:ea typeface="Times New Roman" pitchFamily="18" charset="0"/>
                <a:cs typeface="Arial" charset="0"/>
              </a:rPr>
              <a:t>                     </a:t>
            </a:r>
            <a:endParaRPr lang="ru-RU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9728" name="Rectangle 272"/>
          <p:cNvSpPr>
            <a:spLocks noChangeArrowheads="1"/>
          </p:cNvSpPr>
          <p:nvPr/>
        </p:nvSpPr>
        <p:spPr bwMode="auto">
          <a:xfrm>
            <a:off x="765175" y="1835150"/>
            <a:ext cx="428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000">
                <a:latin typeface="Arial" charset="0"/>
                <a:ea typeface="Times New Roman" pitchFamily="18" charset="0"/>
                <a:cs typeface="Arial" charset="0"/>
              </a:rPr>
              <a:t>       </a:t>
            </a:r>
            <a:endParaRPr lang="ru-RU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9731" name="Rectangle 275"/>
          <p:cNvSpPr>
            <a:spLocks noChangeArrowheads="1"/>
          </p:cNvSpPr>
          <p:nvPr/>
        </p:nvSpPr>
        <p:spPr bwMode="auto">
          <a:xfrm>
            <a:off x="765175" y="1881188"/>
            <a:ext cx="464026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9776" name="Text Box 320"/>
          <p:cNvSpPr txBox="1">
            <a:spLocks noChangeArrowheads="1"/>
          </p:cNvSpPr>
          <p:nvPr/>
        </p:nvSpPr>
        <p:spPr bwMode="auto">
          <a:xfrm>
            <a:off x="323850" y="188913"/>
            <a:ext cx="8424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    </a:t>
            </a:r>
            <a:r>
              <a:rPr lang="en-US" b="1">
                <a:solidFill>
                  <a:schemeClr val="folHlink"/>
                </a:solidFill>
              </a:rPr>
              <a:t>*</a:t>
            </a:r>
            <a:r>
              <a:rPr lang="ru-RU"/>
              <a:t> </a:t>
            </a:r>
            <a:r>
              <a:rPr lang="ru-RU" b="1"/>
              <a:t>Технологическая карта для самостоятельной работы (пример)</a:t>
            </a:r>
          </a:p>
        </p:txBody>
      </p:sp>
      <p:sp>
        <p:nvSpPr>
          <p:cNvPr id="19777" name="Rectangle 321"/>
          <p:cNvSpPr>
            <a:spLocks noChangeArrowheads="1"/>
          </p:cNvSpPr>
          <p:nvPr/>
        </p:nvSpPr>
        <p:spPr bwMode="auto">
          <a:xfrm>
            <a:off x="539750" y="620713"/>
            <a:ext cx="80645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FF3300"/>
                </a:solidFill>
              </a:rPr>
              <a:t>Задание 1.</a:t>
            </a:r>
            <a:endParaRPr lang="ru-RU">
              <a:solidFill>
                <a:srgbClr val="FF3300"/>
              </a:solidFill>
            </a:endParaRPr>
          </a:p>
          <a:p>
            <a:r>
              <a:rPr lang="ru-RU"/>
              <a:t>Из фрагментов картины собери картину, используя операции “Вырезка” и “Вставка”.</a:t>
            </a:r>
          </a:p>
        </p:txBody>
      </p:sp>
      <p:sp>
        <p:nvSpPr>
          <p:cNvPr id="19778" name="Rectangle 322"/>
          <p:cNvSpPr>
            <a:spLocks noChangeArrowheads="1"/>
          </p:cNvSpPr>
          <p:nvPr/>
        </p:nvSpPr>
        <p:spPr bwMode="auto">
          <a:xfrm>
            <a:off x="611188" y="3429000"/>
            <a:ext cx="6410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3300"/>
                </a:solidFill>
              </a:rPr>
              <a:t>Задание 2.</a:t>
            </a:r>
            <a:r>
              <a:rPr lang="ru-RU"/>
              <a:t> Придумай название к фото и сделай надпись.</a:t>
            </a:r>
          </a:p>
        </p:txBody>
      </p:sp>
      <p:sp>
        <p:nvSpPr>
          <p:cNvPr id="19779" name="Rectangle 323"/>
          <p:cNvSpPr>
            <a:spLocks noChangeArrowheads="1"/>
          </p:cNvSpPr>
          <p:nvPr/>
        </p:nvSpPr>
        <p:spPr bwMode="auto">
          <a:xfrm>
            <a:off x="684213" y="5013325"/>
            <a:ext cx="7991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FF3300"/>
                </a:solidFill>
              </a:rPr>
              <a:t>Задание 3. </a:t>
            </a:r>
            <a:r>
              <a:rPr lang="ru-RU"/>
              <a:t>Нарисуй множества, количество элементов которых соответствует знакам отношений. </a:t>
            </a:r>
          </a:p>
        </p:txBody>
      </p:sp>
      <p:sp>
        <p:nvSpPr>
          <p:cNvPr id="19780" name="Rectangle 324"/>
          <p:cNvSpPr>
            <a:spLocks noChangeArrowheads="1"/>
          </p:cNvSpPr>
          <p:nvPr/>
        </p:nvSpPr>
        <p:spPr bwMode="auto">
          <a:xfrm>
            <a:off x="468313" y="2997200"/>
            <a:ext cx="1655762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800" b="1">
                <a:solidFill>
                  <a:srgbClr val="0000FF"/>
                </a:solidFill>
              </a:rPr>
              <a:t>РЕПИН И.Е. </a:t>
            </a:r>
          </a:p>
          <a:p>
            <a:pPr algn="ctr"/>
            <a:r>
              <a:rPr lang="ru-RU" sz="800" b="1">
                <a:solidFill>
                  <a:srgbClr val="0000FF"/>
                </a:solidFill>
              </a:rPr>
              <a:t>ПОРТРЕТ ПОЭТА А.А.ФЕТА, </a:t>
            </a:r>
          </a:p>
          <a:p>
            <a:pPr algn="ctr"/>
            <a:r>
              <a:rPr lang="ru-RU" sz="800" b="1">
                <a:solidFill>
                  <a:srgbClr val="0000FF"/>
                </a:solidFill>
              </a:rPr>
              <a:t>1882</a:t>
            </a:r>
            <a:r>
              <a:rPr lang="ru-RU"/>
              <a:t> </a:t>
            </a:r>
          </a:p>
        </p:txBody>
      </p:sp>
      <p:sp>
        <p:nvSpPr>
          <p:cNvPr id="19781" name="Text Box 325"/>
          <p:cNvSpPr txBox="1">
            <a:spLocks noChangeArrowheads="1"/>
          </p:cNvSpPr>
          <p:nvPr/>
        </p:nvSpPr>
        <p:spPr bwMode="auto">
          <a:xfrm>
            <a:off x="2916238" y="6583363"/>
            <a:ext cx="28813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 b="1">
                <a:solidFill>
                  <a:srgbClr val="003300"/>
                </a:solidFill>
              </a:rPr>
              <a:t>Желаю успеха! П. В. Бойчук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789363"/>
            <a:ext cx="3960812" cy="657225"/>
          </a:xfrm>
          <a:prstGeom prst="rect">
            <a:avLst/>
          </a:prstGeom>
          <a:noFill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547813" y="2492375"/>
            <a:ext cx="668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/>
              <a:t>Пуск</a:t>
            </a:r>
            <a:r>
              <a:rPr lang="ru-RU" sz="2400" b="1">
                <a:solidFill>
                  <a:srgbClr val="0000FF"/>
                </a:solidFill>
              </a:rPr>
              <a:t>►</a:t>
            </a:r>
            <a:r>
              <a:rPr lang="ru-RU" sz="2400" b="1"/>
              <a:t>Программы</a:t>
            </a:r>
            <a:r>
              <a:rPr lang="ru-RU" sz="2400" b="1">
                <a:solidFill>
                  <a:srgbClr val="0000FF"/>
                </a:solidFill>
              </a:rPr>
              <a:t>►</a:t>
            </a:r>
            <a:r>
              <a:rPr lang="ru-RU" sz="2400" b="1"/>
              <a:t>Стандартные</a:t>
            </a:r>
            <a:r>
              <a:rPr lang="ru-RU" sz="2400" b="1">
                <a:solidFill>
                  <a:srgbClr val="0000FF"/>
                </a:solidFill>
              </a:rPr>
              <a:t>►</a:t>
            </a:r>
            <a:r>
              <a:rPr lang="en-US" sz="2400" b="1">
                <a:solidFill>
                  <a:srgbClr val="FF3300"/>
                </a:solidFill>
              </a:rPr>
              <a:t>Paint</a:t>
            </a:r>
            <a:r>
              <a:rPr lang="ru-RU">
                <a:solidFill>
                  <a:srgbClr val="FF3300"/>
                </a:solidFill>
              </a:rPr>
              <a:t>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4221163"/>
            <a:ext cx="5832475" cy="715962"/>
          </a:xfrm>
          <a:prstGeom prst="rect">
            <a:avLst/>
          </a:prstGeom>
          <a:noFill/>
        </p:spPr>
      </p:pic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395288" y="4076700"/>
            <a:ext cx="504825" cy="0"/>
          </a:xfrm>
          <a:prstGeom prst="line">
            <a:avLst/>
          </a:prstGeom>
          <a:noFill/>
          <a:ln w="1016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323850" y="1341438"/>
            <a:ext cx="8642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/>
              <a:t>Для открытия окна графического редактора </a:t>
            </a:r>
            <a:r>
              <a:rPr lang="en-US" sz="2400" b="1">
                <a:solidFill>
                  <a:srgbClr val="FF3300"/>
                </a:solidFill>
              </a:rPr>
              <a:t>Paint</a:t>
            </a:r>
            <a:r>
              <a:rPr lang="ru-RU" sz="2400"/>
              <a:t> </a:t>
            </a:r>
            <a:r>
              <a:rPr lang="ru-RU" sz="2400" b="1"/>
              <a:t>используют проводник: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971550" y="260350"/>
            <a:ext cx="7632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/>
              <a:t>Самостоятельная работа «Сборка рисунка из деталей»</a:t>
            </a:r>
            <a:r>
              <a:rPr lang="ru-RU" sz="2000"/>
              <a:t> 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563938" y="765175"/>
            <a:ext cx="2303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Вариант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43" name="Group 1043"/>
          <p:cNvGraphicFramePr>
            <a:graphicFrameLocks noGrp="1"/>
          </p:cNvGraphicFramePr>
          <p:nvPr/>
        </p:nvGraphicFramePr>
        <p:xfrm>
          <a:off x="395288" y="1125538"/>
          <a:ext cx="8280400" cy="4419600"/>
        </p:xfrm>
        <a:graphic>
          <a:graphicData uri="http://schemas.openxmlformats.org/drawingml/2006/table">
            <a:tbl>
              <a:tblPr/>
              <a:tblGrid>
                <a:gridCol w="719137"/>
                <a:gridCol w="2162175"/>
                <a:gridCol w="985838"/>
                <a:gridCol w="598487"/>
                <a:gridCol w="496888"/>
                <a:gridCol w="2305050"/>
                <a:gridCol w="1012825"/>
              </a:tblGrid>
              <a:tr h="1968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№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п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Фамилия ученика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2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Устный опрос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Тест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Д/З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Самостоятельная работа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Итоговая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263" name="Text Box 783"/>
          <p:cNvSpPr txBox="1">
            <a:spLocks noChangeArrowheads="1"/>
          </p:cNvSpPr>
          <p:nvPr/>
        </p:nvSpPr>
        <p:spPr bwMode="auto">
          <a:xfrm>
            <a:off x="2051050" y="333375"/>
            <a:ext cx="511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Итог урока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5" name="Text Box 43"/>
          <p:cNvSpPr txBox="1">
            <a:spLocks noChangeArrowheads="1"/>
          </p:cNvSpPr>
          <p:nvPr/>
        </p:nvSpPr>
        <p:spPr bwMode="auto">
          <a:xfrm>
            <a:off x="2627313" y="333375"/>
            <a:ext cx="3960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/>
              <a:t>Домашнее задание</a:t>
            </a:r>
          </a:p>
        </p:txBody>
      </p:sp>
      <p:sp>
        <p:nvSpPr>
          <p:cNvPr id="23596" name="Text Box 44"/>
          <p:cNvSpPr txBox="1">
            <a:spLocks noChangeArrowheads="1"/>
          </p:cNvSpPr>
          <p:nvPr/>
        </p:nvSpPr>
        <p:spPr bwMode="auto">
          <a:xfrm>
            <a:off x="2195513" y="1484313"/>
            <a:ext cx="4751387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Повторить </a:t>
            </a:r>
            <a:r>
              <a:rPr lang="en-US" b="1">
                <a:cs typeface="Tahoma" pitchFamily="34" charset="0"/>
              </a:rPr>
              <a:t>§</a:t>
            </a:r>
            <a:r>
              <a:rPr lang="ru-RU" b="1">
                <a:cs typeface="Tahoma" pitchFamily="34" charset="0"/>
              </a:rPr>
              <a:t> 2.5 – 2.7, стр. 44 – 49, </a:t>
            </a:r>
          </a:p>
          <a:p>
            <a:pPr>
              <a:spcBef>
                <a:spcPct val="50000"/>
              </a:spcBef>
            </a:pPr>
            <a:r>
              <a:rPr lang="ru-RU" b="1">
                <a:cs typeface="Tahoma" pitchFamily="34" charset="0"/>
              </a:rPr>
              <a:t>на диске 3,5А: задание 2.11, стр. 49</a:t>
            </a:r>
            <a:endParaRPr lang="en-US" b="1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277</TotalTime>
  <Words>428</Words>
  <Application>Microsoft Office PowerPoint</Application>
  <PresentationFormat>Экран (4:3)</PresentationFormat>
  <Paragraphs>109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Текстура</vt:lpstr>
      <vt:lpstr>Точечный рисунок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BPW</dc:creator>
  <cp:lastModifiedBy>Admin</cp:lastModifiedBy>
  <cp:revision>15</cp:revision>
  <dcterms:created xsi:type="dcterms:W3CDTF">2007-01-21T16:21:20Z</dcterms:created>
  <dcterms:modified xsi:type="dcterms:W3CDTF">2009-11-07T14:42:28Z</dcterms:modified>
</cp:coreProperties>
</file>