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75" r:id="rId2"/>
    <p:sldId id="277" r:id="rId3"/>
    <p:sldId id="256" r:id="rId4"/>
    <p:sldId id="268" r:id="rId5"/>
    <p:sldId id="260" r:id="rId6"/>
    <p:sldId id="276" r:id="rId7"/>
    <p:sldId id="270" r:id="rId8"/>
    <p:sldId id="262" r:id="rId9"/>
    <p:sldId id="271" r:id="rId10"/>
    <p:sldId id="272" r:id="rId11"/>
    <p:sldId id="265" r:id="rId12"/>
    <p:sldId id="266" r:id="rId13"/>
    <p:sldId id="273" r:id="rId14"/>
    <p:sldId id="278" r:id="rId15"/>
    <p:sldId id="267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66"/>
    <a:srgbClr val="FF9900"/>
    <a:srgbClr val="990000"/>
    <a:srgbClr val="800000"/>
    <a:srgbClr val="996600"/>
    <a:srgbClr val="CC3300"/>
    <a:srgbClr val="006600"/>
    <a:srgbClr val="99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80" d="100"/>
          <a:sy n="80" d="100"/>
        </p:scale>
        <p:origin x="-864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5F536-5768-453C-A217-F0F744B54371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D4FCCF-B1FF-425C-A032-2F00D71D113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D4FCCF-B1FF-425C-A032-2F00D71D1137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gif"/><Relationship Id="rId4" Type="http://schemas.openxmlformats.org/officeDocument/2006/relationships/image" Target="../media/image9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1" name="Picture 1" descr="D:\Надежда Ильинична\открытые внекл.мероприятия\3 класс\республ семинар классный час 21 окт 2008\Вещь, свято хранимая\семинар презентация\1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571480"/>
            <a:ext cx="7837846" cy="5512618"/>
          </a:xfrm>
          <a:prstGeom prst="roundRect">
            <a:avLst/>
          </a:prstGeom>
          <a:noFill/>
        </p:spPr>
      </p:pic>
      <p:sp>
        <p:nvSpPr>
          <p:cNvPr id="13" name="AutoShape 9"/>
          <p:cNvSpPr>
            <a:spLocks noChangeArrowheads="1"/>
          </p:cNvSpPr>
          <p:nvPr/>
        </p:nvSpPr>
        <p:spPr bwMode="auto">
          <a:xfrm rot="21214503">
            <a:off x="4300362" y="3899556"/>
            <a:ext cx="3399514" cy="1719858"/>
          </a:xfrm>
          <a:prstGeom prst="wave">
            <a:avLst>
              <a:gd name="adj1" fmla="val 9657"/>
              <a:gd name="adj2" fmla="val 0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800000"/>
                </a:solidFill>
                <a:latin typeface="Cambria" pitchFamily="18" charset="0"/>
              </a:rPr>
              <a:t>Наши семьи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enta1"/>
          <p:cNvPicPr>
            <a:picLocks noChangeAspect="1" noChangeArrowheads="1"/>
          </p:cNvPicPr>
          <p:nvPr/>
        </p:nvPicPr>
        <p:blipFill>
          <a:blip r:embed="rId2"/>
          <a:srcRect l="16529" r="20002"/>
          <a:stretch>
            <a:fillRect/>
          </a:stretch>
        </p:blipFill>
        <p:spPr bwMode="auto">
          <a:xfrm rot="5400000">
            <a:off x="-1964553" y="3036091"/>
            <a:ext cx="6858000" cy="785818"/>
          </a:xfrm>
          <a:prstGeom prst="rect">
            <a:avLst/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</p:spPr>
      </p:pic>
      <p:pic>
        <p:nvPicPr>
          <p:cNvPr id="1026" name="Picture 2" descr="Z:\Учителя\Нагорина Н.И\семинар\Безымянный.bm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159476" y="912434"/>
            <a:ext cx="4610998" cy="5072098"/>
          </a:xfrm>
          <a:prstGeom prst="rect">
            <a:avLst/>
          </a:prstGeom>
          <a:noFill/>
          <a:ln w="57150">
            <a:solidFill>
              <a:srgbClr val="8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500430" y="2000240"/>
            <a:ext cx="40719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440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en-US" sz="4400" b="1" dirty="0" smtClean="0">
                <a:solidFill>
                  <a:srgbClr val="800000"/>
                </a:solidFill>
                <a:latin typeface="Cambria" pitchFamily="18" charset="0"/>
              </a:rPr>
              <a:t>III </a:t>
            </a:r>
            <a:r>
              <a:rPr lang="ru-RU" sz="4400" b="1" dirty="0" smtClean="0">
                <a:solidFill>
                  <a:srgbClr val="800000"/>
                </a:solidFill>
                <a:latin typeface="Cambria" pitchFamily="18" charset="0"/>
              </a:rPr>
              <a:t>Раздел</a:t>
            </a:r>
          </a:p>
          <a:p>
            <a:pPr algn="ctr"/>
            <a:r>
              <a:rPr lang="ru-RU" sz="3600" b="1" dirty="0" smtClean="0">
                <a:solidFill>
                  <a:srgbClr val="800000"/>
                </a:solidFill>
                <a:latin typeface="Cambria" pitchFamily="18" charset="0"/>
              </a:rPr>
              <a:t>«Семейная             реликвия»</a:t>
            </a:r>
            <a:endParaRPr lang="en-US" sz="3600" b="1" dirty="0" smtClean="0">
              <a:solidFill>
                <a:srgbClr val="8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ocuments and Settings\Jenya\Рабочий стол\F.jpg"/>
          <p:cNvPicPr>
            <a:picLocks noChangeAspect="1" noChangeArrowheads="1"/>
          </p:cNvPicPr>
          <p:nvPr/>
        </p:nvPicPr>
        <p:blipFill>
          <a:blip r:embed="rId2">
            <a:lum bright="30000" contrast="40000"/>
          </a:blip>
          <a:srcRect/>
          <a:stretch>
            <a:fillRect/>
          </a:stretch>
        </p:blipFill>
        <p:spPr bwMode="auto">
          <a:xfrm>
            <a:off x="428596" y="357166"/>
            <a:ext cx="7072362" cy="4540456"/>
          </a:xfrm>
          <a:prstGeom prst="roundRect">
            <a:avLst/>
          </a:prstGeom>
          <a:noFill/>
          <a:ln w="28575">
            <a:solidFill>
              <a:srgbClr val="FF9900"/>
            </a:solidFill>
            <a:miter lim="800000"/>
            <a:headEnd/>
            <a:tailEnd/>
          </a:ln>
        </p:spPr>
      </p:pic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2071670" y="4572008"/>
            <a:ext cx="6513773" cy="1928802"/>
          </a:xfrm>
          <a:prstGeom prst="wave">
            <a:avLst>
              <a:gd name="adj1" fmla="val 9657"/>
              <a:gd name="adj2" fmla="val 0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spcBef>
                <a:spcPct val="0"/>
              </a:spcBef>
              <a:buNone/>
            </a:pPr>
            <a:r>
              <a:rPr lang="ru-RU" b="1" dirty="0" smtClean="0">
                <a:solidFill>
                  <a:srgbClr val="800000"/>
                </a:solidFill>
                <a:latin typeface="Cambria" pitchFamily="18" charset="0"/>
              </a:rPr>
              <a:t>Колыбелька сделана из бересты. Сделана колыбелька </a:t>
            </a:r>
            <a:endParaRPr lang="en-US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b="1" dirty="0" smtClean="0">
                <a:solidFill>
                  <a:srgbClr val="800000"/>
                </a:solidFill>
                <a:latin typeface="Cambria" pitchFamily="18" charset="0"/>
              </a:rPr>
              <a:t>70 лет назад прадедушкой . Она укачивала моих тетю,</a:t>
            </a:r>
            <a:endParaRPr lang="en-US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b="1" dirty="0" smtClean="0">
                <a:solidFill>
                  <a:srgbClr val="800000"/>
                </a:solidFill>
                <a:latin typeface="Cambria" pitchFamily="18" charset="0"/>
              </a:rPr>
              <a:t> дядю, папу, нас с братишкой. Она бережно хранится и</a:t>
            </a:r>
            <a:endParaRPr lang="en-US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>
              <a:spcBef>
                <a:spcPct val="0"/>
              </a:spcBef>
              <a:buNone/>
            </a:pPr>
            <a:r>
              <a:rPr lang="ru-RU" b="1" dirty="0" smtClean="0">
                <a:solidFill>
                  <a:srgbClr val="800000"/>
                </a:solidFill>
                <a:latin typeface="Cambria" pitchFamily="18" charset="0"/>
              </a:rPr>
              <a:t> напоминает всем о прошедших днях.</a:t>
            </a:r>
          </a:p>
          <a:p>
            <a:pPr algn="r">
              <a:spcBef>
                <a:spcPct val="0"/>
              </a:spcBef>
              <a:buNone/>
            </a:pPr>
            <a:r>
              <a:rPr lang="ru-RU" b="1" dirty="0" smtClean="0">
                <a:solidFill>
                  <a:srgbClr val="800000"/>
                </a:solidFill>
                <a:latin typeface="Cambria" pitchFamily="18" charset="0"/>
              </a:rPr>
              <a:t>Максим Петухов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Autofit/>
          </a:bodyPr>
          <a:lstStyle/>
          <a:p>
            <a:r>
              <a:rPr lang="ru-RU" sz="4000" b="1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  <a:t>Пословицы и поговорки о семье</a:t>
            </a:r>
            <a:endParaRPr lang="ru-RU" sz="4000" b="1" dirty="0">
              <a:solidFill>
                <a:srgbClr val="800000"/>
              </a:solidFill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 rot="21214503">
            <a:off x="4557354" y="5015506"/>
            <a:ext cx="4166268" cy="1248870"/>
          </a:xfrm>
          <a:prstGeom prst="wave">
            <a:avLst>
              <a:gd name="adj1" fmla="val 9657"/>
              <a:gd name="adj2" fmla="val 0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Мир да лад – 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большой клад.</a:t>
            </a: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21214503">
            <a:off x="453262" y="4449591"/>
            <a:ext cx="4306024" cy="1959346"/>
          </a:xfrm>
          <a:prstGeom prst="wave">
            <a:avLst>
              <a:gd name="adj1" fmla="val 9657"/>
              <a:gd name="adj2" fmla="val 1971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В семье любовь да совет, </a:t>
            </a:r>
          </a:p>
          <a:p>
            <a:pPr algn="ctr">
              <a:spcBef>
                <a:spcPct val="0"/>
              </a:spcBef>
            </a:pP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так и нужды нет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 rot="21214503">
            <a:off x="3842974" y="3443870"/>
            <a:ext cx="4166268" cy="1248870"/>
          </a:xfrm>
          <a:prstGeom prst="wave">
            <a:avLst>
              <a:gd name="adj1" fmla="val 9657"/>
              <a:gd name="adj2" fmla="val 0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Чем богаты, </a:t>
            </a:r>
          </a:p>
          <a:p>
            <a:pPr algn="ctr">
              <a:spcBef>
                <a:spcPct val="0"/>
              </a:spcBef>
            </a:pP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тем и рады.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auto">
          <a:xfrm rot="21214503">
            <a:off x="485387" y="2872367"/>
            <a:ext cx="4166268" cy="1248870"/>
          </a:xfrm>
          <a:prstGeom prst="wave">
            <a:avLst>
              <a:gd name="adj1" fmla="val 9657"/>
              <a:gd name="adj2" fmla="val 0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Где родился , 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там и пригодился.</a:t>
            </a: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 rot="21214503">
            <a:off x="4414478" y="1729358"/>
            <a:ext cx="4166268" cy="1248870"/>
          </a:xfrm>
          <a:prstGeom prst="wave">
            <a:avLst>
              <a:gd name="adj1" fmla="val 9657"/>
              <a:gd name="adj2" fmla="val 0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</a:pP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В гостях хорошо, </a:t>
            </a:r>
          </a:p>
          <a:p>
            <a:pPr algn="ctr">
              <a:spcBef>
                <a:spcPct val="0"/>
              </a:spcBef>
            </a:pP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а дома лучше.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 rot="21214503">
            <a:off x="413950" y="1372168"/>
            <a:ext cx="4166268" cy="1248870"/>
          </a:xfrm>
          <a:prstGeom prst="wave">
            <a:avLst>
              <a:gd name="adj1" fmla="val 9657"/>
              <a:gd name="adj2" fmla="val 0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Не красна изба углами, </a:t>
            </a:r>
          </a:p>
          <a:p>
            <a:pPr algn="ctr">
              <a:spcBef>
                <a:spcPct val="0"/>
              </a:spcBef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а красна пирогами.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enta1"/>
          <p:cNvPicPr>
            <a:picLocks noChangeAspect="1" noChangeArrowheads="1"/>
          </p:cNvPicPr>
          <p:nvPr/>
        </p:nvPicPr>
        <p:blipFill>
          <a:blip r:embed="rId2"/>
          <a:srcRect l="16529" r="20002"/>
          <a:stretch>
            <a:fillRect/>
          </a:stretch>
        </p:blipFill>
        <p:spPr bwMode="auto">
          <a:xfrm rot="5400000">
            <a:off x="-1964553" y="3036091"/>
            <a:ext cx="6858000" cy="785818"/>
          </a:xfrm>
          <a:prstGeom prst="rect">
            <a:avLst/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</p:spPr>
      </p:pic>
      <p:pic>
        <p:nvPicPr>
          <p:cNvPr id="1026" name="Picture 2" descr="Z:\Учителя\Нагорина Н.И\семинар\Безымянный.bm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159476" y="1055310"/>
            <a:ext cx="4610998" cy="5072098"/>
          </a:xfrm>
          <a:prstGeom prst="rect">
            <a:avLst/>
          </a:prstGeom>
          <a:noFill/>
          <a:ln w="57150">
            <a:solidFill>
              <a:srgbClr val="800000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571868" y="2428868"/>
            <a:ext cx="371477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800000"/>
                </a:solidFill>
                <a:latin typeface="Cambria" pitchFamily="18" charset="0"/>
              </a:rPr>
              <a:t>IV </a:t>
            </a:r>
            <a:r>
              <a:rPr lang="ru-RU" sz="4400" b="1" dirty="0" smtClean="0">
                <a:solidFill>
                  <a:srgbClr val="800000"/>
                </a:solidFill>
                <a:latin typeface="Cambria" pitchFamily="18" charset="0"/>
              </a:rPr>
              <a:t>Раздел </a:t>
            </a:r>
            <a:endParaRPr lang="en-US" sz="440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800000"/>
                </a:solidFill>
                <a:latin typeface="Cambria" pitchFamily="18" charset="0"/>
              </a:rPr>
              <a:t>«Вся семья вместе, так и душа на месте»</a:t>
            </a:r>
            <a:endParaRPr lang="en-US" sz="3600" b="1" dirty="0" smtClean="0">
              <a:solidFill>
                <a:srgbClr val="8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715404" cy="1000132"/>
          </a:xfrm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4000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sz="4000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sz="4000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sz="4000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en-US" sz="4000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  <a:t>II</a:t>
            </a:r>
            <a:r>
              <a:rPr lang="en-US" sz="4000" b="1" u="sng" dirty="0" smtClean="0">
                <a:solidFill>
                  <a:srgbClr val="800000"/>
                </a:solidFill>
                <a:latin typeface="Cambria" pitchFamily="18" charset="0"/>
              </a:rPr>
              <a:t>I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ru-RU" sz="4000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  <a:t>Анализ проделанной работы</a:t>
            </a:r>
            <a:r>
              <a:rPr lang="ru-RU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</a:br>
            <a:endParaRPr lang="ru-RU" b="1" u="sng" dirty="0">
              <a:solidFill>
                <a:srgbClr val="800000"/>
              </a:solidFill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7" name="AutoShape 9"/>
          <p:cNvSpPr>
            <a:spLocks noChangeArrowheads="1"/>
          </p:cNvSpPr>
          <p:nvPr/>
        </p:nvSpPr>
        <p:spPr bwMode="auto">
          <a:xfrm>
            <a:off x="785786" y="2143116"/>
            <a:ext cx="7364379" cy="3322620"/>
          </a:xfrm>
          <a:prstGeom prst="wave">
            <a:avLst>
              <a:gd name="adj1" fmla="val 9657"/>
              <a:gd name="adj2" fmla="val 0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Изучение родословной – это кропотливый труд,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 пусть он пока начнется с семейного альбома,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с сохранившихся семейных реликвий – </a:t>
            </a:r>
          </a:p>
          <a:p>
            <a:pPr>
              <a:buNone/>
            </a:pPr>
            <a:r>
              <a:rPr lang="ru-RU" sz="2400" b="1" dirty="0" smtClean="0">
                <a:solidFill>
                  <a:srgbClr val="800000"/>
                </a:solidFill>
                <a:latin typeface="Cambria" pitchFamily="18" charset="0"/>
              </a:rPr>
              <a:t>но он уже сохранит ценную нить с прошлым.</a:t>
            </a:r>
            <a:endParaRPr lang="ru-RU" sz="2400" b="1" dirty="0">
              <a:solidFill>
                <a:srgbClr val="8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469628" y="2151327"/>
            <a:ext cx="8026715" cy="3322620"/>
          </a:xfrm>
          <a:prstGeom prst="wave">
            <a:avLst>
              <a:gd name="adj1" fmla="val 9657"/>
              <a:gd name="adj2" fmla="val 0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Cambria" pitchFamily="18" charset="0"/>
              </a:rPr>
              <a:t>Семья – это тот родник, из которого мы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Cambria" pitchFamily="18" charset="0"/>
              </a:rPr>
              <a:t>черпаем силы всю свою жизнь. Так будьте</a:t>
            </a:r>
          </a:p>
          <a:p>
            <a:pPr>
              <a:buNone/>
            </a:pPr>
            <a:r>
              <a:rPr lang="ru-RU" sz="2800" b="1" dirty="0" smtClean="0">
                <a:solidFill>
                  <a:srgbClr val="800000"/>
                </a:solidFill>
                <a:latin typeface="Cambria" pitchFamily="18" charset="0"/>
              </a:rPr>
              <a:t>добрее и внимательнее к своим близким!</a:t>
            </a:r>
            <a:r>
              <a:rPr lang="ru-RU" sz="2800" b="1" u="sng" dirty="0" smtClean="0">
                <a:solidFill>
                  <a:srgbClr val="800000"/>
                </a:solidFill>
                <a:latin typeface="Cambria" pitchFamily="18" charset="0"/>
              </a:rPr>
              <a:t> </a:t>
            </a:r>
            <a:endParaRPr lang="ru-RU" sz="2800" b="1" dirty="0">
              <a:solidFill>
                <a:srgbClr val="800000"/>
              </a:solidFill>
              <a:latin typeface="Cambria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662" y="571480"/>
            <a:ext cx="7215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u="sng" dirty="0" smtClean="0">
                <a:solidFill>
                  <a:srgbClr val="800000"/>
                </a:solidFill>
                <a:latin typeface="Cambria" pitchFamily="18" charset="0"/>
              </a:rPr>
              <a:t>IV </a:t>
            </a:r>
            <a:r>
              <a:rPr lang="ru-RU" sz="4000" b="1" u="sng" dirty="0" smtClean="0">
                <a:solidFill>
                  <a:srgbClr val="800000"/>
                </a:solidFill>
                <a:latin typeface="Cambria" pitchFamily="18" charset="0"/>
              </a:rPr>
              <a:t>Заключительный этап. Защита</a:t>
            </a:r>
            <a:br>
              <a:rPr lang="ru-RU" sz="4000" b="1" u="sng" dirty="0" smtClean="0">
                <a:solidFill>
                  <a:srgbClr val="800000"/>
                </a:solidFill>
                <a:latin typeface="Cambria" pitchFamily="18" charset="0"/>
              </a:rPr>
            </a:br>
            <a:endParaRPr lang="ru-RU" sz="4000" b="1" u="sng" dirty="0" smtClean="0">
              <a:solidFill>
                <a:srgbClr val="8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9"/>
          <p:cNvSpPr>
            <a:spLocks noGrp="1" noChangeArrowheads="1"/>
          </p:cNvSpPr>
          <p:nvPr>
            <p:ph idx="1"/>
          </p:nvPr>
        </p:nvSpPr>
        <p:spPr bwMode="auto">
          <a:xfrm>
            <a:off x="1071538" y="1928802"/>
            <a:ext cx="7543824" cy="2982915"/>
          </a:xfrm>
          <a:prstGeom prst="wave">
            <a:avLst>
              <a:gd name="adj1" fmla="val 9657"/>
              <a:gd name="adj2" fmla="val 280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>
            <a:normAutofit/>
          </a:bodyPr>
          <a:lstStyle/>
          <a:p>
            <a:pPr algn="ctr">
              <a:buNone/>
            </a:pPr>
            <a:r>
              <a:rPr lang="ru-RU" sz="4800" b="1" dirty="0" smtClean="0">
                <a:solidFill>
                  <a:srgbClr val="800000"/>
                </a:solidFill>
                <a:latin typeface="Cambria" pitchFamily="18" charset="0"/>
              </a:rPr>
              <a:t>Вещь, свято хранимая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SS852768.jpg"/>
          <p:cNvPicPr>
            <a:picLocks noChangeAspect="1"/>
          </p:cNvPicPr>
          <p:nvPr/>
        </p:nvPicPr>
        <p:blipFill>
          <a:blip r:embed="rId2">
            <a:lum bright="30000" contrast="40000"/>
          </a:blip>
          <a:stretch>
            <a:fillRect/>
          </a:stretch>
        </p:blipFill>
        <p:spPr>
          <a:xfrm>
            <a:off x="4357686" y="3214686"/>
            <a:ext cx="3714777" cy="2786082"/>
          </a:xfrm>
          <a:prstGeom prst="roundRect">
            <a:avLst/>
          </a:prstGeom>
          <a:ln w="38100">
            <a:solidFill>
              <a:srgbClr val="FF99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pic>
        <p:nvPicPr>
          <p:cNvPr id="4" name="Рисунок 3" descr="SS852776.jpg"/>
          <p:cNvPicPr>
            <a:picLocks noChangeAspect="1"/>
          </p:cNvPicPr>
          <p:nvPr/>
        </p:nvPicPr>
        <p:blipFill>
          <a:blip r:embed="rId3">
            <a:lum bright="30000" contrast="40000"/>
          </a:blip>
          <a:stretch>
            <a:fillRect/>
          </a:stretch>
        </p:blipFill>
        <p:spPr>
          <a:xfrm>
            <a:off x="357158" y="785794"/>
            <a:ext cx="4095778" cy="3071834"/>
          </a:xfrm>
          <a:prstGeom prst="roundRect">
            <a:avLst/>
          </a:prstGeom>
          <a:ln w="38100">
            <a:solidFill>
              <a:srgbClr val="FF99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8" name="AutoShape 9"/>
          <p:cNvSpPr>
            <a:spLocks noChangeArrowheads="1"/>
          </p:cNvSpPr>
          <p:nvPr/>
        </p:nvSpPr>
        <p:spPr bwMode="auto">
          <a:xfrm rot="20947657">
            <a:off x="6437664" y="5422706"/>
            <a:ext cx="2304193" cy="1064503"/>
          </a:xfrm>
          <a:prstGeom prst="wave">
            <a:avLst>
              <a:gd name="adj1" fmla="val 9657"/>
              <a:gd name="adj2" fmla="val 0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990000"/>
                </a:solidFill>
                <a:latin typeface="Cambria" pitchFamily="18" charset="0"/>
              </a:rPr>
              <a:t>Знакомство </a:t>
            </a:r>
          </a:p>
          <a:p>
            <a:pPr algn="ctr"/>
            <a:r>
              <a:rPr lang="ru-RU" sz="1600" b="1" dirty="0" smtClean="0">
                <a:solidFill>
                  <a:srgbClr val="990000"/>
                </a:solidFill>
                <a:latin typeface="Cambria" pitchFamily="18" charset="0"/>
              </a:rPr>
              <a:t>с экспозициями музея</a:t>
            </a:r>
          </a:p>
        </p:txBody>
      </p:sp>
      <p:sp>
        <p:nvSpPr>
          <p:cNvPr id="9" name="AutoShape 9"/>
          <p:cNvSpPr>
            <a:spLocks noChangeArrowheads="1"/>
          </p:cNvSpPr>
          <p:nvPr/>
        </p:nvSpPr>
        <p:spPr bwMode="auto">
          <a:xfrm rot="20820740">
            <a:off x="749091" y="3656901"/>
            <a:ext cx="2163711" cy="1191204"/>
          </a:xfrm>
          <a:prstGeom prst="wave">
            <a:avLst>
              <a:gd name="adj1" fmla="val 9657"/>
              <a:gd name="adj2" fmla="val 0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990000"/>
                </a:solidFill>
                <a:latin typeface="Cambria" pitchFamily="18" charset="0"/>
              </a:rPr>
              <a:t>Приятно узнать </a:t>
            </a:r>
          </a:p>
          <a:p>
            <a:pPr algn="ctr"/>
            <a:r>
              <a:rPr lang="ru-RU" sz="1600" b="1" dirty="0" smtClean="0">
                <a:solidFill>
                  <a:srgbClr val="990000"/>
                </a:solidFill>
                <a:latin typeface="Cambria" pitchFamily="18" charset="0"/>
              </a:rPr>
              <a:t>в фотографиях </a:t>
            </a:r>
          </a:p>
          <a:p>
            <a:pPr algn="ctr"/>
            <a:r>
              <a:rPr lang="ru-RU" sz="1600" b="1" dirty="0" smtClean="0">
                <a:solidFill>
                  <a:srgbClr val="990000"/>
                </a:solidFill>
                <a:latin typeface="Cambria" pitchFamily="18" charset="0"/>
              </a:rPr>
              <a:t>своих родственников</a:t>
            </a:r>
            <a:endParaRPr lang="ru-RU" sz="1600" b="1" dirty="0">
              <a:solidFill>
                <a:srgbClr val="990000"/>
              </a:solidFill>
              <a:latin typeface="Cambria" pitchFamily="18" charset="0"/>
            </a:endParaRPr>
          </a:p>
        </p:txBody>
      </p:sp>
      <p:sp>
        <p:nvSpPr>
          <p:cNvPr id="11" name="AutoShape 9"/>
          <p:cNvSpPr>
            <a:spLocks noChangeArrowheads="1"/>
          </p:cNvSpPr>
          <p:nvPr/>
        </p:nvSpPr>
        <p:spPr bwMode="auto">
          <a:xfrm rot="21183562">
            <a:off x="4531418" y="669367"/>
            <a:ext cx="4102555" cy="1941813"/>
          </a:xfrm>
          <a:prstGeom prst="wave">
            <a:avLst>
              <a:gd name="adj1" fmla="val 9657"/>
              <a:gd name="adj2" fmla="val 0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 dirty="0" smtClean="0">
                <a:solidFill>
                  <a:srgbClr val="800000"/>
                </a:solidFill>
                <a:latin typeface="Cambria" pitchFamily="18" charset="0"/>
              </a:rPr>
              <a:t>Посещение музея </a:t>
            </a:r>
          </a:p>
          <a:p>
            <a:pPr algn="ctr"/>
            <a:r>
              <a:rPr lang="ru-RU" sz="3600" b="1" dirty="0" smtClean="0">
                <a:solidFill>
                  <a:srgbClr val="800000"/>
                </a:solidFill>
                <a:latin typeface="Cambria" pitchFamily="18" charset="0"/>
              </a:rPr>
              <a:t>с. Вятское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enta1"/>
          <p:cNvPicPr>
            <a:picLocks noChangeAspect="1" noChangeArrowheads="1"/>
          </p:cNvPicPr>
          <p:nvPr/>
        </p:nvPicPr>
        <p:blipFill>
          <a:blip r:embed="rId2"/>
          <a:srcRect l="16529" r="20002"/>
          <a:stretch>
            <a:fillRect/>
          </a:stretch>
        </p:blipFill>
        <p:spPr bwMode="auto">
          <a:xfrm rot="5400000">
            <a:off x="-1964553" y="3036091"/>
            <a:ext cx="6858000" cy="785818"/>
          </a:xfrm>
          <a:prstGeom prst="rect">
            <a:avLst/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</p:spPr>
      </p:pic>
      <p:pic>
        <p:nvPicPr>
          <p:cNvPr id="1026" name="Picture 2" descr="Z:\Учителя\Нагорина Н.И\семинар\Безымянный.bm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3607588" y="607198"/>
            <a:ext cx="4071966" cy="5286414"/>
          </a:xfrm>
          <a:prstGeom prst="rect">
            <a:avLst/>
          </a:prstGeom>
          <a:noFill/>
          <a:ln w="57150">
            <a:solidFill>
              <a:srgbClr val="800000"/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2928926" y="1071547"/>
            <a:ext cx="5643602" cy="48551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105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ru-RU" sz="105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ru-RU" sz="105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ru-RU" sz="105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ru-RU" sz="105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ru-RU" sz="105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ru-RU" sz="105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ru-RU" sz="4400" b="1" dirty="0" smtClean="0">
                <a:solidFill>
                  <a:srgbClr val="800000"/>
                </a:solidFill>
                <a:latin typeface="Cambria" pitchFamily="18" charset="0"/>
              </a:rPr>
              <a:t>   Вещь, </a:t>
            </a:r>
          </a:p>
          <a:p>
            <a:pPr algn="ctr"/>
            <a:r>
              <a:rPr lang="ru-RU" sz="4400" b="1" dirty="0" smtClean="0">
                <a:solidFill>
                  <a:srgbClr val="800000"/>
                </a:solidFill>
                <a:latin typeface="Cambria" pitchFamily="18" charset="0"/>
              </a:rPr>
              <a:t>  свято хранимая</a:t>
            </a:r>
            <a:endParaRPr lang="ru-RU" sz="100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ru-RU" sz="80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ru-RU" sz="80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ru-RU" sz="440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ru-RU" sz="440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ru-RU" sz="4400" b="1" dirty="0" smtClean="0">
              <a:solidFill>
                <a:srgbClr val="800000"/>
              </a:solidFill>
              <a:latin typeface="Cambr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86050" y="5572140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800000"/>
                </a:solidFill>
                <a:latin typeface="Cambria" pitchFamily="18" charset="0"/>
              </a:rPr>
              <a:t>Классная семейная книга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500042"/>
            <a:ext cx="8001056" cy="857256"/>
          </a:xfrm>
        </p:spPr>
        <p:txBody>
          <a:bodyPr>
            <a:noAutofit/>
          </a:bodyPr>
          <a:lstStyle/>
          <a:p>
            <a:pPr marL="342900" indent="-342900" algn="l">
              <a:spcBef>
                <a:spcPct val="20000"/>
              </a:spcBef>
            </a:pPr>
            <a:r>
              <a:rPr lang="ru-RU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en-US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  <a:t>I </a:t>
            </a:r>
            <a:r>
              <a:rPr lang="ru-RU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  <a:t> Подготовительный этап</a:t>
            </a:r>
            <a:br>
              <a:rPr lang="ru-RU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</a:br>
            <a:endParaRPr lang="ru-RU" b="1" u="sng" dirty="0">
              <a:solidFill>
                <a:srgbClr val="800000"/>
              </a:solidFill>
              <a:latin typeface="Cambria" pitchFamily="18" charset="0"/>
              <a:ea typeface="+mn-ea"/>
              <a:cs typeface="+mn-cs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85786" y="2000240"/>
            <a:ext cx="7472386" cy="41148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4400" b="1" dirty="0" smtClean="0">
                <a:solidFill>
                  <a:srgbClr val="800000"/>
                </a:solidFill>
                <a:latin typeface="Cambria" pitchFamily="18" charset="0"/>
              </a:rPr>
              <a:t>Гипотеза</a:t>
            </a:r>
          </a:p>
          <a:p>
            <a:pPr>
              <a:buNone/>
            </a:pPr>
            <a:r>
              <a:rPr lang="ru-RU" b="1" dirty="0" smtClean="0">
                <a:solidFill>
                  <a:srgbClr val="800000"/>
                </a:solidFill>
                <a:latin typeface="Cambria" pitchFamily="18" charset="0"/>
              </a:rPr>
              <a:t>«Если глубже изучим свои </a:t>
            </a:r>
          </a:p>
          <a:p>
            <a:pPr>
              <a:buNone/>
            </a:pPr>
            <a:r>
              <a:rPr lang="ru-RU" b="1" dirty="0" smtClean="0">
                <a:solidFill>
                  <a:srgbClr val="800000"/>
                </a:solidFill>
                <a:latin typeface="Cambria" pitchFamily="18" charset="0"/>
              </a:rPr>
              <a:t>родственные корни, то узнаем</a:t>
            </a:r>
          </a:p>
          <a:p>
            <a:pPr>
              <a:buNone/>
            </a:pPr>
            <a:r>
              <a:rPr lang="ru-RU" b="1" dirty="0" smtClean="0">
                <a:solidFill>
                  <a:srgbClr val="800000"/>
                </a:solidFill>
                <a:latin typeface="Cambria" pitchFamily="18" charset="0"/>
              </a:rPr>
              <a:t>много интересных фактов</a:t>
            </a:r>
          </a:p>
          <a:p>
            <a:pPr>
              <a:buNone/>
            </a:pPr>
            <a:r>
              <a:rPr lang="ru-RU" b="1" dirty="0" smtClean="0">
                <a:solidFill>
                  <a:srgbClr val="800000"/>
                </a:solidFill>
                <a:latin typeface="Cambria" pitchFamily="18" charset="0"/>
              </a:rPr>
              <a:t>из истории семьи»</a:t>
            </a:r>
            <a:endParaRPr lang="ru-RU" b="1" dirty="0">
              <a:solidFill>
                <a:srgbClr val="8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500042"/>
            <a:ext cx="8715404" cy="1000132"/>
          </a:xfrm>
        </p:spPr>
        <p:txBody>
          <a:bodyPr>
            <a:noAutofit/>
          </a:bodyPr>
          <a:lstStyle/>
          <a:p>
            <a:pPr marL="342900" indent="-342900">
              <a:spcBef>
                <a:spcPct val="20000"/>
              </a:spcBef>
            </a:pPr>
            <a:r>
              <a:rPr lang="ru-RU" sz="4000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sz="4000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sz="4000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sz="4000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en-US" sz="4000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  <a:t>II</a:t>
            </a:r>
            <a:r>
              <a:rPr lang="en-US" sz="4000" b="1" dirty="0" smtClean="0">
                <a:solidFill>
                  <a:srgbClr val="7030A0"/>
                </a:solidFill>
              </a:rPr>
              <a:t> </a:t>
            </a:r>
            <a:r>
              <a:rPr lang="ru-RU" sz="4000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  <a:t>Основной этап </a:t>
            </a:r>
            <a:r>
              <a:rPr lang="ru-RU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</a:br>
            <a:r>
              <a:rPr lang="ru-RU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  <a:t/>
            </a:r>
            <a:br>
              <a:rPr lang="ru-RU" b="1" u="sng" dirty="0" smtClean="0">
                <a:solidFill>
                  <a:srgbClr val="800000"/>
                </a:solidFill>
                <a:latin typeface="Cambria" pitchFamily="18" charset="0"/>
                <a:ea typeface="+mn-ea"/>
                <a:cs typeface="+mn-cs"/>
              </a:rPr>
            </a:br>
            <a:endParaRPr lang="ru-RU" b="1" u="sng" dirty="0">
              <a:solidFill>
                <a:srgbClr val="800000"/>
              </a:solidFill>
              <a:latin typeface="Cambria" pitchFamily="18" charset="0"/>
              <a:ea typeface="+mn-ea"/>
              <a:cs typeface="+mn-cs"/>
            </a:endParaRPr>
          </a:p>
        </p:txBody>
      </p:sp>
      <p:pic>
        <p:nvPicPr>
          <p:cNvPr id="2050" name="Picture 2" descr="D:\Надежда Ильинична\открытые внекл.мероприятия\3 класс\республ семинар классный час 21 окт 2008\Вещь, свято хранимая\семинар презентация\17.jpg"/>
          <p:cNvPicPr>
            <a:picLocks noChangeAspect="1" noChangeArrowheads="1"/>
          </p:cNvPicPr>
          <p:nvPr/>
        </p:nvPicPr>
        <p:blipFill>
          <a:blip r:embed="rId2">
            <a:lum bright="20000" contrast="40000"/>
          </a:blip>
          <a:srcRect/>
          <a:stretch>
            <a:fillRect/>
          </a:stretch>
        </p:blipFill>
        <p:spPr bwMode="auto">
          <a:xfrm>
            <a:off x="857224" y="1285860"/>
            <a:ext cx="2714644" cy="3841221"/>
          </a:xfrm>
          <a:prstGeom prst="roundRect">
            <a:avLst/>
          </a:prstGeom>
          <a:ln w="38100">
            <a:solidFill>
              <a:srgbClr val="FF99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AutoShape 9"/>
          <p:cNvSpPr>
            <a:spLocks noChangeArrowheads="1"/>
          </p:cNvSpPr>
          <p:nvPr/>
        </p:nvSpPr>
        <p:spPr bwMode="auto">
          <a:xfrm>
            <a:off x="285720" y="5357826"/>
            <a:ext cx="3571900" cy="928694"/>
          </a:xfrm>
          <a:prstGeom prst="wave">
            <a:avLst>
              <a:gd name="adj1" fmla="val 9657"/>
              <a:gd name="adj2" fmla="val 280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800000"/>
                </a:solidFill>
                <a:latin typeface="Cambria" pitchFamily="18" charset="0"/>
              </a:rPr>
              <a:t>Книга </a:t>
            </a:r>
          </a:p>
          <a:p>
            <a:pPr algn="ctr"/>
            <a:r>
              <a:rPr lang="ru-RU" sz="1600" b="1" dirty="0" smtClean="0">
                <a:solidFill>
                  <a:srgbClr val="800000"/>
                </a:solidFill>
                <a:latin typeface="Cambria" pitchFamily="18" charset="0"/>
              </a:rPr>
              <a:t>о семейных отношениях</a:t>
            </a:r>
          </a:p>
          <a:p>
            <a:pPr algn="ctr"/>
            <a:r>
              <a:rPr lang="en-US" sz="1600" b="1" dirty="0" smtClean="0">
                <a:solidFill>
                  <a:srgbClr val="800000"/>
                </a:solidFill>
                <a:latin typeface="Cambria" pitchFamily="18" charset="0"/>
              </a:rPr>
              <a:t>XIV</a:t>
            </a:r>
            <a:r>
              <a:rPr lang="ru-RU" sz="1600" b="1" dirty="0" smtClean="0">
                <a:solidFill>
                  <a:srgbClr val="800000"/>
                </a:solidFill>
                <a:latin typeface="Cambria" pitchFamily="18" charset="0"/>
              </a:rPr>
              <a:t> век</a:t>
            </a:r>
          </a:p>
        </p:txBody>
      </p:sp>
      <p:sp>
        <p:nvSpPr>
          <p:cNvPr id="5" name="AutoShape 9"/>
          <p:cNvSpPr>
            <a:spLocks noChangeArrowheads="1"/>
          </p:cNvSpPr>
          <p:nvPr/>
        </p:nvSpPr>
        <p:spPr bwMode="auto">
          <a:xfrm>
            <a:off x="4000496" y="1928802"/>
            <a:ext cx="4429156" cy="2786082"/>
          </a:xfrm>
          <a:prstGeom prst="wave">
            <a:avLst>
              <a:gd name="adj1" fmla="val 9657"/>
              <a:gd name="adj2" fmla="val 548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 dirty="0" smtClean="0">
                <a:solidFill>
                  <a:srgbClr val="800000"/>
                </a:solidFill>
                <a:latin typeface="Cambria" pitchFamily="18" charset="0"/>
              </a:rPr>
              <a:t>Помни корни свои </a:t>
            </a:r>
          </a:p>
          <a:p>
            <a:pPr algn="ctr"/>
            <a:r>
              <a:rPr lang="ru-RU" sz="2800" b="1" dirty="0" smtClean="0">
                <a:solidFill>
                  <a:srgbClr val="800000"/>
                </a:solidFill>
                <a:latin typeface="Cambria" pitchFamily="18" charset="0"/>
              </a:rPr>
              <a:t>и стар и млад,</a:t>
            </a:r>
          </a:p>
          <a:p>
            <a:pPr algn="ctr"/>
            <a:r>
              <a:rPr lang="ru-RU" sz="2800" b="1" dirty="0" smtClean="0">
                <a:solidFill>
                  <a:srgbClr val="800000"/>
                </a:solidFill>
                <a:latin typeface="Cambria" pitchFamily="18" charset="0"/>
              </a:rPr>
              <a:t>это вашей семьи </a:t>
            </a:r>
          </a:p>
          <a:p>
            <a:pPr algn="ctr"/>
            <a:r>
              <a:rPr lang="ru-RU" sz="2800" b="1" dirty="0" smtClean="0">
                <a:solidFill>
                  <a:srgbClr val="800000"/>
                </a:solidFill>
                <a:latin typeface="Cambria" pitchFamily="18" charset="0"/>
              </a:rPr>
              <a:t>история…»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enta1"/>
          <p:cNvPicPr>
            <a:picLocks noChangeAspect="1" noChangeArrowheads="1"/>
          </p:cNvPicPr>
          <p:nvPr/>
        </p:nvPicPr>
        <p:blipFill>
          <a:blip r:embed="rId3"/>
          <a:srcRect l="16529" r="20002" b="9091"/>
          <a:stretch>
            <a:fillRect/>
          </a:stretch>
        </p:blipFill>
        <p:spPr bwMode="auto">
          <a:xfrm rot="5400000">
            <a:off x="-1928834" y="3071810"/>
            <a:ext cx="6858000" cy="714380"/>
          </a:xfrm>
          <a:prstGeom prst="rect">
            <a:avLst/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</p:spPr>
      </p:pic>
      <p:pic>
        <p:nvPicPr>
          <p:cNvPr id="1026" name="Picture 2" descr="Z:\Учителя\Нагорина Н.И\семинар\Безымянный.bmp"/>
          <p:cNvPicPr>
            <a:picLocks noGrp="1" noChangeAspect="1" noChangeArrowheads="1"/>
          </p:cNvPicPr>
          <p:nvPr>
            <p:ph idx="1"/>
          </p:nvPr>
        </p:nvPicPr>
        <p:blipFill>
          <a:blip r:embed="rId4"/>
          <a:srcRect/>
          <a:stretch>
            <a:fillRect/>
          </a:stretch>
        </p:blipFill>
        <p:spPr bwMode="auto">
          <a:xfrm rot="5400000">
            <a:off x="3373790" y="769558"/>
            <a:ext cx="4610998" cy="5500726"/>
          </a:xfrm>
          <a:prstGeom prst="rect">
            <a:avLst/>
          </a:prstGeom>
          <a:noFill/>
          <a:ln w="57150">
            <a:solidFill>
              <a:srgbClr val="800000"/>
            </a:solidFill>
          </a:ln>
        </p:spPr>
      </p:pic>
      <p:sp>
        <p:nvSpPr>
          <p:cNvPr id="7" name="Прямоугольник 6"/>
          <p:cNvSpPr/>
          <p:nvPr/>
        </p:nvSpPr>
        <p:spPr>
          <a:xfrm>
            <a:off x="3357554" y="1643050"/>
            <a:ext cx="457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endParaRPr lang="ru-RU" sz="440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>
              <a:buNone/>
            </a:pPr>
            <a:r>
              <a:rPr lang="en-US" sz="4400" b="1" dirty="0" smtClean="0">
                <a:solidFill>
                  <a:srgbClr val="800000"/>
                </a:solidFill>
                <a:latin typeface="Cambria" pitchFamily="18" charset="0"/>
              </a:rPr>
              <a:t>I </a:t>
            </a:r>
            <a:r>
              <a:rPr lang="ru-RU" sz="4400" b="1" dirty="0" smtClean="0">
                <a:solidFill>
                  <a:srgbClr val="800000"/>
                </a:solidFill>
                <a:latin typeface="Cambria" pitchFamily="18" charset="0"/>
              </a:rPr>
              <a:t>Раздел </a:t>
            </a:r>
            <a:endParaRPr lang="en-US" sz="440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>
              <a:buNone/>
            </a:pPr>
            <a:r>
              <a:rPr lang="ru-RU" sz="4400" b="1" dirty="0" smtClean="0">
                <a:solidFill>
                  <a:srgbClr val="800000"/>
                </a:solidFill>
                <a:latin typeface="Cambria" pitchFamily="18" charset="0"/>
              </a:rPr>
              <a:t> </a:t>
            </a:r>
            <a:r>
              <a:rPr lang="ru-RU" sz="3600" b="1" dirty="0" smtClean="0">
                <a:solidFill>
                  <a:srgbClr val="800000"/>
                </a:solidFill>
                <a:latin typeface="Cambria" pitchFamily="18" charset="0"/>
              </a:rPr>
              <a:t>«Помни корни          свои и стар и млад»</a:t>
            </a:r>
            <a:endParaRPr lang="en-US" sz="360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ru-RU" sz="3200" b="1" dirty="0">
              <a:solidFill>
                <a:srgbClr val="8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785786" y="3929066"/>
          <a:ext cx="3000396" cy="2250297"/>
        </p:xfrm>
        <a:graphic>
          <a:graphicData uri="http://schemas.openxmlformats.org/presentationml/2006/ole">
            <p:oleObj spid="_x0000_s3074" name="Слайд" r:id="rId3" imgW="4510920" imgH="3383258" progId="PowerPoint.Slide.8">
              <p:embed/>
            </p:oleObj>
          </a:graphicData>
        </a:graphic>
      </p:graphicFrame>
      <p:pic>
        <p:nvPicPr>
          <p:cNvPr id="3075" name="Picture 3" descr="14"/>
          <p:cNvPicPr>
            <a:picLocks noChangeAspect="1" noChangeArrowheads="1"/>
          </p:cNvPicPr>
          <p:nvPr/>
        </p:nvPicPr>
        <p:blipFill>
          <a:blip r:embed="rId4">
            <a:lum bright="20000" contrast="40000"/>
          </a:blip>
          <a:srcRect/>
          <a:stretch>
            <a:fillRect/>
          </a:stretch>
        </p:blipFill>
        <p:spPr bwMode="auto">
          <a:xfrm>
            <a:off x="857224" y="1214422"/>
            <a:ext cx="3167616" cy="2357454"/>
          </a:xfrm>
          <a:prstGeom prst="roundRect">
            <a:avLst/>
          </a:prstGeom>
          <a:ln w="38100">
            <a:solidFill>
              <a:srgbClr val="FF9900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  <a:softEdge rad="112500"/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6" name="AutoShape 9"/>
          <p:cNvSpPr>
            <a:spLocks noChangeArrowheads="1"/>
          </p:cNvSpPr>
          <p:nvPr/>
        </p:nvSpPr>
        <p:spPr bwMode="auto">
          <a:xfrm rot="21410950">
            <a:off x="2674276" y="844358"/>
            <a:ext cx="2163711" cy="1191204"/>
          </a:xfrm>
          <a:prstGeom prst="wave">
            <a:avLst>
              <a:gd name="adj1" fmla="val 9657"/>
              <a:gd name="adj2" fmla="val 0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990000"/>
                </a:solidFill>
                <a:latin typeface="Cambria" pitchFamily="18" charset="0"/>
              </a:rPr>
              <a:t>28 февраля 2007г.</a:t>
            </a:r>
          </a:p>
          <a:p>
            <a:pPr algn="ctr"/>
            <a:r>
              <a:rPr lang="ru-RU" sz="1600" b="1" dirty="0" smtClean="0">
                <a:solidFill>
                  <a:srgbClr val="990000"/>
                </a:solidFill>
                <a:latin typeface="Cambria" pitchFamily="18" charset="0"/>
              </a:rPr>
              <a:t>конкурс </a:t>
            </a:r>
          </a:p>
          <a:p>
            <a:pPr algn="ctr"/>
            <a:r>
              <a:rPr lang="ru-RU" sz="1600" b="1" dirty="0" smtClean="0">
                <a:solidFill>
                  <a:srgbClr val="990000"/>
                </a:solidFill>
                <a:latin typeface="Cambria" pitchFamily="18" charset="0"/>
              </a:rPr>
              <a:t>«Моя родословная»</a:t>
            </a:r>
            <a:endParaRPr lang="ru-RU" sz="1600" b="1" dirty="0">
              <a:solidFill>
                <a:srgbClr val="990000"/>
              </a:solidFill>
              <a:latin typeface="Cambria" pitchFamily="18" charset="0"/>
            </a:endParaRPr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 rot="21410950">
            <a:off x="3460093" y="5273513"/>
            <a:ext cx="2163711" cy="1191204"/>
          </a:xfrm>
          <a:prstGeom prst="wave">
            <a:avLst>
              <a:gd name="adj1" fmla="val 9657"/>
              <a:gd name="adj2" fmla="val 0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990000"/>
                </a:solidFill>
                <a:latin typeface="Cambria" pitchFamily="18" charset="0"/>
              </a:rPr>
              <a:t>Проект </a:t>
            </a:r>
          </a:p>
          <a:p>
            <a:pPr algn="ctr"/>
            <a:r>
              <a:rPr lang="ru-RU" sz="1600" b="1" dirty="0" smtClean="0">
                <a:solidFill>
                  <a:srgbClr val="990000"/>
                </a:solidFill>
                <a:latin typeface="Cambria" pitchFamily="18" charset="0"/>
              </a:rPr>
              <a:t>«Моя родословная»</a:t>
            </a:r>
            <a:endParaRPr lang="ru-RU" sz="1600" b="1" dirty="0">
              <a:solidFill>
                <a:srgbClr val="990000"/>
              </a:solidFill>
              <a:latin typeface="Cambria" pitchFamily="18" charset="0"/>
            </a:endParaRPr>
          </a:p>
        </p:txBody>
      </p:sp>
      <p:pic>
        <p:nvPicPr>
          <p:cNvPr id="3076" name="Picture 4" descr="C:\Documents and Settings\Jenya\Рабочий стол\ACDSee 8.gi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1214422"/>
            <a:ext cx="3506129" cy="3752857"/>
          </a:xfrm>
          <a:prstGeom prst="rect">
            <a:avLst/>
          </a:prstGeom>
          <a:noFill/>
          <a:ln w="19050">
            <a:solidFill>
              <a:srgbClr val="FF9900"/>
            </a:solidFill>
          </a:ln>
        </p:spPr>
      </p:pic>
      <p:sp>
        <p:nvSpPr>
          <p:cNvPr id="9" name="AutoShape 9"/>
          <p:cNvSpPr>
            <a:spLocks noChangeArrowheads="1"/>
          </p:cNvSpPr>
          <p:nvPr/>
        </p:nvSpPr>
        <p:spPr bwMode="auto">
          <a:xfrm rot="21410950">
            <a:off x="6103300" y="4773447"/>
            <a:ext cx="2163711" cy="1191204"/>
          </a:xfrm>
          <a:prstGeom prst="wave">
            <a:avLst>
              <a:gd name="adj1" fmla="val 9657"/>
              <a:gd name="adj2" fmla="val 0"/>
            </a:avLst>
          </a:prstGeom>
          <a:gradFill flip="none" rotWithShape="1">
            <a:gsLst>
              <a:gs pos="0">
                <a:srgbClr val="FF9900">
                  <a:tint val="66000"/>
                  <a:satMod val="160000"/>
                </a:srgbClr>
              </a:gs>
              <a:gs pos="50000">
                <a:srgbClr val="FF9900">
                  <a:tint val="44500"/>
                  <a:satMod val="160000"/>
                </a:srgbClr>
              </a:gs>
              <a:gs pos="100000">
                <a:srgbClr val="FF9900">
                  <a:tint val="23500"/>
                  <a:satMod val="160000"/>
                </a:srgbClr>
              </a:gs>
            </a:gsLst>
            <a:lin ang="13500000" scaled="1"/>
            <a:tileRect/>
          </a:gra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1600" b="1" dirty="0" smtClean="0">
                <a:solidFill>
                  <a:srgbClr val="990000"/>
                </a:solidFill>
                <a:latin typeface="Cambria" pitchFamily="18" charset="0"/>
              </a:rPr>
              <a:t>Семейная реликвия –</a:t>
            </a:r>
          </a:p>
          <a:p>
            <a:pPr algn="ctr"/>
            <a:r>
              <a:rPr lang="ru-RU" sz="1600" b="1" dirty="0" smtClean="0">
                <a:solidFill>
                  <a:srgbClr val="990000"/>
                </a:solidFill>
                <a:latin typeface="Cambria" pitchFamily="18" charset="0"/>
              </a:rPr>
              <a:t>письма с фронта</a:t>
            </a:r>
            <a:endParaRPr lang="ru-RU" sz="1600" b="1" dirty="0">
              <a:solidFill>
                <a:srgbClr val="99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enta1"/>
          <p:cNvPicPr>
            <a:picLocks noChangeAspect="1" noChangeArrowheads="1"/>
          </p:cNvPicPr>
          <p:nvPr/>
        </p:nvPicPr>
        <p:blipFill>
          <a:blip r:embed="rId2"/>
          <a:srcRect l="16529" r="20002"/>
          <a:stretch>
            <a:fillRect/>
          </a:stretch>
        </p:blipFill>
        <p:spPr bwMode="auto">
          <a:xfrm rot="5400000">
            <a:off x="-1964553" y="3036091"/>
            <a:ext cx="6858000" cy="785818"/>
          </a:xfrm>
          <a:prstGeom prst="rect">
            <a:avLst/>
          </a:prstGeom>
          <a:noFill/>
          <a:ln w="19050">
            <a:solidFill>
              <a:srgbClr val="990000"/>
            </a:solidFill>
            <a:miter lim="800000"/>
            <a:headEnd/>
            <a:tailEnd/>
          </a:ln>
        </p:spPr>
      </p:pic>
      <p:pic>
        <p:nvPicPr>
          <p:cNvPr id="1026" name="Picture 2" descr="Z:\Учителя\Нагорина Н.И\семинар\Безымянный.bmp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2945162" y="983872"/>
            <a:ext cx="4610998" cy="5072098"/>
          </a:xfrm>
          <a:prstGeom prst="rect">
            <a:avLst/>
          </a:prstGeom>
          <a:noFill/>
          <a:ln w="57150">
            <a:solidFill>
              <a:srgbClr val="800000"/>
            </a:solidFill>
          </a:ln>
        </p:spPr>
      </p:pic>
      <p:sp>
        <p:nvSpPr>
          <p:cNvPr id="5" name="Овал 4"/>
          <p:cNvSpPr/>
          <p:nvPr/>
        </p:nvSpPr>
        <p:spPr>
          <a:xfrm>
            <a:off x="2428860" y="1142984"/>
            <a:ext cx="5572164" cy="4857784"/>
          </a:xfrm>
          <a:prstGeom prst="ellipse">
            <a:avLst/>
          </a:prstGeom>
          <a:noFill/>
          <a:ln w="762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>
                <a:solidFill>
                  <a:srgbClr val="800000"/>
                </a:solidFill>
                <a:latin typeface="Cambria" pitchFamily="18" charset="0"/>
              </a:rPr>
              <a:t>    </a:t>
            </a:r>
            <a:endParaRPr lang="ru-RU" sz="4800" b="1" dirty="0">
              <a:solidFill>
                <a:srgbClr val="800000"/>
              </a:solidFill>
              <a:latin typeface="Cambria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000364" y="2143116"/>
            <a:ext cx="4572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800000"/>
                </a:solidFill>
                <a:latin typeface="Cambria" pitchFamily="18" charset="0"/>
              </a:rPr>
              <a:t>II </a:t>
            </a:r>
            <a:r>
              <a:rPr lang="ru-RU" sz="4400" b="1" dirty="0" smtClean="0">
                <a:solidFill>
                  <a:srgbClr val="800000"/>
                </a:solidFill>
                <a:latin typeface="Cambria" pitchFamily="18" charset="0"/>
              </a:rPr>
              <a:t>Раздел </a:t>
            </a:r>
            <a:endParaRPr lang="en-US" sz="440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r>
              <a:rPr lang="ru-RU" sz="3600" b="1" dirty="0" smtClean="0">
                <a:solidFill>
                  <a:srgbClr val="800000"/>
                </a:solidFill>
                <a:latin typeface="Cambria" pitchFamily="18" charset="0"/>
              </a:rPr>
              <a:t> «Кем я особенно могу гордиться в своей семье»</a:t>
            </a:r>
            <a:endParaRPr lang="en-US" sz="3600" b="1" dirty="0" smtClean="0">
              <a:solidFill>
                <a:srgbClr val="800000"/>
              </a:solidFill>
              <a:latin typeface="Cambria" pitchFamily="18" charset="0"/>
            </a:endParaRPr>
          </a:p>
          <a:p>
            <a:pPr algn="ctr"/>
            <a:endParaRPr lang="ru-RU" sz="2800" b="1" dirty="0">
              <a:solidFill>
                <a:srgbClr val="800000"/>
              </a:solidFill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284</Words>
  <PresentationFormat>Экран (4:3)</PresentationFormat>
  <Paragraphs>82</Paragraphs>
  <Slides>15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Слайд</vt:lpstr>
      <vt:lpstr>Слайд 1</vt:lpstr>
      <vt:lpstr>Слайд 2</vt:lpstr>
      <vt:lpstr>Слайд 3</vt:lpstr>
      <vt:lpstr>Слайд 4</vt:lpstr>
      <vt:lpstr> I  Подготовительный этап </vt:lpstr>
      <vt:lpstr>  II Основной этап   </vt:lpstr>
      <vt:lpstr>Слайд 7</vt:lpstr>
      <vt:lpstr>Слайд 8</vt:lpstr>
      <vt:lpstr>Слайд 9</vt:lpstr>
      <vt:lpstr>Слайд 10</vt:lpstr>
      <vt:lpstr>Слайд 11</vt:lpstr>
      <vt:lpstr>Пословицы и поговорки о семье</vt:lpstr>
      <vt:lpstr>Слайд 13</vt:lpstr>
      <vt:lpstr>  III Анализ проделанной работы  </vt:lpstr>
      <vt:lpstr>Слайд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Zhenya</cp:lastModifiedBy>
  <cp:revision>49</cp:revision>
  <dcterms:modified xsi:type="dcterms:W3CDTF">2010-01-26T19:41:14Z</dcterms:modified>
</cp:coreProperties>
</file>