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7" r:id="rId4"/>
    <p:sldId id="286" r:id="rId5"/>
    <p:sldId id="289" r:id="rId6"/>
    <p:sldId id="288" r:id="rId7"/>
    <p:sldId id="287" r:id="rId8"/>
    <p:sldId id="265" r:id="rId9"/>
    <p:sldId id="279" r:id="rId10"/>
    <p:sldId id="290" r:id="rId11"/>
    <p:sldId id="259" r:id="rId12"/>
    <p:sldId id="264" r:id="rId13"/>
    <p:sldId id="266" r:id="rId14"/>
    <p:sldId id="267" r:id="rId15"/>
    <p:sldId id="277" r:id="rId16"/>
    <p:sldId id="261" r:id="rId17"/>
    <p:sldId id="291" r:id="rId18"/>
    <p:sldId id="260" r:id="rId19"/>
    <p:sldId id="262" r:id="rId20"/>
    <p:sldId id="263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9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5F41B8-1AE4-4EF5-BDB1-8CEF136E9088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BEBF3D-546A-45E8-B5FE-BF3CBE7F6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39C7-52AC-4E9C-87CF-4B4672137CEA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C120-AA7F-48BA-9762-77E086773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BA21-6E89-40E4-8F13-0DE8463693AD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106A-B0F7-474D-B9FA-11E828018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296B-0F35-40B0-8778-E46CF1570D81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2AEB-46BC-4851-AECD-612F44B18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E8CB23-0336-4D01-B472-3ADADCAD4FB6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CEA69D-088D-419C-A52A-6FEC78546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1A26-5478-46D0-BBAC-BA2282317F15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A2F0-A497-4887-AADA-DEA530DBF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0BE0-4A23-4252-A232-D34326994BBF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56F1-716B-45BB-8689-6F0B40D59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3C3C-1B8C-4687-AF21-B6F46D03F3E8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D73B-F918-4119-8383-7AE0EB5EE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FFA8CE-5283-4719-9C9F-36E00B8E38D7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30C61F-D440-46DB-9614-1FCD1F1B2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1B4A-19B3-4313-BD8F-C5CD3EA28F89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70DB-07E4-4A63-AB59-D4027DB7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5EEB55-27F7-453A-9C75-6F3F839BCDFF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C91C2B-A2C4-4957-9D9C-F3678B1F8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D0A726-50BC-411C-BDE8-003C3F0267F7}" type="datetimeFigureOut">
              <a:rPr lang="ru-RU"/>
              <a:pPr>
                <a:defRPr/>
              </a:pPr>
              <a:t>23.05.2010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FA91FA4-40BE-4A08-8A6B-423F28837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79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2000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Класс Птицы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Обобщающий урок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Внутреннее строение птиц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60602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DE"/>
              </a:clrFrom>
              <a:clrTo>
                <a:srgbClr val="FFFF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28625"/>
            <a:ext cx="76977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 descr="ПИЩЕВА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143000"/>
            <a:ext cx="4344987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8"/>
          <p:cNvSpPr>
            <a:spLocks noChangeArrowheads="1"/>
          </p:cNvSpPr>
          <p:nvPr/>
        </p:nvSpPr>
        <p:spPr bwMode="auto">
          <a:xfrm>
            <a:off x="4714875" y="1071563"/>
            <a:ext cx="37147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Рот;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Глотка;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Пищевод;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Зоб;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Железистый желудок;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Мускульный желудок;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Печень;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Поджелудочная железа;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Тонкая кишка;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Толстая кишка;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>
                <a:latin typeface="Verdana" pitchFamily="34" charset="0"/>
              </a:rPr>
              <a:t>Клоака.</a:t>
            </a:r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428750" y="714375"/>
            <a:ext cx="6357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            ПИЩЕВАРИТЕЛЬНАЯ 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" descr="ДЫХАТЕЛЬНА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428750"/>
            <a:ext cx="410368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4857750" y="2071688"/>
            <a:ext cx="33115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AutoNum type="arabicPeriod"/>
            </a:pPr>
            <a:endParaRPr lang="ru-RU" sz="2000">
              <a:latin typeface="Verdana" pitchFamily="34" charset="0"/>
            </a:endParaRP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AutoNum type="arabicPeriod"/>
            </a:pPr>
            <a:endParaRPr lang="ru-RU" sz="2000">
              <a:latin typeface="Verdana" pitchFamily="34" charset="0"/>
            </a:endParaRP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Трахея;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Передние воздушные мешки;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Лёгкие;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Задние воздушные мешки.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ru-RU" sz="2000">
              <a:latin typeface="Verdana" pitchFamily="34" charset="0"/>
            </a:endParaRP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1428750" y="1000125"/>
            <a:ext cx="6786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                 ДЫХАТЕЛЬНАЯ 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КРОВ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96" b="30016"/>
          <a:stretch>
            <a:fillRect/>
          </a:stretch>
        </p:blipFill>
        <p:spPr bwMode="auto">
          <a:xfrm>
            <a:off x="3887788" y="1196975"/>
            <a:ext cx="52562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57250" y="2000250"/>
            <a:ext cx="38687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Сердце;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Сонная артерия;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Правая дуга аорты;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Спинная аорта;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Задняя полая вена;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Передняя полая вена;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Лёгочная артерия;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Лёгочная вена;</a:t>
            </a:r>
          </a:p>
          <a:p>
            <a:pPr marL="533400" indent="-533400">
              <a:spcBef>
                <a:spcPts val="25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ru-RU" sz="2000">
                <a:latin typeface="Verdana" pitchFamily="34" charset="0"/>
              </a:rPr>
              <a:t>Капиллярная сеть.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143000" y="785813"/>
            <a:ext cx="707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                       КРОВЕНОСНАЯ   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2071688" y="1500188"/>
            <a:ext cx="6215062" cy="6500812"/>
            <a:chOff x="7171" y="6010"/>
            <a:chExt cx="3255" cy="3086"/>
          </a:xfrm>
        </p:grpSpPr>
        <p:pic>
          <p:nvPicPr>
            <p:cNvPr id="27650" name="Picture 3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7430" y="6010"/>
              <a:ext cx="2756" cy="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1" name="Text Box 4"/>
            <p:cNvSpPr txBox="1">
              <a:spLocks noChangeArrowheads="1"/>
            </p:cNvSpPr>
            <p:nvPr/>
          </p:nvSpPr>
          <p:spPr bwMode="auto">
            <a:xfrm>
              <a:off x="7171" y="8554"/>
              <a:ext cx="3255" cy="54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АЗВИТ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714375"/>
            <a:ext cx="8318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Поведение птиц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тетерев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928688"/>
            <a:ext cx="76612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4572000" y="928688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ТОКОВАНИЕ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гнёзд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642938"/>
            <a:ext cx="7959725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500563" y="714375"/>
            <a:ext cx="239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ГНЕЗДОСТРОЕНИЕ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>
                <a:latin typeface="Monotype Corsiva" pitchFamily="66" charset="0"/>
              </a:rPr>
              <a:t>Внешнее строение птиц</a:t>
            </a:r>
            <a:endParaRPr lang="ru-RU" sz="4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14438"/>
            <a:ext cx="64992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572000" y="785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МИГРАЦИИ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714375"/>
            <a:ext cx="65103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00050"/>
            <a:ext cx="71437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781050"/>
            <a:ext cx="80962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49300"/>
            <a:ext cx="714375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85750"/>
            <a:ext cx="4714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928688"/>
            <a:ext cx="81565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kikg.ifmo.ru/learning/gopr/kursovik/2005/3741/dino/arheopteri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63" y="966788"/>
            <a:ext cx="52768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ytime.com.ua/img/forall/0009/stereotip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71563"/>
            <a:ext cx="6643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0606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642938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{43FD0A87-4D2E-4469-9EF1-9DB4C31A1CF0}"/>
          <p:cNvPicPr>
            <a:picLocks noChangeAspect="1" noChangeArrowheads="1"/>
          </p:cNvPicPr>
          <p:nvPr/>
        </p:nvPicPr>
        <p:blipFill>
          <a:blip r:embed="rId2">
            <a:lum bright="-4000" contrast="12000"/>
          </a:blip>
          <a:srcRect/>
          <a:stretch>
            <a:fillRect/>
          </a:stretch>
        </p:blipFill>
        <p:spPr bwMode="auto">
          <a:xfrm>
            <a:off x="2362200" y="1371600"/>
            <a:ext cx="4419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FF3300"/>
                </a:solidFill>
                <a:latin typeface="Monotype Corsiva" pitchFamily="66" charset="0"/>
              </a:rPr>
              <a:t>Строение головы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23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latin typeface="Monotype Corsiva" pitchFamily="66" charset="0"/>
              </a:rPr>
              <a:t>Виды перьев </a:t>
            </a:r>
            <a:r>
              <a:rPr lang="ru-RU" sz="3200">
                <a:latin typeface="Monotype Corsiva" pitchFamily="66" charset="0"/>
              </a:rPr>
              <a:t>(по строению)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r>
              <a:rPr lang="ru-RU" smtClean="0"/>
              <a:t>Контурные.</a:t>
            </a:r>
          </a:p>
          <a:p>
            <a:r>
              <a:rPr lang="ru-RU" smtClean="0"/>
              <a:t>Пуховые.</a:t>
            </a:r>
          </a:p>
          <a:p>
            <a:r>
              <a:rPr lang="ru-RU" smtClean="0"/>
              <a:t>Пух.</a:t>
            </a:r>
          </a:p>
        </p:txBody>
      </p:sp>
      <p:pic>
        <p:nvPicPr>
          <p:cNvPr id="45061" name="Picture 5" descr="Scan0002"/>
          <p:cNvPicPr>
            <a:picLocks noChangeAspect="1" noChangeArrowheads="1"/>
          </p:cNvPicPr>
          <p:nvPr/>
        </p:nvPicPr>
        <p:blipFill>
          <a:blip r:embed="rId2"/>
          <a:srcRect l="-4951" t="-4538"/>
          <a:stretch>
            <a:fillRect/>
          </a:stretch>
        </p:blipFill>
        <p:spPr bwMode="auto">
          <a:xfrm>
            <a:off x="3343275" y="1597025"/>
            <a:ext cx="1685925" cy="1831975"/>
          </a:xfrm>
          <a:prstGeom prst="rect">
            <a:avLst/>
          </a:prstGeom>
          <a:solidFill>
            <a:schemeClr val="tx1"/>
          </a:solidFill>
          <a:ln w="76200">
            <a:solidFill>
              <a:srgbClr val="3366FF">
                <a:alpha val="50195"/>
              </a:srgbClr>
            </a:solidFill>
            <a:miter lim="800000"/>
            <a:headEnd/>
            <a:tailEnd/>
          </a:ln>
        </p:spPr>
      </p:pic>
      <p:pic>
        <p:nvPicPr>
          <p:cNvPr id="45062" name="Picture 6" descr="Копия (2) Scan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971800"/>
            <a:ext cx="1371600" cy="1676400"/>
          </a:xfrm>
          <a:prstGeom prst="rect">
            <a:avLst/>
          </a:prstGeom>
          <a:noFill/>
          <a:ln w="76200">
            <a:solidFill>
              <a:srgbClr val="3366FF">
                <a:alpha val="50195"/>
              </a:srgbClr>
            </a:solidFill>
            <a:miter lim="800000"/>
            <a:headEnd/>
            <a:tailEnd/>
          </a:ln>
        </p:spPr>
      </p:pic>
      <p:pic>
        <p:nvPicPr>
          <p:cNvPr id="45063" name="Picture 7" descr="Копия Scan0002"/>
          <p:cNvPicPr>
            <a:picLocks noChangeAspect="1" noChangeArrowheads="1"/>
          </p:cNvPicPr>
          <p:nvPr/>
        </p:nvPicPr>
        <p:blipFill>
          <a:blip r:embed="rId4"/>
          <a:srcRect l="-21426" r="-21426"/>
          <a:stretch>
            <a:fillRect/>
          </a:stretch>
        </p:blipFill>
        <p:spPr bwMode="auto">
          <a:xfrm>
            <a:off x="5362575" y="2209800"/>
            <a:ext cx="1419225" cy="1752600"/>
          </a:xfrm>
          <a:prstGeom prst="rect">
            <a:avLst/>
          </a:prstGeom>
          <a:solidFill>
            <a:schemeClr val="tx1"/>
          </a:solidFill>
          <a:ln w="76200">
            <a:solidFill>
              <a:srgbClr val="3366FF">
                <a:alpha val="50195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rgbClr val="FF3300"/>
                </a:solidFill>
                <a:latin typeface="Monotype Corsiva" pitchFamily="66" charset="0"/>
              </a:rPr>
              <a:t>Строение нижней конечности</a:t>
            </a:r>
          </a:p>
        </p:txBody>
      </p:sp>
      <p:pic>
        <p:nvPicPr>
          <p:cNvPr id="37893" name="Picture 5" descr="Scan0001"/>
          <p:cNvPicPr>
            <a:picLocks noChangeAspect="1" noChangeArrowheads="1"/>
          </p:cNvPicPr>
          <p:nvPr/>
        </p:nvPicPr>
        <p:blipFill>
          <a:blip r:embed="rId2">
            <a:lum bright="-10000" contrast="22000"/>
          </a:blip>
          <a:srcRect/>
          <a:stretch>
            <a:fillRect/>
          </a:stretch>
        </p:blipFill>
        <p:spPr bwMode="auto">
          <a:xfrm>
            <a:off x="1981200" y="1143000"/>
            <a:ext cx="4343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 flipH="1" flipV="1">
            <a:off x="3657600" y="3886200"/>
            <a:ext cx="2286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 flipV="1">
            <a:off x="4648200" y="2895600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429000" y="478472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пальцы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562600" y="2667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цевка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3886200" y="3733800"/>
            <a:ext cx="1066800" cy="1066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 animBg="1"/>
      <p:bldP spid="37895" grpId="0" animBg="1"/>
      <p:bldP spid="37896" grpId="0"/>
      <p:bldP spid="37897" grpId="0"/>
      <p:bldP spid="378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rgbClr val="FF3300"/>
                </a:solidFill>
                <a:latin typeface="Monotype Corsiva" pitchFamily="66" charset="0"/>
              </a:rPr>
              <a:t>Строение крыла птицы</a:t>
            </a:r>
          </a:p>
        </p:txBody>
      </p:sp>
      <p:pic>
        <p:nvPicPr>
          <p:cNvPr id="30724" name="Picture 4" descr="{60D67B62-5AB7-4E1F-A1DC-B31F2F1B4DF9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6294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 flipH="1" flipV="1">
            <a:off x="3657600" y="4343400"/>
            <a:ext cx="762000" cy="1524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419600" y="4648200"/>
            <a:ext cx="1219200" cy="121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505200" y="58674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Маховые перья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7086600" y="1676400"/>
            <a:ext cx="609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934200" y="12795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Verdana" pitchFamily="34" charset="0"/>
              </a:rPr>
              <a:t>Крылышко</a:t>
            </a: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 rot="1241727">
            <a:off x="1993900" y="1982788"/>
            <a:ext cx="838200" cy="15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плечо</a:t>
            </a:r>
          </a:p>
        </p:txBody>
      </p:sp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 rot="-507345">
            <a:off x="3429000" y="1981200"/>
            <a:ext cx="1600200" cy="23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предплечье</a:t>
            </a:r>
          </a:p>
        </p:txBody>
      </p:sp>
      <p:sp>
        <p:nvSpPr>
          <p:cNvPr id="30734" name="WordArt 14"/>
          <p:cNvSpPr>
            <a:spLocks noChangeArrowheads="1" noChangeShapeType="1" noTextEdit="1"/>
          </p:cNvSpPr>
          <p:nvPr/>
        </p:nvSpPr>
        <p:spPr bwMode="auto">
          <a:xfrm rot="2708364">
            <a:off x="6404769" y="2815431"/>
            <a:ext cx="838200" cy="841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кисть</a:t>
            </a:r>
          </a:p>
        </p:txBody>
      </p:sp>
      <p:sp>
        <p:nvSpPr>
          <p:cNvPr id="30735" name="WordArt 15"/>
          <p:cNvSpPr>
            <a:spLocks noChangeArrowheads="1" noChangeShapeType="1" noTextEdit="1"/>
          </p:cNvSpPr>
          <p:nvPr/>
        </p:nvSpPr>
        <p:spPr bwMode="auto">
          <a:xfrm rot="394117">
            <a:off x="4648200" y="4419600"/>
            <a:ext cx="3046413" cy="91440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21537304"/>
                <a:gd name="adj2" fmla="val 57852"/>
              </a:avLst>
            </a:prstTxWarp>
          </a:bodyPr>
          <a:lstStyle/>
          <a:p>
            <a:pPr algn="ctr"/>
            <a:r>
              <a:rPr lang="ru-RU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первостепенные</a:t>
            </a:r>
          </a:p>
        </p:txBody>
      </p:sp>
      <p:sp>
        <p:nvSpPr>
          <p:cNvPr id="30736" name="WordArt 16"/>
          <p:cNvSpPr>
            <a:spLocks noChangeArrowheads="1" noChangeShapeType="1" noTextEdit="1"/>
          </p:cNvSpPr>
          <p:nvPr/>
        </p:nvSpPr>
        <p:spPr bwMode="auto">
          <a:xfrm rot="394117">
            <a:off x="1295400" y="3962400"/>
            <a:ext cx="3046413" cy="91440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21537304"/>
                <a:gd name="adj2" fmla="val 57852"/>
              </a:avLst>
            </a:prstTxWarp>
          </a:bodyPr>
          <a:lstStyle/>
          <a:p>
            <a:pPr algn="ctr"/>
            <a:r>
              <a:rPr lang="ru-RU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второстепенные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7" grpId="0"/>
      <p:bldP spid="30728" grpId="0" animBg="1"/>
      <p:bldP spid="30729" grpId="0"/>
      <p:bldP spid="30731" grpId="0" animBg="1"/>
      <p:bldP spid="30732" grpId="0" animBg="1"/>
      <p:bldP spid="30734" grpId="0" animBg="1"/>
      <p:bldP spid="30735" grpId="0" animBg="1"/>
      <p:bldP spid="307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60601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DB"/>
              </a:clrFrom>
              <a:clrTo>
                <a:srgbClr val="FFFF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928688"/>
            <a:ext cx="828675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281</TotalTime>
  <Words>85</Words>
  <Application>Microsoft Office PowerPoint</Application>
  <PresentationFormat>Экран (4:3)</PresentationFormat>
  <Paragraphs>48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Verdana</vt:lpstr>
      <vt:lpstr>Arial</vt:lpstr>
      <vt:lpstr>Wingdings 2</vt:lpstr>
      <vt:lpstr>Calibri</vt:lpstr>
      <vt:lpstr>Monotype Corsiva</vt:lpstr>
      <vt:lpstr>Wingdings</vt:lpstr>
      <vt:lpstr>Аспект</vt:lpstr>
      <vt:lpstr>Аспект</vt:lpstr>
      <vt:lpstr>Аспект</vt:lpstr>
      <vt:lpstr>Аспект</vt:lpstr>
      <vt:lpstr>Аспект</vt:lpstr>
      <vt:lpstr>Класс Птицы</vt:lpstr>
      <vt:lpstr>Внешнее строение птиц</vt:lpstr>
      <vt:lpstr>Слайд 3</vt:lpstr>
      <vt:lpstr>Слайд 4</vt:lpstr>
      <vt:lpstr>Слайд 5</vt:lpstr>
      <vt:lpstr>Слайд 6</vt:lpstr>
      <vt:lpstr>Строение крыла птицы</vt:lpstr>
      <vt:lpstr>Слайд 8</vt:lpstr>
      <vt:lpstr>Слайд 9</vt:lpstr>
      <vt:lpstr>Внутреннее строение птиц</vt:lpstr>
      <vt:lpstr>Слайд 11</vt:lpstr>
      <vt:lpstr>Слайд 12</vt:lpstr>
      <vt:lpstr>Слайд 13</vt:lpstr>
      <vt:lpstr>Слайд 14</vt:lpstr>
      <vt:lpstr>Слайд 15</vt:lpstr>
      <vt:lpstr>Слайд 16</vt:lpstr>
      <vt:lpstr>Поведение птиц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Птицы</dc:title>
  <dc:creator>SamLab.ws</dc:creator>
  <cp:lastModifiedBy>User</cp:lastModifiedBy>
  <cp:revision>32</cp:revision>
  <dcterms:created xsi:type="dcterms:W3CDTF">2009-03-09T12:34:23Z</dcterms:created>
  <dcterms:modified xsi:type="dcterms:W3CDTF">2010-05-22T22:08:03Z</dcterms:modified>
</cp:coreProperties>
</file>