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7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3399"/>
    <a:srgbClr val="FFCC66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73" autoAdjust="0"/>
    <p:restoredTop sz="94664" autoAdjust="0"/>
  </p:normalViewPr>
  <p:slideViewPr>
    <p:cSldViewPr>
      <p:cViewPr varScale="1">
        <p:scale>
          <a:sx n="70" d="100"/>
          <a:sy n="70" d="100"/>
        </p:scale>
        <p:origin x="-4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EC552C-0A9F-47A9-8703-B9C3B697E03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28F993-AC03-4C6C-9191-FF95069C70D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AE83D3-12B3-4D93-8726-8E64728B9142}" type="slidenum">
              <a:rPr lang="ru-RU"/>
              <a:pPr/>
              <a:t>1</a:t>
            </a:fld>
            <a:endParaRPr lang="ru-RU"/>
          </a:p>
        </p:txBody>
      </p:sp>
      <p:sp>
        <p:nvSpPr>
          <p:cNvPr id="2355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F519FF-84E8-4391-85AF-B7E6B5D20521}" type="slidenum">
              <a:rPr lang="ru-RU"/>
              <a:pPr/>
              <a:t>3</a:t>
            </a:fld>
            <a:endParaRPr lang="ru-RU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48AA6E-FF6D-4F15-A832-C1DC54601B91}" type="slidenum">
              <a:rPr lang="ru-RU"/>
              <a:pPr/>
              <a:t>4</a:t>
            </a:fld>
            <a:endParaRPr lang="ru-RU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E9982D-32DB-4F1C-B250-3EF4DA36658F}" type="slidenum">
              <a:rPr lang="ru-RU"/>
              <a:pPr/>
              <a:t>5</a:t>
            </a:fld>
            <a:endParaRPr lang="ru-RU"/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kumimoji="1" lang="ru-RU" sz="240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kumimoji="1" lang="ru-RU" sz="240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596E2A2-E32A-40A3-9B7F-16229622089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kumimoji="1" lang="ru-RU" sz="24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94CC4-855D-4029-A330-4574A045BC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66EF0-A19F-4719-AF6D-7A40EDD761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523B4-353F-4C1E-B149-D0DA86C8F6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6FD58-7900-4C0C-B93B-B38BC98699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27065-D6AA-4B05-8C28-3B0B3E628D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D5022-1DEE-4349-B93D-BD1A848ADB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26B92-73F0-4271-BFD5-C14A5D5688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A0E9C-64B7-480A-B040-9EDBC31965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5C879-6EE8-4B83-878D-23736BB1FB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A2D97-D279-4CD4-8BA9-7F9A56C5BD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kumimoji="1" lang="ru-RU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kumimoji="1" lang="ru-RU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kumimoji="1" lang="ru-RU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kumimoji="1" lang="ru-RU" sz="2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ru-RU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9EB0AE2-F047-42FD-8C9C-1F4040A827B4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295400"/>
          </a:xfrm>
        </p:spPr>
        <p:txBody>
          <a:bodyPr/>
          <a:lstStyle/>
          <a:p>
            <a:r>
              <a:rPr lang="ru-RU" sz="8000">
                <a:solidFill>
                  <a:schemeClr val="tx1"/>
                </a:solidFill>
                <a:latin typeface="Arial" charset="0"/>
              </a:rPr>
              <a:t>География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114800"/>
            <a:ext cx="7620000" cy="1752600"/>
          </a:xfrm>
        </p:spPr>
        <p:txBody>
          <a:bodyPr/>
          <a:lstStyle/>
          <a:p>
            <a:r>
              <a:rPr lang="ru-RU" sz="4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Демографические проблемы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838200" y="6096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Рост народонаселения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28600" y="2057400"/>
            <a:ext cx="502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152400" y="1524000"/>
            <a:ext cx="4800600" cy="521652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Arial" charset="0"/>
              </a:rPr>
              <a:t>На протяжении почти всей истории человечества рост населения был медленным,  ускорение роста наступило  в 20 веке. Численность в 1 млрд человек население мира достигло в 1820 г. В 1927 г. на Земле стало 2 млрд жителей, в 1960 – 3 млрд, в 1975 – 4 млрд, в 1978 –                                  5 млрд, в 1999 – 6 млрд.</a:t>
            </a:r>
          </a:p>
        </p:txBody>
      </p:sp>
      <p:pic>
        <p:nvPicPr>
          <p:cNvPr id="36872" name="Picture 8" descr="image06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989138"/>
            <a:ext cx="4191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4572000" cy="609600"/>
          </a:xfrm>
        </p:spPr>
        <p:txBody>
          <a:bodyPr/>
          <a:lstStyle/>
          <a:p>
            <a:r>
              <a:rPr lang="ru-RU" sz="4800" b="1">
                <a:solidFill>
                  <a:schemeClr val="tx1"/>
                </a:solidFill>
                <a:latin typeface="Arial" charset="0"/>
              </a:rPr>
              <a:t>Рост городов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5029200" cy="5486400"/>
          </a:xfrm>
          <a:solidFill>
            <a:srgbClr val="003399"/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0"/>
              <a:t>    К числу важнейших социально-экономических процессов современности относится урбанизация, характерной чертой которой является быстрый темп роста городского населения. В 1900 г. в городах жило около 14% населения мира, в 1950 г. – 29%, в 1995 г. – 45%, в 2000 г. – 48%.</a:t>
            </a:r>
          </a:p>
          <a:p>
            <a:pPr>
              <a:buFont typeface="Wingdings" pitchFamily="2" charset="2"/>
              <a:buNone/>
            </a:pPr>
            <a:endParaRPr lang="ru-RU" sz="2800"/>
          </a:p>
        </p:txBody>
      </p:sp>
      <p:pic>
        <p:nvPicPr>
          <p:cNvPr id="7176" name="Picture 8" descr="UL0007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0"/>
            <a:ext cx="41148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686800" cy="1295400"/>
          </a:xfrm>
        </p:spPr>
        <p:txBody>
          <a:bodyPr/>
          <a:lstStyle/>
          <a:p>
            <a:r>
              <a:rPr lang="ru-RU" sz="3600" b="1">
                <a:solidFill>
                  <a:schemeClr val="tx1"/>
                </a:solidFill>
                <a:latin typeface="Arial" charset="0"/>
              </a:rPr>
              <a:t>Скорость роста народонаселения задается уравнением</a:t>
            </a:r>
            <a:r>
              <a:rPr lang="en-US" sz="3600" b="1">
                <a:solidFill>
                  <a:schemeClr val="tx1"/>
                </a:solidFill>
                <a:latin typeface="Arial" charset="0"/>
              </a:rPr>
              <a:t> N</a:t>
            </a:r>
            <a:r>
              <a:rPr lang="en-US" sz="3600" b="1">
                <a:solidFill>
                  <a:schemeClr val="tx1"/>
                </a:solidFill>
                <a:latin typeface="Arial" charset="0"/>
                <a:cs typeface="Arial" charset="0"/>
              </a:rPr>
              <a:t>‘(t) = k N(t)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981200"/>
            <a:ext cx="86106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Решениями этого дифференциального уравнения являются функции</a:t>
            </a:r>
          </a:p>
        </p:txBody>
      </p:sp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3200400" y="3048000"/>
          <a:ext cx="3048000" cy="838200"/>
        </p:xfrm>
        <a:graphic>
          <a:graphicData uri="http://schemas.openxmlformats.org/presentationml/2006/ole">
            <p:oleObj spid="_x0000_s9224" name="Формула" r:id="rId4" imgW="736560" imgH="228600" progId="Equation.3">
              <p:embed/>
            </p:oleObj>
          </a:graphicData>
        </a:graphic>
      </p:graphicFrame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28600" y="3962400"/>
            <a:ext cx="8915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Arial" charset="0"/>
              </a:rPr>
              <a:t>Если в момент времени </a:t>
            </a:r>
            <a:r>
              <a:rPr lang="en-US" sz="2800">
                <a:latin typeface="Arial" charset="0"/>
              </a:rPr>
              <a:t>t</a:t>
            </a:r>
            <a:r>
              <a:rPr lang="ru-RU" sz="2800">
                <a:latin typeface="Arial" charset="0"/>
              </a:rPr>
              <a:t> = 0 число людей равно </a:t>
            </a:r>
            <a:r>
              <a:rPr lang="en-US" sz="2800">
                <a:latin typeface="Arial" charset="0"/>
              </a:rPr>
              <a:t>N</a:t>
            </a:r>
            <a:r>
              <a:rPr lang="ru-RU" sz="1600">
                <a:latin typeface="Arial" charset="0"/>
              </a:rPr>
              <a:t>0</a:t>
            </a:r>
            <a:r>
              <a:rPr lang="ru-RU" sz="2800">
                <a:latin typeface="Arial" charset="0"/>
              </a:rPr>
              <a:t>, то</a:t>
            </a:r>
          </a:p>
        </p:txBody>
      </p:sp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3200400" y="4572000"/>
          <a:ext cx="3048000" cy="914400"/>
        </p:xfrm>
        <a:graphic>
          <a:graphicData uri="http://schemas.openxmlformats.org/presentationml/2006/ole">
            <p:oleObj spid="_x0000_s9226" name="Формула" r:id="rId5" imgW="799920" imgH="241200" progId="Equation.3">
              <p:embed/>
            </p:oleObj>
          </a:graphicData>
        </a:graphic>
      </p:graphicFrame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52400" y="5486400"/>
            <a:ext cx="85344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3200">
                <a:latin typeface="Galant" pitchFamily="2" charset="0"/>
              </a:rPr>
              <a:t>α</a:t>
            </a:r>
            <a:r>
              <a:rPr lang="ru-RU" sz="3200">
                <a:latin typeface="Galant" pitchFamily="2" charset="0"/>
              </a:rPr>
              <a:t>- прирост населения в год</a:t>
            </a:r>
          </a:p>
          <a:p>
            <a:pPr>
              <a:spcBef>
                <a:spcPct val="50000"/>
              </a:spcBef>
            </a:pPr>
            <a:r>
              <a:rPr lang="ru-RU" sz="2400">
                <a:latin typeface="Galant" pitchFamily="2" charset="0"/>
              </a:rPr>
              <a:t>Если прирост населения в год составляет 2%, то</a:t>
            </a:r>
            <a:r>
              <a:rPr lang="en-US" sz="2400">
                <a:latin typeface="Galant" pitchFamily="2" charset="0"/>
              </a:rPr>
              <a:t> </a:t>
            </a:r>
            <a:endParaRPr lang="el-GR" sz="2400">
              <a:latin typeface="Galant" pitchFamily="2" charset="0"/>
            </a:endParaRPr>
          </a:p>
        </p:txBody>
      </p:sp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6629400" y="6019800"/>
          <a:ext cx="2362200" cy="685800"/>
        </p:xfrm>
        <a:graphic>
          <a:graphicData uri="http://schemas.openxmlformats.org/presentationml/2006/ole">
            <p:oleObj spid="_x0000_s9228" name="Формула" r:id="rId6" imgW="7617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219200"/>
          </a:xfrm>
        </p:spPr>
        <p:txBody>
          <a:bodyPr/>
          <a:lstStyle/>
          <a:p>
            <a:r>
              <a:rPr lang="ru-RU" sz="7200">
                <a:latin typeface="Arial" charset="0"/>
              </a:rPr>
              <a:t>Задача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296400" cy="3962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800" b="0"/>
              <a:t>Население города-новостройки увеличивается ежегодно на 8%. Через сколько лет число жителей удвоится?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бзор проекта">
  <a:themeElements>
    <a:clrScheme name="Обзор проекта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Обзор проекта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бзор проекта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зор проекта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зор проекта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Overview</Template>
  <TotalTime>215</TotalTime>
  <Words>193</Words>
  <Application>Microsoft Office PowerPoint</Application>
  <PresentationFormat>Экран (4:3)</PresentationFormat>
  <Paragraphs>17</Paragraphs>
  <Slides>5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Times New Roman</vt:lpstr>
      <vt:lpstr>Arial</vt:lpstr>
      <vt:lpstr>Wingdings</vt:lpstr>
      <vt:lpstr>Galant</vt:lpstr>
      <vt:lpstr>Обзор проекта</vt:lpstr>
      <vt:lpstr>Microsoft Equation 3.0</vt:lpstr>
      <vt:lpstr>География</vt:lpstr>
      <vt:lpstr>Слайд 2</vt:lpstr>
      <vt:lpstr>Рост городов</vt:lpstr>
      <vt:lpstr>Скорость роста народонаселения задается уравнением N‘(t) = k N(t)</vt:lpstr>
      <vt:lpstr>Задача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Ученик</cp:lastModifiedBy>
  <cp:revision>13</cp:revision>
  <cp:lastPrinted>1601-01-01T00:00:00Z</cp:lastPrinted>
  <dcterms:created xsi:type="dcterms:W3CDTF">1601-01-01T00:00:00Z</dcterms:created>
  <dcterms:modified xsi:type="dcterms:W3CDTF">2010-01-27T13:10:09Z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