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EAEAEA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57200" algn="l" defTabSz="449263" rtl="0" fontAlgn="base">
      <a:spcBef>
        <a:spcPct val="0"/>
      </a:spcBef>
      <a:spcAft>
        <a:spcPct val="0"/>
      </a:spcAft>
      <a:buClr>
        <a:srgbClr val="EAEAEA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914400" algn="l" defTabSz="449263" rtl="0" fontAlgn="base">
      <a:spcBef>
        <a:spcPct val="0"/>
      </a:spcBef>
      <a:spcAft>
        <a:spcPct val="0"/>
      </a:spcAft>
      <a:buClr>
        <a:srgbClr val="EAEAEA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1371600" algn="l" defTabSz="449263" rtl="0" fontAlgn="base">
      <a:spcBef>
        <a:spcPct val="0"/>
      </a:spcBef>
      <a:spcAft>
        <a:spcPct val="0"/>
      </a:spcAft>
      <a:buClr>
        <a:srgbClr val="EAEAEA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828800" algn="l" defTabSz="449263" rtl="0" fontAlgn="base">
      <a:spcBef>
        <a:spcPct val="0"/>
      </a:spcBef>
      <a:spcAft>
        <a:spcPct val="0"/>
      </a:spcAft>
      <a:buClr>
        <a:srgbClr val="EAEAEA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3AD839-A183-405D-934C-B45231AE8E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4C2C11-08CD-43BF-BBDD-2204D68BDA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5813" cy="5999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5999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71E4B0-7855-47A6-BA03-CEF97423BC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8013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fld id="{26B6ABE1-59AD-4C1F-87DD-9333CC898D5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175"/>
            <a:ext cx="8228013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fld id="{13E681A3-99AB-4DA4-A0AA-6D9DDD5FEB2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30175"/>
            <a:ext cx="8228013" cy="1433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7013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40175"/>
            <a:ext cx="4037013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6613" y="3940175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fld id="{C600CACF-7648-4AA6-89E4-16EB5C7E4EA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1C86C28-D55F-46B7-81ED-FE942290E44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44CA7E-BF17-4162-85AF-7A91A67EB6C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8537465-0C44-4526-A726-7306BB7A00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FF6169-4EAE-4039-BCF6-D17AFE1228A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FA856FE-87EB-43A6-88F0-E91EC398343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815C75-0B82-4B13-9852-A3BEB821A21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8EBA9A-37BE-4DE8-B944-FDEA83D3931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25BEAF9-F7C8-41B3-BCE7-9DB93C4319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589A117-379F-4B87-91FD-0339EFC57B5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ECDB10-9FAE-425A-9E00-DE65A9032F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34632E-FDE1-4904-AFB3-4577E3CF71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5813" cy="4529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9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8EE918-DA23-470E-BB25-58398C32B0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7770813" cy="18272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32013" cy="455612"/>
          </a:xfrm>
        </p:spPr>
        <p:txBody>
          <a:bodyPr/>
          <a:lstStyle>
            <a:lvl1pPr>
              <a:defRPr/>
            </a:lvl1pPr>
          </a:lstStyle>
          <a:p>
            <a:fld id="{7502E26D-A997-4F5D-BC51-D421973338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FAEFCE-E29F-4E30-A575-9E96436C88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E884E47-66A3-4933-BF72-7D4EB91B43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471ADF-07CE-42C6-ADEA-D6EA79D2C2E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0FD9B1-6B3F-46E3-8801-DBCB15AB544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58B732D-99B6-4A48-99B0-6F15886B1C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9E656A-2FF9-4A3E-9F50-3BB277DD23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F978346-D0AF-428B-B15F-DDDA12179D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5C9D9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4716463" y="5345113"/>
            <a:ext cx="4425950" cy="1511300"/>
            <a:chOff x="2971" y="3367"/>
            <a:chExt cx="2788" cy="952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" name="Freeform 4"/>
            <p:cNvSpPr>
              <a:spLocks noChangeArrowheads="1"/>
            </p:cNvSpPr>
            <p:nvPr/>
          </p:nvSpPr>
          <p:spPr bwMode="auto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 noChangeArrowheads="1"/>
            </p:cNvSpPr>
            <p:nvPr/>
          </p:nvSpPr>
          <p:spPr bwMode="auto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1" name="Freeform 7"/>
            <p:cNvSpPr>
              <a:spLocks noChangeArrowheads="1"/>
            </p:cNvSpPr>
            <p:nvPr/>
          </p:nvSpPr>
          <p:spPr bwMode="auto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2" name="Freeform 8"/>
            <p:cNvSpPr>
              <a:spLocks noChangeArrowheads="1"/>
            </p:cNvSpPr>
            <p:nvPr/>
          </p:nvSpPr>
          <p:spPr bwMode="auto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3" name="Freeform 9"/>
            <p:cNvSpPr>
              <a:spLocks noChangeArrowheads="1"/>
            </p:cNvSpPr>
            <p:nvPr/>
          </p:nvSpPr>
          <p:spPr bwMode="auto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4" name="Freeform 10"/>
            <p:cNvSpPr>
              <a:spLocks noChangeArrowheads="1"/>
            </p:cNvSpPr>
            <p:nvPr/>
          </p:nvSpPr>
          <p:spPr bwMode="auto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5" name="Freeform 11"/>
            <p:cNvSpPr>
              <a:spLocks noChangeArrowheads="1"/>
            </p:cNvSpPr>
            <p:nvPr/>
          </p:nvSpPr>
          <p:spPr bwMode="auto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6" name="Freeform 12"/>
            <p:cNvSpPr>
              <a:spLocks noChangeArrowheads="1"/>
            </p:cNvSpPr>
            <p:nvPr/>
          </p:nvSpPr>
          <p:spPr bwMode="auto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0175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804CBD7-4A2A-498F-B608-97B26ECE267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  <p:sldLayoutId id="2147483674" r:id="rId13"/>
    <p:sldLayoutId id="2147483675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EEC85E"/>
        </a:buClr>
        <a:buSzPct val="70000"/>
        <a:buFont typeface="Wingdings" charset="2"/>
        <a:buChar char=""/>
        <a:defRPr sz="32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EAEAEA"/>
        </a:buClr>
        <a:buSzPct val="100000"/>
        <a:buFont typeface="Verdana" pitchFamily="32" charset="0"/>
        <a:buChar char="–"/>
        <a:defRPr sz="28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FFFFCC"/>
        </a:buClr>
        <a:buSzPct val="70000"/>
        <a:buFont typeface="Wingdings" charset="2"/>
        <a:buChar char=""/>
        <a:defRPr sz="24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100000"/>
        <a:buFont typeface="Verdana" pitchFamily="32" charset="0"/>
        <a:buChar char="–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66"/>
            </a:gs>
            <a:gs pos="100000">
              <a:srgbClr val="5C9D9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4716463" y="5345113"/>
            <a:ext cx="4425950" cy="1511300"/>
            <a:chOff x="2971" y="3367"/>
            <a:chExt cx="2788" cy="952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2" name="Freeform 4"/>
            <p:cNvSpPr>
              <a:spLocks noChangeArrowheads="1"/>
            </p:cNvSpPr>
            <p:nvPr/>
          </p:nvSpPr>
          <p:spPr bwMode="auto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Freeform 5"/>
            <p:cNvSpPr>
              <a:spLocks noChangeArrowheads="1"/>
            </p:cNvSpPr>
            <p:nvPr/>
          </p:nvSpPr>
          <p:spPr bwMode="auto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Freeform 7"/>
            <p:cNvSpPr>
              <a:spLocks noChangeArrowheads="1"/>
            </p:cNvSpPr>
            <p:nvPr/>
          </p:nvSpPr>
          <p:spPr bwMode="auto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6" name="Freeform 8"/>
            <p:cNvSpPr>
              <a:spLocks noChangeArrowheads="1"/>
            </p:cNvSpPr>
            <p:nvPr/>
          </p:nvSpPr>
          <p:spPr bwMode="auto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8" name="Freeform 10"/>
            <p:cNvSpPr>
              <a:spLocks noChangeArrowheads="1"/>
            </p:cNvSpPr>
            <p:nvPr/>
          </p:nvSpPr>
          <p:spPr bwMode="auto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9" name="Freeform 11"/>
            <p:cNvSpPr>
              <a:spLocks noChangeArrowheads="1"/>
            </p:cNvSpPr>
            <p:nvPr/>
          </p:nvSpPr>
          <p:spPr bwMode="auto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0" name="Freeform 12"/>
            <p:cNvSpPr>
              <a:spLocks noChangeArrowheads="1"/>
            </p:cNvSpPr>
            <p:nvPr/>
          </p:nvSpPr>
          <p:spPr bwMode="auto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2" name="Freeform 14"/>
            <p:cNvSpPr>
              <a:spLocks noChangeArrowheads="1"/>
            </p:cNvSpPr>
            <p:nvPr/>
          </p:nvSpPr>
          <p:spPr bwMode="auto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rgbClr val="009999"/>
                </a:gs>
                <a:gs pos="100000">
                  <a:srgbClr val="008A8A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600200"/>
            <a:ext cx="7770813" cy="1827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Font typeface="Verdana" pitchFamily="32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Font typeface="Verdana" pitchFamily="32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3638"/>
            <a:ext cx="21320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Font typeface="Verdana" pitchFamily="32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DA9185A2-A476-44C7-920C-67A9E3CD240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FFFFCC"/>
        </a:buClr>
        <a:buSzPct val="100000"/>
        <a:buFont typeface="Arial" charset="0"/>
        <a:defRPr sz="44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 Unicode MS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EEC85E"/>
        </a:buClr>
        <a:buSzPct val="70000"/>
        <a:buFont typeface="Wingdings" charset="2"/>
        <a:buChar char=""/>
        <a:defRPr sz="32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EAEAEA"/>
        </a:buClr>
        <a:buSzPct val="100000"/>
        <a:buFont typeface="Verdana" pitchFamily="32" charset="0"/>
        <a:buChar char="–"/>
        <a:defRPr sz="28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FFFFCC"/>
        </a:buClr>
        <a:buSzPct val="70000"/>
        <a:buFont typeface="Wingdings" charset="2"/>
        <a:buChar char=""/>
        <a:defRPr sz="24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100000"/>
        <a:buFont typeface="Verdana" pitchFamily="32" charset="0"/>
        <a:buChar char="–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EAEAEA"/>
        </a:buClr>
        <a:buSzPct val="70000"/>
        <a:buFont typeface="Wingdings" charset="2"/>
        <a:buChar char=""/>
        <a:defRPr sz="2000">
          <a:solidFill>
            <a:srgbClr val="EAEAEA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600200"/>
            <a:ext cx="7772400" cy="1828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8800"/>
              <a:t>Биология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971550" y="3733800"/>
            <a:ext cx="7704138" cy="1752600"/>
          </a:xfrm>
          <a:prstGeom prst="rect">
            <a:avLst/>
          </a:prstGeom>
          <a:noFill/>
          <a:ln/>
        </p:spPr>
        <p:txBody>
          <a:bodyPr lIns="90000" tIns="46800" rIns="90000" bIns="46800"/>
          <a:lstStyle/>
          <a:p>
            <a:pPr marL="0" indent="0" algn="ctr">
              <a:spcBef>
                <a:spcPts val="1200"/>
              </a:spcBef>
              <a:buFont typeface="Wingdings" charset="2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800">
                <a:solidFill>
                  <a:srgbClr val="003366"/>
                </a:solidFill>
              </a:rPr>
              <a:t>Размножение бактерий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88900"/>
            <a:ext cx="9144000" cy="21653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 b="1"/>
              <a:t>В воздухе и в воде, в любом комочке почвы и в каждом живом организме обитают тысячи, а то и миллионы бактерий.</a:t>
            </a:r>
            <a:r>
              <a:rPr lang="en-GB" sz="4000"/>
              <a:t>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68313" y="2349500"/>
            <a:ext cx="8229600" cy="4357688"/>
          </a:xfrm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363" y="2339975"/>
            <a:ext cx="8459787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7813"/>
            <a:ext cx="8218487" cy="7032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Значение бактерий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341438"/>
            <a:ext cx="5256212" cy="4824412"/>
          </a:xfrm>
          <a:solidFill>
            <a:srgbClr val="006666"/>
          </a:solidFill>
          <a:ln/>
        </p:spPr>
        <p:txBody>
          <a:bodyPr/>
          <a:lstStyle/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Бактерии разрушают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мертвую органическую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материю и превращают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ее в углекислый газ и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воду, регулируют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состав атмосферы,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помогают сохранять</a:t>
            </a:r>
          </a:p>
          <a:p>
            <a:pPr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/>
              <a:t>плодородие почвы.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1439863"/>
            <a:ext cx="3240087" cy="4679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Луи Пастер (1822 – 1895)‏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160588"/>
            <a:ext cx="8099425" cy="2879725"/>
          </a:xfrm>
          <a:solidFill>
            <a:srgbClr val="006666"/>
          </a:solidFill>
          <a:ln/>
        </p:spPr>
        <p:txBody>
          <a:bodyPr/>
          <a:lstStyle/>
          <a:p>
            <a:pPr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   Значение бактерий в промышленности и сельском хозяйстве открыл французский ученый Луи Пастер. 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   В результате его исследований были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   открыты бактерии, оказавшиеся</a:t>
            </a:r>
          </a:p>
          <a:p>
            <a:pPr>
              <a:lnSpc>
                <a:spcPct val="80000"/>
              </a:lnSpc>
              <a:spcBef>
                <a:spcPts val="70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800"/>
              <a:t>   виновниками тяжелых заболеваний человека, животных, растений.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3988"/>
            <a:ext cx="8229600" cy="13128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/>
              <a:t>Бактерии необычайно живучи.</a:t>
            </a:r>
            <a:br>
              <a:rPr lang="en-GB" sz="4000"/>
            </a:br>
            <a:r>
              <a:rPr lang="en-GB" sz="4000"/>
              <a:t> Их удается обнаружить: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468313" y="1484313"/>
            <a:ext cx="4038600" cy="2520950"/>
          </a:xfr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48200" y="1600200"/>
            <a:ext cx="4038600" cy="2189163"/>
          </a:xfr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idx="4294967295"/>
          </p:nvPr>
        </p:nvSpPr>
        <p:spPr>
          <a:xfrm>
            <a:off x="468313" y="4365625"/>
            <a:ext cx="4038600" cy="2303463"/>
          </a:xfrm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1484313"/>
            <a:ext cx="4032250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4221163"/>
            <a:ext cx="4032250" cy="244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463" y="4221163"/>
            <a:ext cx="4032250" cy="2459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1484313"/>
            <a:ext cx="4105275" cy="25209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4213" y="1628775"/>
            <a:ext cx="3382962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В верхних слоях атмосферы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859338" y="5876925"/>
            <a:ext cx="3744912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Clr>
                <a:srgbClr val="000066"/>
              </a:buClr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В толще антарктических ледников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716463" y="1557338"/>
            <a:ext cx="3887787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В кипящих вулканических источниках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42988" y="5942013"/>
            <a:ext cx="3313112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125"/>
              </a:spcBef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2" charset="0"/>
              </a:rPr>
              <a:t>В глубоких подземных скважинах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79388" y="277813"/>
            <a:ext cx="8964612" cy="6391275"/>
          </a:xfrm>
          <a:prstGeom prst="rect">
            <a:avLst/>
          </a:prstGeom>
          <a:solidFill>
            <a:srgbClr val="006666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 anchorCtr="1"/>
          <a:lstStyle/>
          <a:p>
            <a:pPr algn="ctr">
              <a:buClr>
                <a:srgbClr val="FFFFCC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Оптимальная температура роста бактерий 30</a:t>
            </a:r>
            <a:r>
              <a:rPr lang="en-GB" sz="54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° - 40°С, встречаются виды, развивающиеся при температуре ниже 12°С и выше 50°С</a:t>
            </a:r>
            <a:r>
              <a:rPr lang="en-GB" sz="32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250825" y="188913"/>
            <a:ext cx="8569325" cy="3157537"/>
          </a:xfrm>
          <a:prstGeom prst="rect">
            <a:avLst/>
          </a:prstGeom>
          <a:solidFill>
            <a:srgbClr val="006666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EAEAEA"/>
                </a:solidFill>
                <a:latin typeface="Verdana" pitchFamily="32" charset="0"/>
              </a:rPr>
              <a:t>Скорость m'(t) размножения бактерий связана с массой m(t) бактерий в момент времени t уравнением </a:t>
            </a:r>
            <a:r>
              <a:rPr lang="en-GB" sz="3200">
                <a:solidFill>
                  <a:srgbClr val="EAEAEA"/>
                </a:solidFill>
                <a:latin typeface="Verdana" pitchFamily="32" charset="0"/>
              </a:rPr>
              <a:t>m'(t) = k m(t)</a:t>
            </a:r>
            <a:r>
              <a:rPr lang="en-GB" sz="2400">
                <a:solidFill>
                  <a:srgbClr val="EAEAEA"/>
                </a:solidFill>
                <a:latin typeface="Verdana" pitchFamily="32" charset="0"/>
              </a:rPr>
              <a:t>, где </a:t>
            </a:r>
          </a:p>
          <a:p>
            <a:pPr>
              <a:spcBef>
                <a:spcPts val="1500"/>
              </a:spcBef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EAEAEA"/>
                </a:solidFill>
                <a:latin typeface="Verdana" pitchFamily="32" charset="0"/>
              </a:rPr>
              <a:t>k-положительное число, зависящее от вида бактерий и внешних условий.</a:t>
            </a:r>
          </a:p>
          <a:p>
            <a:pPr>
              <a:spcBef>
                <a:spcPts val="1500"/>
              </a:spcBef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EAEAEA"/>
                </a:solidFill>
                <a:latin typeface="Verdana" pitchFamily="32" charset="0"/>
              </a:rPr>
              <a:t>Решениями этого дифференциального уравнения являются функции</a:t>
            </a:r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2987675" y="3500438"/>
          <a:ext cx="3024188" cy="936625"/>
        </p:xfrm>
        <a:graphic>
          <a:graphicData uri="http://schemas.openxmlformats.org/presentationml/2006/ole">
            <p:oleObj spid="_x0000_s10242" r:id="rId4" imgW="711000" imgH="228600" progId="">
              <p:embed/>
            </p:oleObj>
          </a:graphicData>
        </a:graphic>
      </p:graphicFrame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4652963"/>
            <a:ext cx="8569325" cy="460375"/>
          </a:xfrm>
          <a:prstGeom prst="rect">
            <a:avLst/>
          </a:prstGeom>
          <a:solidFill>
            <a:srgbClr val="006666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1500"/>
              </a:spcBef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>
                <a:solidFill>
                  <a:srgbClr val="EAEAEA"/>
                </a:solidFill>
                <a:latin typeface="Verdana" pitchFamily="32" charset="0"/>
              </a:rPr>
              <a:t>Если в момент времени t=0 масса бактерий – m</a:t>
            </a:r>
            <a:r>
              <a:rPr lang="en-GB" sz="1600">
                <a:solidFill>
                  <a:srgbClr val="EAEAEA"/>
                </a:solidFill>
                <a:latin typeface="Verdana" pitchFamily="32" charset="0"/>
              </a:rPr>
              <a:t>0</a:t>
            </a:r>
            <a:r>
              <a:rPr lang="en-GB" sz="2400">
                <a:solidFill>
                  <a:srgbClr val="EAEAEA"/>
                </a:solidFill>
                <a:latin typeface="Verdana" pitchFamily="32" charset="0"/>
              </a:rPr>
              <a:t>, то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2987675" y="5516563"/>
          <a:ext cx="3024188" cy="973137"/>
        </p:xfrm>
        <a:graphic>
          <a:graphicData uri="http://schemas.openxmlformats.org/presentationml/2006/ole">
            <p:oleObj spid="_x0000_s10244" r:id="rId5" imgW="774360" imgH="2412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6000" b="1"/>
              <a:t>задача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1600200"/>
            <a:ext cx="8785225" cy="5068888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16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6600"/>
              <a:t>Какое потомство даст одна бактериальная клетка за 6 часов?</a:t>
            </a:r>
          </a:p>
          <a:p>
            <a:pPr>
              <a:lnSpc>
                <a:spcPct val="90000"/>
              </a:lnSpc>
              <a:spcBef>
                <a:spcPts val="1350"/>
              </a:spcBef>
              <a:buFont typeface="Wingdings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5400"/>
              <a:t>(Коэффициент </a:t>
            </a:r>
            <a:r>
              <a:rPr lang="en-GB" sz="5400">
                <a:latin typeface="Arial" charset="0"/>
              </a:rPr>
              <a:t>k = 2)‏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11398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5400"/>
              <a:t>решение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179388" y="1700213"/>
          <a:ext cx="8785225" cy="2520950"/>
        </p:xfrm>
        <a:graphic>
          <a:graphicData uri="http://schemas.openxmlformats.org/presentationml/2006/ole">
            <p:oleObj spid="_x0000_s12290" r:id="rId4" imgW="1765080" imgH="482400" progId="">
              <p:embed/>
            </p:oleObj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68313" y="4724400"/>
            <a:ext cx="8064500" cy="1555750"/>
          </a:xfrm>
          <a:prstGeom prst="rect">
            <a:avLst/>
          </a:prstGeom>
          <a:solidFill>
            <a:srgbClr val="006666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ts val="2000"/>
              </a:spcBef>
              <a:buFont typeface="Verdana" pitchFamily="32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200">
                <a:solidFill>
                  <a:srgbClr val="EAEAEA"/>
                </a:solidFill>
                <a:latin typeface="Verdana" pitchFamily="32" charset="0"/>
              </a:rPr>
              <a:t>Ответ:150000 бактерий – потомство одной бактериальной клетки за 6 часов.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EAEAEA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EAEAEA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 Unicode MS"/>
      </a:majorFont>
      <a:minorFont>
        <a:latin typeface="Verdana"/>
        <a:ea typeface="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EAEAEA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EAEAEA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220</Words>
  <Application>Microsoft Office PowerPoint</Application>
  <PresentationFormat>Экран (4:3)</PresentationFormat>
  <Paragraphs>32</Paragraphs>
  <Slides>9</Slides>
  <Notes>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Times New Roman</vt:lpstr>
      <vt:lpstr>Arial</vt:lpstr>
      <vt:lpstr>Arial Unicode MS</vt:lpstr>
      <vt:lpstr>Verdana</vt:lpstr>
      <vt:lpstr>Wingdings</vt:lpstr>
      <vt:lpstr>Тема Office</vt:lpstr>
      <vt:lpstr>Тема Office</vt:lpstr>
      <vt:lpstr>Биология</vt:lpstr>
      <vt:lpstr>В воздухе и в воде, в любом комочке почвы и в каждом живом организме обитают тысячи, а то и миллионы бактерий. </vt:lpstr>
      <vt:lpstr>Значение бактерий</vt:lpstr>
      <vt:lpstr>Луи Пастер (1822 – 1895)‏</vt:lpstr>
      <vt:lpstr>Бактерии необычайно живучи.  Их удается обнаружить:</vt:lpstr>
      <vt:lpstr>Слайд 6</vt:lpstr>
      <vt:lpstr>Слайд 7</vt:lpstr>
      <vt:lpstr>задача</vt:lpstr>
      <vt:lpstr>решение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Биология</dc:title>
  <dc:creator>Серега</dc:creator>
  <cp:lastModifiedBy>Ученик</cp:lastModifiedBy>
  <cp:revision>1</cp:revision>
  <dcterms:modified xsi:type="dcterms:W3CDTF">2010-01-27T13:11:03Z</dcterms:modified>
</cp:coreProperties>
</file>