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CCFF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9C39DE7-8BA2-4D17-BCC0-D79E481C7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CEE52D3-6FC2-44ED-B422-277608AA9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FD4A2-04D2-4741-85AB-370875E4A160}" type="slidenum">
              <a:rPr lang="ru-RU"/>
              <a:pPr/>
              <a:t>1</a:t>
            </a:fld>
            <a:endParaRPr lang="ru-RU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B6313-6BD6-40CB-805E-296146DF1B45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7B998-21B9-4E16-BF7E-EDF5F7F124B1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A4D3B-B3A4-413E-9FEC-310AC805FBEE}" type="slidenum">
              <a:rPr lang="ru-RU"/>
              <a:pPr/>
              <a:t>5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92D0B-C2D7-4B3A-9B5C-92D43D0CDCEF}" type="slidenum">
              <a:rPr lang="ru-RU"/>
              <a:pPr/>
              <a:t>6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22E27-BBC9-42B5-BBD6-DF3C8787D8B1}" type="slidenum">
              <a:rPr lang="ru-RU"/>
              <a:pPr/>
              <a:t>7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F4001-54CF-4366-9A8E-2AC3CA00728C}" type="slidenum">
              <a:rPr lang="ru-RU"/>
              <a:pPr/>
              <a:t>8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741C6-D616-4D34-B4B1-1ADCCB74A531}" type="slidenum">
              <a:rPr lang="ru-RU"/>
              <a:pPr/>
              <a:t>9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0DE405-8125-46B9-910E-D66E17736536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F74904-F9C1-4B57-927F-F221B98EA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AAFBC-13CE-4E41-8C46-145AC0A2A48E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11CC-03B1-4010-BC04-ABB1C5952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E9A57-E4A5-4597-B499-6A4F2CCD4F63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2CBE9-C85C-47E3-9B73-48545C4F6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819400" y="609600"/>
            <a:ext cx="60960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6B24-8309-4B73-8F34-E9C648290EFD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0333F-D5D2-46AE-8B72-F0CD5863E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8091-A247-432A-81F6-2C4EDFF2EE06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8DACC-9E06-43DB-986B-759EB21DB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5F19C-A8BA-4E8B-AAB6-AEBAE679ECEB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A99BD-45C1-41A6-A342-A21163155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ADB5A-AFA3-4685-A785-484C5CF09DE4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D9E05-E590-48D1-93CC-0C3E6C0BE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18F4-E3FD-49CC-AC04-68602F71DE22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F5A31-FA78-4B1E-AFE9-7758860AC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93B0-E425-41B7-94B2-EB00DDB409AF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38CC8-D9C1-433F-B3F5-04EC8AF67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A2FE-C6C5-4016-8742-7A885E728CF6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BE155-E300-4D62-96E5-625ECD331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0C0C-2A3A-45AB-A8E5-C19E3A37AFD8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934C8-8186-4B71-B230-4E19C9C16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7F0E-EEFC-4DC0-BE75-FA6647180BDC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CD1A5-A02D-4DE2-94CD-06F29CB1D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ADC361D6-6E55-4D51-9626-084ED5541B5D}" type="datetime1">
              <a:rPr lang="ru-RU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674CA25-105A-4AEA-A0AA-6FB8B1BC8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30C0610-9104-49B4-8DE4-0AEF236DA451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512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5F52F2-8F2D-4C93-B70B-5E05F231F566}" type="slidenum">
              <a:rPr lang="ru-RU"/>
              <a:pPr/>
              <a:t>1</a:t>
            </a:fld>
            <a:endParaRPr lang="ru-RU"/>
          </a:p>
        </p:txBody>
      </p:sp>
      <p:sp>
        <p:nvSpPr>
          <p:cNvPr id="5124" name="Rectangle 2049"/>
          <p:cNvSpPr>
            <a:spLocks noGrp="1" noChangeArrowheads="1"/>
          </p:cNvSpPr>
          <p:nvPr>
            <p:ph type="ctrTitle"/>
          </p:nvPr>
        </p:nvSpPr>
        <p:spPr>
          <a:xfrm>
            <a:off x="2133600" y="152400"/>
            <a:ext cx="6781800" cy="1371600"/>
          </a:xfrm>
        </p:spPr>
        <p:txBody>
          <a:bodyPr/>
          <a:lstStyle/>
          <a:p>
            <a:pPr eaLnBrk="1" hangingPunct="1"/>
            <a:r>
              <a:rPr lang="ru-RU" sz="9600" smtClean="0"/>
              <a:t>физика</a:t>
            </a:r>
          </a:p>
        </p:txBody>
      </p:sp>
      <p:sp>
        <p:nvSpPr>
          <p:cNvPr id="5125" name="Rectangle 204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Радиоактивные вещества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5134AA-3BA7-467F-8E71-AF93751678D4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7C0A22-E751-4C2F-A00E-02EA5D80AD8C}" type="slidenum">
              <a:rPr lang="ru-RU"/>
              <a:pPr/>
              <a:t>10</a:t>
            </a:fld>
            <a:endParaRPr lang="ru-RU"/>
          </a:p>
        </p:txBody>
      </p:sp>
      <p:sp>
        <p:nvSpPr>
          <p:cNvPr id="12292" name="Rectangle 1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3276600" y="404813"/>
            <a:ext cx="5867400" cy="6264275"/>
          </a:xfrm>
        </p:spPr>
        <p:txBody>
          <a:bodyPr/>
          <a:lstStyle/>
          <a:p>
            <a:pPr eaLnBrk="1" hangingPunct="1"/>
            <a:r>
              <a:rPr lang="ru-RU" sz="4000" b="0" i="1" dirty="0" smtClean="0">
                <a:latin typeface="Arial" charset="0"/>
              </a:rPr>
              <a:t>«Земля у нас только одна. Этот прекрасный корабль имеет все необходимое для бесконечно долгого путешествия на нем. Механизм жизни необычайно прочен, однако не беспредельно. В случае поломки его, пересесть нам будет не на что. Надо беречь, что имеем.»</a:t>
            </a:r>
            <a:br>
              <a:rPr lang="ru-RU" sz="4000" b="0" i="1" dirty="0" smtClean="0">
                <a:latin typeface="Arial" charset="0"/>
              </a:rPr>
            </a:br>
            <a:endParaRPr lang="ru-RU" sz="4000" b="0" i="1" dirty="0" smtClean="0">
              <a:latin typeface="Arial" charset="0"/>
            </a:endParaRPr>
          </a:p>
        </p:txBody>
      </p:sp>
      <p:pic>
        <p:nvPicPr>
          <p:cNvPr id="30722" name="Picture 2" descr="C:\Documents and Settings\Ученик\Мои документы\Мои рисунки\чер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2643206" cy="1988209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714884"/>
            <a:ext cx="2714644" cy="189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2641587" cy="210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AFB10EC-5286-4300-92EF-EF33DA65FB09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6CFFD5-A9B8-4775-A741-B1A72D9CA7F9}" type="slidenum">
              <a:rPr lang="ru-RU"/>
              <a:pPr/>
              <a:t>11</a:t>
            </a:fld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038600" y="152400"/>
            <a:ext cx="4953000" cy="1066800"/>
          </a:xfrm>
        </p:spPr>
        <p:txBody>
          <a:bodyPr/>
          <a:lstStyle/>
          <a:p>
            <a:pPr eaLnBrk="1" hangingPunct="1"/>
            <a:r>
              <a:rPr lang="ru-RU" smtClean="0"/>
              <a:t>Берегите Землю</a:t>
            </a:r>
            <a:r>
              <a:rPr lang="ru-RU" smtClean="0">
                <a:latin typeface="Arial" charset="0"/>
              </a:rPr>
              <a:t>!</a:t>
            </a:r>
            <a:endParaRPr lang="ru-RU" smtClean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522756" cy="235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8198" y="1000108"/>
            <a:ext cx="37853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169723"/>
            <a:ext cx="3571900" cy="247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7356" y="4286256"/>
            <a:ext cx="3303694" cy="235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2000240"/>
            <a:ext cx="3929090" cy="266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F9B40D-9862-4399-9C99-7F09D0B6DE10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614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43F8FF-FE5B-4575-BC21-E1DD7A691FCC}" type="slidenum">
              <a:rPr lang="ru-RU"/>
              <a:pPr/>
              <a:t>2</a:t>
            </a:fld>
            <a:endParaRPr lang="ru-RU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6629400" cy="1143000"/>
          </a:xfrm>
        </p:spPr>
        <p:txBody>
          <a:bodyPr/>
          <a:lstStyle/>
          <a:p>
            <a:pPr eaLnBrk="1" hangingPunct="1"/>
            <a:r>
              <a:rPr lang="ru-RU" sz="6000" smtClean="0"/>
              <a:t>26 апреля 20</a:t>
            </a:r>
            <a:r>
              <a:rPr lang="en-US" sz="6000" smtClean="0"/>
              <a:t>10</a:t>
            </a:r>
            <a:r>
              <a:rPr lang="ru-RU" sz="6000" smtClean="0"/>
              <a:t> года 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19400" y="1905000"/>
            <a:ext cx="6096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400" smtClean="0"/>
              <a:t>  2</a:t>
            </a:r>
            <a:r>
              <a:rPr lang="en-US" sz="5400" smtClean="0"/>
              <a:t>4</a:t>
            </a:r>
            <a:r>
              <a:rPr lang="ru-RU" sz="5400" smtClean="0"/>
              <a:t> года со дня Чернобыльской               катастрофы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4D20F43-2FE2-41E5-A5A1-288D3B0E9A5B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717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D69E29-C05B-4D01-9444-4352359AE868}" type="slidenum">
              <a:rPr lang="ru-RU"/>
              <a:pPr/>
              <a:t>3</a:t>
            </a:fld>
            <a:endParaRPr lang="ru-RU"/>
          </a:p>
        </p:txBody>
      </p:sp>
      <p:pic>
        <p:nvPicPr>
          <p:cNvPr id="4097" name="Picture 1" descr="C:\Documents and Settings\Ученик\Мои документы\Мои рисунки\черн1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715436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DB02A2B-9F2A-40C0-B86F-DE595F03F9B6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7A2308-C7D4-44CD-837C-9FE761D084F5}" type="slidenum">
              <a:rPr lang="ru-RU"/>
              <a:pPr/>
              <a:t>4</a:t>
            </a:fld>
            <a:endParaRPr lang="ru-RU"/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81000"/>
            <a:ext cx="8915400" cy="5715000"/>
          </a:xfrm>
        </p:spPr>
        <p:txBody>
          <a:bodyPr/>
          <a:lstStyle/>
          <a:p>
            <a:pPr eaLnBrk="1" hangingPunct="1"/>
            <a:r>
              <a:rPr lang="ru-RU" sz="4400" smtClean="0"/>
              <a:t>Огромную опасность для природы нашей планеты представляет гонка вооружений. </a:t>
            </a:r>
          </a:p>
          <a:p>
            <a:pPr eaLnBrk="1" hangingPunct="1"/>
            <a:r>
              <a:rPr lang="ru-RU" sz="4400" smtClean="0"/>
              <a:t>Загрязнения, возникающие при испытании ядерного оружия дают 1/5 всех загрязнений окружающей среды.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33393C5-89E5-4BDC-AF1B-6E9717C4F190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102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42CA0-F6DE-4C73-87EE-E5AFADA072FB}" type="slidenum">
              <a:rPr lang="ru-RU"/>
              <a:pPr/>
              <a:t>5</a:t>
            </a:fld>
            <a:endParaRPr lang="ru-RU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   </a:t>
            </a:r>
            <a:r>
              <a:rPr lang="ru-RU" sz="3600" smtClean="0"/>
              <a:t>Скорость уменьшения массы</a:t>
            </a:r>
            <a:r>
              <a:rPr lang="en-US" sz="3600" smtClean="0"/>
              <a:t> m(t) </a:t>
            </a:r>
            <a:r>
              <a:rPr lang="ru-RU" sz="3600" smtClean="0"/>
              <a:t>радиоактивного вещества пропорциональна его количеству, т. 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   m</a:t>
            </a:r>
            <a:r>
              <a:rPr lang="en-US" sz="3600" smtClean="0">
                <a:cs typeface="Arial" charset="0"/>
              </a:rPr>
              <a:t>‘(t) = - k m(t)</a:t>
            </a:r>
            <a:r>
              <a:rPr lang="ru-RU" sz="3600" smtClean="0">
                <a:cs typeface="Arial" charset="0"/>
              </a:rPr>
              <a:t>. Решением этого уравнения при </a:t>
            </a:r>
            <a:r>
              <a:rPr lang="en-US" sz="3600" smtClean="0">
                <a:cs typeface="Arial" charset="0"/>
              </a:rPr>
              <a:t>t</a:t>
            </a:r>
            <a:r>
              <a:rPr lang="ru-RU" sz="3600" smtClean="0">
                <a:cs typeface="Arial" charset="0"/>
              </a:rPr>
              <a:t> = 0 является</a:t>
            </a:r>
            <a:endParaRPr lang="en-US" sz="36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                               </a:t>
            </a:r>
            <a:r>
              <a:rPr lang="ru-RU" sz="3600" smtClean="0"/>
              <a:t>    где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smtClean="0"/>
              <a:t>   </a:t>
            </a:r>
            <a:r>
              <a:rPr lang="en-US" sz="3600" smtClean="0"/>
              <a:t>m</a:t>
            </a:r>
            <a:r>
              <a:rPr lang="en-US" sz="1800" smtClean="0"/>
              <a:t>0 </a:t>
            </a:r>
            <a:r>
              <a:rPr lang="en-US" sz="3600" smtClean="0"/>
              <a:t>– </a:t>
            </a:r>
            <a:r>
              <a:rPr lang="ru-RU" sz="3600" smtClean="0"/>
              <a:t>масса вещества в начальный момент времени </a:t>
            </a:r>
            <a:r>
              <a:rPr lang="en-US" sz="3600" smtClean="0"/>
              <a:t>t</a:t>
            </a:r>
            <a:r>
              <a:rPr lang="en-US" sz="1800" smtClean="0"/>
              <a:t>0 </a:t>
            </a:r>
            <a:r>
              <a:rPr lang="en-US" sz="3600" smtClean="0"/>
              <a:t>=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smtClean="0"/>
              <a:t>   </a:t>
            </a:r>
            <a:r>
              <a:rPr lang="en-US" sz="3600" smtClean="0"/>
              <a:t>m– </a:t>
            </a:r>
            <a:r>
              <a:rPr lang="ru-RU" sz="3600" smtClean="0"/>
              <a:t>масса вещества в момент времени </a:t>
            </a:r>
            <a:r>
              <a:rPr lang="en-US" sz="3600" smtClean="0"/>
              <a:t>t</a:t>
            </a:r>
            <a:r>
              <a:rPr lang="en-US" sz="1800" smtClean="0"/>
              <a:t> </a:t>
            </a:r>
            <a:endParaRPr lang="en-US" sz="3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smtClean="0"/>
              <a:t>   Т – период полураспада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smtClean="0"/>
              <a:t>   е = 2,718281828… </a:t>
            </a:r>
            <a:endParaRPr lang="ru-RU" sz="1800" smtClean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04800" y="2819400"/>
          <a:ext cx="3657600" cy="990600"/>
        </p:xfrm>
        <a:graphic>
          <a:graphicData uri="http://schemas.openxmlformats.org/presentationml/2006/ole">
            <p:oleObj spid="_x0000_s1026" name="Формула" r:id="rId4" imgW="825480" imgH="241200" progId="Equation.3">
              <p:embed/>
            </p:oleObj>
          </a:graphicData>
        </a:graphic>
      </p:graphicFrame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6248400" y="2819400"/>
          <a:ext cx="1828800" cy="914400"/>
        </p:xfrm>
        <a:graphic>
          <a:graphicData uri="http://schemas.openxmlformats.org/presentationml/2006/ole">
            <p:oleObj spid="_x0000_s1027" name="Формула" r:id="rId5" imgW="520560" imgH="39348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AEDCAE-F21B-4C56-9109-9A4686BF200D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927651-A51C-4A79-9E7D-33342189CF81}" type="slidenum">
              <a:rPr lang="ru-RU"/>
              <a:pPr/>
              <a:t>6</a:t>
            </a:fld>
            <a:endParaRPr lang="ru-RU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52400" y="0"/>
            <a:ext cx="8991600" cy="664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66CCFF"/>
                </a:solidFill>
              </a:rPr>
              <a:t>Период полураспада Т</a:t>
            </a:r>
            <a:r>
              <a:rPr lang="ru-RU" sz="3200"/>
              <a:t> – это время, за которое первоначальная масса радиоактивного вещества уменьшится вдвое. </a:t>
            </a:r>
          </a:p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66CCFF"/>
                </a:solidFill>
              </a:rPr>
              <a:t>Периоды</a:t>
            </a:r>
            <a:r>
              <a:rPr lang="ru-RU" sz="3600" b="1"/>
              <a:t> </a:t>
            </a:r>
            <a:r>
              <a:rPr lang="ru-RU" sz="3600" b="1">
                <a:solidFill>
                  <a:srgbClr val="66CCFF"/>
                </a:solidFill>
              </a:rPr>
              <a:t>полураспада некоторых веществ:</a:t>
            </a:r>
            <a:r>
              <a:rPr lang="ru-RU" sz="3200" b="1"/>
              <a:t>     </a:t>
            </a:r>
            <a:r>
              <a:rPr lang="ru-RU" sz="4000" b="1"/>
              <a:t>Уран 238 – 4,5 млрд лет 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                   Радий – 1600 лет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                   Цезий 137 – 31 год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                   Йод 131 – 8 суток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          Торий С – 0,0000003 секунды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B6D7A28-0478-44F9-8427-3DAE97545D13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04D10-0D95-4A42-A7D5-71B7E24FF6FA}" type="slidenum">
              <a:rPr lang="ru-RU"/>
              <a:pPr/>
              <a:t>7</a:t>
            </a:fld>
            <a:endParaRPr lang="ru-RU"/>
          </a:p>
        </p:txBody>
      </p:sp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457200" y="91440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800"/>
          </a:p>
        </p:txBody>
      </p:sp>
      <p:sp>
        <p:nvSpPr>
          <p:cNvPr id="10245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2743200" y="427038"/>
            <a:ext cx="4800600" cy="944562"/>
          </a:xfrm>
        </p:spPr>
        <p:txBody>
          <a:bodyPr/>
          <a:lstStyle/>
          <a:p>
            <a:pPr eaLnBrk="1" hangingPunct="1"/>
            <a:r>
              <a:rPr lang="ru-RU" smtClean="0"/>
              <a:t>задача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9144000" cy="4724400"/>
          </a:xfrm>
        </p:spPr>
        <p:txBody>
          <a:bodyPr/>
          <a:lstStyle/>
          <a:p>
            <a:pPr eaLnBrk="1" hangingPunct="1"/>
            <a:r>
              <a:rPr lang="ru-RU" sz="5400" b="1" i="1" smtClean="0"/>
              <a:t>Период полураспада радия равен 1600 лет. Через какое время его количество уменьшится в 10 раз?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602E94-50CF-4E77-8D33-D04BB8BBED9F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3D6FB2-53BF-48EA-A3C9-EA2ED5017A61}" type="slidenum">
              <a:rPr lang="ru-RU"/>
              <a:pPr/>
              <a:t>8</a:t>
            </a:fld>
            <a:endParaRPr lang="ru-RU"/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743200" y="228600"/>
            <a:ext cx="3048000" cy="6858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6000" smtClean="0"/>
              <a:t>решение</a:t>
            </a:r>
          </a:p>
        </p:txBody>
      </p:sp>
      <p:sp>
        <p:nvSpPr>
          <p:cNvPr id="205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828800"/>
            <a:ext cx="8534400" cy="4800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228600" y="1066800"/>
          <a:ext cx="8686800" cy="5638800"/>
        </p:xfrm>
        <a:graphic>
          <a:graphicData uri="http://schemas.openxmlformats.org/presentationml/2006/ole">
            <p:oleObj spid="_x0000_s2050" name="Формула" r:id="rId4" imgW="2539800" imgH="205740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E9BD42C-21DE-4763-A4D3-5CA743CADDF0}" type="datetime1">
              <a:rPr lang="ru-RU"/>
              <a:pPr/>
              <a:t>27.01.2010</a:t>
            </a:fld>
            <a:endParaRPr lang="ru-RU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B8E6E-619C-4B65-A00A-27084A1D3B55}" type="slidenum">
              <a:rPr lang="ru-RU"/>
              <a:pPr/>
              <a:t>9</a:t>
            </a:fld>
            <a:endParaRPr lang="ru-RU"/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304800" y="685800"/>
            <a:ext cx="8534400" cy="557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Через какое время из 1 килограмма радиоактивного радия получится 1грамм?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изика">
  <a:themeElements>
    <a:clrScheme name="физика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физика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физика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изика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изика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физика</Template>
  <TotalTime>68</TotalTime>
  <Words>268</Words>
  <Application>Microsoft Office PowerPoint</Application>
  <PresentationFormat>Экран (4:3)</PresentationFormat>
  <Paragraphs>58</Paragraphs>
  <Slides>11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физика</vt:lpstr>
      <vt:lpstr>Формула</vt:lpstr>
      <vt:lpstr>физика</vt:lpstr>
      <vt:lpstr>26 апреля 2010 года </vt:lpstr>
      <vt:lpstr>Слайд 3</vt:lpstr>
      <vt:lpstr>Слайд 4</vt:lpstr>
      <vt:lpstr>Слайд 5</vt:lpstr>
      <vt:lpstr>Слайд 6</vt:lpstr>
      <vt:lpstr>задача</vt:lpstr>
      <vt:lpstr>решение</vt:lpstr>
      <vt:lpstr>Слайд 9</vt:lpstr>
      <vt:lpstr>«Земля у нас только одна. Этот прекрасный корабль имеет все необходимое для бесконечно долгого путешествия на нем. Механизм жизни необычайно прочен, однако не беспредельно. В случае поломки его, пересесть нам будет не на что. Надо беречь, что имеем.» </vt:lpstr>
      <vt:lpstr>Берегите Землю!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</dc:title>
  <dc:creator>Zver</dc:creator>
  <cp:lastModifiedBy>Ученик</cp:lastModifiedBy>
  <cp:revision>7</cp:revision>
  <cp:lastPrinted>1601-01-01T00:00:00Z</cp:lastPrinted>
  <dcterms:created xsi:type="dcterms:W3CDTF">2009-05-14T14:42:04Z</dcterms:created>
  <dcterms:modified xsi:type="dcterms:W3CDTF">2010-01-27T12:13:58Z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