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3" r:id="rId2"/>
    <p:sldMasterId id="2147483785" r:id="rId3"/>
    <p:sldMasterId id="2147483797" r:id="rId4"/>
    <p:sldMasterId id="2147483833" r:id="rId5"/>
  </p:sldMasterIdLst>
  <p:sldIdLst>
    <p:sldId id="256" r:id="rId6"/>
    <p:sldId id="271" r:id="rId7"/>
    <p:sldId id="264" r:id="rId8"/>
    <p:sldId id="274" r:id="rId9"/>
    <p:sldId id="257" r:id="rId10"/>
    <p:sldId id="275" r:id="rId11"/>
    <p:sldId id="259" r:id="rId12"/>
    <p:sldId id="262" r:id="rId13"/>
    <p:sldId id="268" r:id="rId14"/>
    <p:sldId id="266" r:id="rId15"/>
    <p:sldId id="261" r:id="rId16"/>
    <p:sldId id="263" r:id="rId17"/>
    <p:sldId id="270" r:id="rId18"/>
    <p:sldId id="269" r:id="rId19"/>
    <p:sldId id="279" r:id="rId20"/>
    <p:sldId id="276" r:id="rId21"/>
    <p:sldId id="278" r:id="rId22"/>
    <p:sldId id="277" r:id="rId23"/>
    <p:sldId id="27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55" autoAdjust="0"/>
  </p:normalViewPr>
  <p:slideViewPr>
    <p:cSldViewPr>
      <p:cViewPr>
        <p:scale>
          <a:sx n="75" d="100"/>
          <a:sy n="75" d="100"/>
        </p:scale>
        <p:origin x="-1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image" Target="../media/image21.png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674CD-CB39-4E4D-808A-1C35B06DD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D9337-66A2-48B3-BD93-2472C1CF8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1AF5-2148-4730-856B-1025D32B0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C24C-F791-4E7E-B2EC-7DD56D585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095AA-D0C6-4E6B-B49E-26CEDB2D9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E86E8-A4FC-42EB-BF96-9307FDFD3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FA14-3AD0-4952-BFD5-BE2BE7BC2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BB30-154E-4920-9711-CD907CAC6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41D0E-F2DD-4005-ABB3-731ECACBE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4F5C-B187-48FD-99A8-5865F98F1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899F-328C-480C-9DFC-A3C9501DF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3AEF-79BE-4FD4-BF24-B35DB640E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FF663-F5C3-4D87-80F7-F7207B848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1645-E522-4473-B5D7-8A936DA38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EBE99-6B39-4C6C-AA23-79157D518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869F-1B8C-4606-8B72-A040CD4E3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2D69-9F33-4939-A871-DDC5B2DF3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5798E-3856-4243-B5D1-9176B635C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351F0-0A9E-4941-A666-F416EE4E1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26B6-D8F0-4978-A9BF-B43E0C375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B335-8528-4248-BF95-6347B12E0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04E9-6C4B-4352-BDE8-9EB147B81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F20D-F4CA-48B9-93DF-E83DC1076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3E83-9714-4044-9047-34886B931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64313-4BCD-416B-8F1D-65F362C3D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6A2BD-F2D0-4864-B5B0-DE7BF1802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499BF-BC08-46C1-847F-00A72EC51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4CA98-39DC-44E7-B469-506054573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F2CF-B46C-44FF-88F3-A182BA206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5A593-6EDF-4D6F-9A08-EDA677407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2195-226D-493B-BA3F-23707AD42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51BF-1A99-4F04-A5A9-A6D4E8165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CD64C-F3F6-4F71-A6A5-64A3D3DE8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8B3CE-3FAC-4134-B986-6ECFB9344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FBCA-7784-41C1-ABA5-240E767F8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7E34-466A-4688-A979-2066FC721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5269-841A-4A6D-A98F-234DC257D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726B-D7A3-40B3-AB0E-9079ABBD9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9743-8D6E-4B99-9A79-F07A49AB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D7F2-F602-4772-885C-C30E01B92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55704-E7B7-4B63-AD72-87749110D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DBDF4-3C76-43D6-86FB-80136B43E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27CC-7776-4689-8C32-CE9C8CC2D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9C5BD-5CC5-4EC0-A93F-088E6BAC1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2970E-2860-4EC9-B485-F0932EF67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7241-59A6-48A9-A69E-891AF56DB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95EC-B444-4192-8BED-893BF053D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4F691-889B-40A1-9E3C-16209B5FA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DF07-94D6-419E-80C7-BB695CA22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5F9F-5FB0-41C5-8F24-75A3F40FE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ECA80-D833-4E95-AEA1-D14DCDDBD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3AF69-86CC-4E70-B624-505E9798B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DBB9-9E62-4F4D-AAFE-4A14CDC6E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82FD0-0D82-4F8F-9F3A-3AF0A5EF9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C84C0-DCDC-4E01-8459-B49E575AE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390114E-46D8-4F36-BA02-855AF10CB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99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E69F95-4264-43CD-A915-A97B85954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76250B-95E1-4C66-9B5B-46D01CFD4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D31D6BB-0559-4996-B693-1DF7BAA81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00" r:id="rId1"/>
    <p:sldLayoutId id="2147484481" r:id="rId2"/>
    <p:sldLayoutId id="2147484501" r:id="rId3"/>
    <p:sldLayoutId id="2147484482" r:id="rId4"/>
    <p:sldLayoutId id="214748450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29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5F8956A-84F3-420B-98AA-A5A7F1F18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503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6.png"/><Relationship Id="rId18" Type="http://schemas.openxmlformats.org/officeDocument/2006/relationships/hyperlink" Target="&#1055;&#1088;&#1080;&#1083;&#1086;&#1078;&#1077;&#1085;&#1080;&#1077;/&#1051;&#1080;&#1090;&#1077;&#1088;&#1072;&#1090;&#1091;&#1088;&#1072;/&#1040;&#1072;&#1085;%20&#1072;&#1083;&#1072;&#1093;&#1095;&#1099;&#1085;.pptx" TargetMode="External"/><Relationship Id="rId3" Type="http://schemas.openxmlformats.org/officeDocument/2006/relationships/oleObject" Target="../embeddings/oleObject6.bin"/><Relationship Id="rId7" Type="http://schemas.openxmlformats.org/officeDocument/2006/relationships/image" Target="../media/image24.jpeg"/><Relationship Id="rId12" Type="http://schemas.openxmlformats.org/officeDocument/2006/relationships/hyperlink" Target="&#1055;&#1088;&#1080;&#1083;&#1086;&#1078;&#1077;&#1085;&#1080;&#1077;/&#1051;&#1080;&#1090;&#1077;&#1088;&#1072;&#1090;&#1091;&#1088;&#1072;/&#1040;&#1083;&#1072;%20&#1073;&#1091;&#1091;&#1088;&#1072;&#1081;.pptx" TargetMode="External"/><Relationship Id="rId17" Type="http://schemas.openxmlformats.org/officeDocument/2006/relationships/hyperlink" Target="&#1055;&#1088;&#1080;&#1083;&#1086;&#1078;&#1077;&#1085;&#1080;&#1077;/&#1051;&#1080;&#1090;&#1077;&#1088;&#1072;&#1090;&#1091;&#1088;&#1072;/&#1040;&#1081;&#1099;&#1099;&#1089;&#1099;&#1090;.pptx" TargetMode="External"/><Relationship Id="rId2" Type="http://schemas.openxmlformats.org/officeDocument/2006/relationships/slideLayout" Target="../slideLayouts/slideLayout13.xml"/><Relationship Id="rId16" Type="http://schemas.openxmlformats.org/officeDocument/2006/relationships/hyperlink" Target="&#1055;&#1088;&#1080;&#1083;&#1086;&#1078;&#1077;&#1085;&#1080;&#1077;/&#1051;&#1080;&#1090;&#1077;&#1088;&#1072;&#1090;&#1091;&#1088;&#1072;/&#1048;&#1101;&#1081;&#1101;&#1093;&#1089;&#1080;&#1090;.pptx" TargetMode="External"/><Relationship Id="rId20" Type="http://schemas.openxmlformats.org/officeDocument/2006/relationships/hyperlink" Target="&#1055;&#1088;&#1080;&#1083;&#1086;&#1078;&#1077;&#1085;&#1080;&#1077;/&#1051;&#1080;&#1090;&#1077;&#1088;&#1072;&#1090;&#1091;&#1088;&#1072;/&#1048;&#1083;&#1073;&#1080;&#1089;%20&#1082;&#1099;&#1099;h&#1072;,%20&#1086;h&#1086;&#1083;%20&#1091;&#1086;&#1083;&#1072;.pptx" TargetMode="Externa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8.bin"/><Relationship Id="rId15" Type="http://schemas.openxmlformats.org/officeDocument/2006/relationships/hyperlink" Target="&#1055;&#1088;&#1080;&#1083;&#1086;&#1078;&#1077;&#1085;&#1080;&#1077;/&#1051;&#1080;&#1090;&#1077;&#1088;&#1072;&#1090;&#1091;&#1088;&#1072;/&#1041;&#1072;&#1072;&#1081;%20&#1073;&#1072;&#1081;&#1072;&#1085;&#1072;&#1081;.pptx" TargetMode="External"/><Relationship Id="rId10" Type="http://schemas.openxmlformats.org/officeDocument/2006/relationships/hyperlink" Target="&#1055;&#1088;&#1080;&#1083;&#1086;&#1078;&#1077;&#1085;&#1080;&#1077;/&#1051;&#1080;&#1090;&#1077;&#1088;&#1072;&#1090;&#1091;&#1088;&#1072;/&#1040;&#1088;&#1089;&#1072;&#1085;%20&#1076;&#1091;&#1086;&#1072;&#1081;.pptx" TargetMode="External"/><Relationship Id="rId19" Type="http://schemas.openxmlformats.org/officeDocument/2006/relationships/hyperlink" Target="&#1055;&#1088;&#1080;&#1083;&#1086;&#1078;&#1077;&#1085;&#1080;&#1077;/&#1051;&#1080;&#1090;&#1077;&#1088;&#1072;&#1090;&#1091;&#1088;&#1072;/&#1059;&#1088;&#1091;&#1085;%20&#1072;&#1072;&#1088;%20&#1090;&#1086;&#1081;&#1086;&#1085;.pptx" TargetMode="External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1.bin"/><Relationship Id="rId14" Type="http://schemas.openxmlformats.org/officeDocument/2006/relationships/hyperlink" Target="&#1055;&#1088;&#1080;&#1083;&#1086;&#1078;&#1077;&#1085;&#1080;&#1077;/&#1051;&#1080;&#1090;&#1077;&#1088;&#1072;&#1090;&#1091;&#1088;&#1072;/&#1061;&#1072;&#1090;&#1072;&#1085;%20&#1090;&#1101;&#1084;&#1080;&#1101;&#1088;&#1080;&#1081;&#1101;.pptx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file:///C:\Documents%20and%20Settings\&#1053;&#1057;&#1064;2\&#1056;&#1072;&#1073;&#1086;&#1095;&#1080;&#1081;%20&#1089;&#1090;&#1086;&#1083;\&#1059;&#1088;&#1086;&#1082;%20&#1057;&#1060;&#1040;&#1076;&#1083;&#1103;%20&#1086;&#1073;&#1088;&#1072;&#1073;-&#1082;&#1080;\&#1055;&#1088;&#1080;&#1083;&#1086;&#1078;&#1077;&#1085;&#1080;&#1077;\&#1040;&#1083;&#1075;&#1099;&#1089;\&#1040;&#1072;&#1085;%20&#1072;&#1083;&#1072;&#1093;&#1095;&#1099;&#1085;.wav" TargetMode="External"/><Relationship Id="rId13" Type="http://schemas.openxmlformats.org/officeDocument/2006/relationships/image" Target="../media/image28.png"/><Relationship Id="rId3" Type="http://schemas.openxmlformats.org/officeDocument/2006/relationships/audio" Target="file:///F:\&#1059;&#1088;&#1086;&#1082;%20&#1057;&#1060;&#1040;\&#1040;&#1083;&#1075;&#1099;&#1089;\&#1040;&#1072;&#1085;%20&#1072;&#1083;&#1072;&#1093;&#1095;&#1099;&#1085;.wav" TargetMode="External"/><Relationship Id="rId7" Type="http://schemas.openxmlformats.org/officeDocument/2006/relationships/audio" Target="file:///C:\Documents%20and%20Settings\&#1053;&#1057;&#1064;2\&#1056;&#1072;&#1073;&#1086;&#1095;&#1080;&#1081;%20&#1089;&#1090;&#1086;&#1083;\&#1059;&#1088;&#1086;&#1082;%20&#1057;&#1060;&#1040;&#1076;&#1083;&#1103;%20&#1086;&#1073;&#1088;&#1072;&#1073;-&#1082;&#1080;\&#1055;&#1088;&#1080;&#1083;&#1086;&#1078;&#1077;&#1085;&#1080;&#1077;\&#1040;&#1083;&#1075;&#1099;&#1089;\&#1050;&#1091;&#1088;&#1091;&#1086;%20&#1076;&#1100;&#1086;h&#1086;&#1075;&#1086;&#1081;.wav" TargetMode="External"/><Relationship Id="rId12" Type="http://schemas.openxmlformats.org/officeDocument/2006/relationships/image" Target="../media/image27.jpeg"/><Relationship Id="rId2" Type="http://schemas.openxmlformats.org/officeDocument/2006/relationships/audio" Target="file:///F:\&#1059;&#1088;&#1086;&#1082;%20&#1057;&#1060;&#1040;\&#1040;&#1083;&#1075;&#1099;&#1089;\&#1050;&#1091;&#1088;&#1091;&#1086;%20&#1076;&#1100;&#1086;h&#1086;&#1075;&#1086;&#1081;.wav" TargetMode="External"/><Relationship Id="rId1" Type="http://schemas.openxmlformats.org/officeDocument/2006/relationships/audio" Target="file:///F:\&#1059;&#1088;&#1086;&#1082;%20&#1057;&#1060;&#1040;\&#1040;&#1083;&#1075;&#1099;&#1089;\&#1059;&#1088;&#1091;&#1085;%20&#1072;&#1072;&#1088;%20&#1090;&#1086;&#1081;&#1086;&#1085;.wav" TargetMode="External"/><Relationship Id="rId6" Type="http://schemas.openxmlformats.org/officeDocument/2006/relationships/audio" Target="file:///C:\Documents%20and%20Settings\&#1053;&#1057;&#1064;2\&#1056;&#1072;&#1073;&#1086;&#1095;&#1080;&#1081;%20&#1089;&#1090;&#1086;&#1083;\&#1059;&#1088;&#1086;&#1082;%20&#1057;&#1060;&#1040;&#1076;&#1083;&#1103;%20&#1086;&#1073;&#1088;&#1072;&#1073;-&#1082;&#1080;\&#1055;&#1088;&#1080;&#1083;&#1086;&#1078;&#1077;&#1085;&#1080;&#1077;\&#1040;&#1083;&#1075;&#1099;&#1089;\&#1059;&#1088;&#1091;&#1085;%20&#1072;&#1072;&#1088;%20&#1090;&#1086;&#1081;&#1086;&#1085;.wav" TargetMode="External"/><Relationship Id="rId11" Type="http://schemas.openxmlformats.org/officeDocument/2006/relationships/slideLayout" Target="../slideLayouts/slideLayout13.xml"/><Relationship Id="rId5" Type="http://schemas.openxmlformats.org/officeDocument/2006/relationships/audio" Target="file:///F:\&#1059;&#1088;&#1086;&#1082;%20&#1057;&#1060;&#1040;\&#1040;&#1083;&#1075;&#1099;&#1089;\&#1040;&#1088;&#1089;&#1072;&#1085;%20&#1076;&#1091;&#1086;&#1083;&#1072;&#1081;.wav" TargetMode="External"/><Relationship Id="rId10" Type="http://schemas.openxmlformats.org/officeDocument/2006/relationships/audio" Target="file:///C:\Documents%20and%20Settings\&#1053;&#1057;&#1064;2\&#1056;&#1072;&#1073;&#1086;&#1095;&#1080;&#1081;%20&#1089;&#1090;&#1086;&#1083;\&#1059;&#1088;&#1086;&#1082;%20&#1057;&#1060;&#1040;&#1076;&#1083;&#1103;%20&#1086;&#1073;&#1088;&#1072;&#1073;-&#1082;&#1080;\&#1055;&#1088;&#1080;&#1083;&#1086;&#1078;&#1077;&#1085;&#1080;&#1077;\&#1040;&#1083;&#1075;&#1099;&#1089;\&#1040;&#1088;&#1089;&#1072;&#1085;%20&#1076;&#1091;&#1086;&#1083;&#1072;&#1081;.wav" TargetMode="External"/><Relationship Id="rId4" Type="http://schemas.openxmlformats.org/officeDocument/2006/relationships/audio" Target="file:///F:\&#1059;&#1088;&#1086;&#1082;%20&#1057;&#1060;&#1040;\&#1040;&#1083;&#1075;&#1099;&#1089;\&#1041;&#1072;&#1072;&#1081;%20&#1073;&#1072;&#1081;&#1072;&#1085;&#1072;&#1081;.wav" TargetMode="External"/><Relationship Id="rId9" Type="http://schemas.openxmlformats.org/officeDocument/2006/relationships/audio" Target="file:///C:\Documents%20and%20Settings\&#1053;&#1057;&#1064;2\&#1056;&#1072;&#1073;&#1086;&#1095;&#1080;&#1081;%20&#1089;&#1090;&#1086;&#1083;\&#1059;&#1088;&#1086;&#1082;%20&#1057;&#1060;&#1040;&#1076;&#1083;&#1103;%20&#1086;&#1073;&#1088;&#1072;&#1073;-&#1082;&#1080;\&#1055;&#1088;&#1080;&#1083;&#1086;&#1078;&#1077;&#1085;&#1080;&#1077;\&#1040;&#1083;&#1075;&#1099;&#1089;\&#1041;&#1072;&#1072;&#1081;%20&#1073;&#1072;&#1081;&#1072;&#1085;&#1072;&#1081;.wav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hyperlink" Target="&#1055;&#1088;&#1080;&#1083;&#1086;&#1078;&#1077;&#1085;&#1080;&#1077;/&#1055;&#1088;&#1072;&#1074;&#1080;&#1083;&#1072;/&#1040;&#1072;&#1085;%20&#1072;&#1083;&#1072;&#1093;&#1095;&#1099;&#1085;%20&#1093;&#1086;&#1090;&#1091;&#1085;.ppt" TargetMode="External"/><Relationship Id="rId7" Type="http://schemas.openxmlformats.org/officeDocument/2006/relationships/hyperlink" Target="&#1055;&#1088;&#1080;&#1083;&#1086;&#1078;&#1077;&#1085;&#1080;&#1077;/&#1055;&#1088;&#1072;&#1074;&#1080;&#1083;&#1072;/&#1061;&#1072;&#1090;&#1099;&#1085;%20&#1058;&#1101;&#1084;&#1080;&#1101;&#1088;&#1080;&#1081;&#1101;.ppt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hyperlink" Target="&#1055;&#1088;&#1080;&#1083;&#1086;&#1078;&#1077;&#1085;&#1080;&#1077;/&#1055;&#1088;&#1072;&#1074;&#1080;&#1083;&#1072;/&#1041;&#1072;&#1072;&#1081;%20&#1073;&#1072;&#1081;&#1072;&#1085;&#1072;&#1081;.ppt" TargetMode="External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229600" cy="1143000"/>
          </a:xfrm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Три мира якутской мифологии</a:t>
            </a:r>
          </a:p>
        </p:txBody>
      </p:sp>
      <p:pic>
        <p:nvPicPr>
          <p:cNvPr id="18436" name="Picture 7" descr="шап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0" y="4419600"/>
            <a:ext cx="29860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снизу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0400" y="228600"/>
            <a:ext cx="28956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шап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4419600"/>
            <a:ext cx="29860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шап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4419600"/>
            <a:ext cx="29860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снизу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04800"/>
            <a:ext cx="28956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8" descr="снизу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304800"/>
            <a:ext cx="28956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полет Илбис Хаа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8600" y="0"/>
            <a:ext cx="3124200" cy="6959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2517" name="Rectangle 5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chemeClr val="tx1"/>
                </a:solidFill>
                <a:latin typeface="Monotype Corsiva" pitchFamily="66" charset="0"/>
              </a:rPr>
              <a:t>Т.Степанов. Фрагмент картины </a:t>
            </a:r>
            <a:br>
              <a:rPr lang="ru-RU" sz="320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200" smtClean="0">
                <a:solidFill>
                  <a:schemeClr val="tx1"/>
                </a:solidFill>
                <a:latin typeface="Monotype Corsiva" pitchFamily="66" charset="0"/>
              </a:rPr>
              <a:t>«Полет ……………………»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57600" y="2286000"/>
            <a:ext cx="5486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/>
              <a:t>Илбис Кыы</a:t>
            </a:r>
            <a:r>
              <a:rPr lang="en-US" sz="2800"/>
              <a:t>h</a:t>
            </a:r>
            <a:r>
              <a:rPr lang="ru-RU" sz="2800"/>
              <a:t>а, О</a:t>
            </a:r>
            <a:r>
              <a:rPr lang="en-US" sz="2800"/>
              <a:t>h</a:t>
            </a:r>
            <a:r>
              <a:rPr lang="ru-RU" sz="2800"/>
              <a:t>ол Уола</a:t>
            </a:r>
          </a:p>
          <a:p>
            <a:pPr algn="just"/>
            <a:r>
              <a:rPr lang="ru-RU" sz="2800"/>
              <a:t>-боги брани, раздора и войны.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4114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Т.Степанов. Фрагмент картины</a:t>
            </a:r>
            <a:b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4000" dirty="0" err="1" smtClean="0">
                <a:solidFill>
                  <a:srgbClr val="C00000"/>
                </a:solidFill>
                <a:latin typeface="Monotype Corsiva" pitchFamily="66" charset="0"/>
              </a:rPr>
              <a:t>Аал</a:t>
            </a: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latin typeface="Monotype Corsiva" pitchFamily="66" charset="0"/>
              </a:rPr>
              <a:t>Луук</a:t>
            </a: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latin typeface="Monotype Corsiva" pitchFamily="66" charset="0"/>
              </a:rPr>
              <a:t>Мас</a:t>
            </a: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»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4495800" y="990600"/>
          <a:ext cx="4367213" cy="5111750"/>
        </p:xfrm>
        <a:graphic>
          <a:graphicData uri="http://schemas.openxmlformats.org/presentationml/2006/ole">
            <p:oleObj spid="_x0000_s2050" name="Точечный рисунок" r:id="rId3" imgW="2066667" imgH="2419048" progId="Paint.Picture">
              <p:embed/>
            </p:oleObj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2895600"/>
            <a:ext cx="403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FFFF00"/>
                </a:solidFill>
              </a:rPr>
              <a:t>Аан Алахчын Хотун – дух, хозяйка земли.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441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Т.Степанов. Фрагмент картины</a:t>
            </a:r>
            <a:b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«Главные герои </a:t>
            </a:r>
            <a:r>
              <a:rPr lang="ru-RU" sz="4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олонхо</a:t>
            </a: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»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5029200" y="685800"/>
          <a:ext cx="3505200" cy="5730875"/>
        </p:xfrm>
        <a:graphic>
          <a:graphicData uri="http://schemas.openxmlformats.org/presentationml/2006/ole">
            <p:oleObj spid="_x0000_s3074" name="Точечный рисунок" r:id="rId3" imgW="1305107" imgH="2133898" progId="Paint.Picture">
              <p:embed/>
            </p:oleObj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2819400"/>
            <a:ext cx="4038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FFFF"/>
                </a:solidFill>
              </a:rPr>
              <a:t>Хатан Тэмиэрийэ – самый великий из иччи, дух – хозяин огня, которого представляют в виде старика.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>
          <a:xfrm>
            <a:off x="3352800" y="609600"/>
            <a:ext cx="5257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FF"/>
                </a:solidFill>
                <a:latin typeface="Monotype Corsiva" pitchFamily="66" charset="0"/>
              </a:rPr>
              <a:t>Т.Степанов. Фрагмент картины</a:t>
            </a:r>
            <a:br>
              <a:rPr lang="ru-RU" sz="4000" dirty="0" smtClean="0">
                <a:solidFill>
                  <a:srgbClr val="FFFFFF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FFFF"/>
                </a:solidFill>
                <a:latin typeface="Monotype Corsiva" pitchFamily="66" charset="0"/>
              </a:rPr>
              <a:t>«Главные герои </a:t>
            </a:r>
            <a:r>
              <a:rPr lang="ru-RU" sz="4000" dirty="0" err="1" smtClean="0">
                <a:solidFill>
                  <a:srgbClr val="FFFFFF"/>
                </a:solidFill>
                <a:latin typeface="Monotype Corsiva" pitchFamily="66" charset="0"/>
              </a:rPr>
              <a:t>олонхо</a:t>
            </a:r>
            <a:r>
              <a:rPr lang="ru-RU" sz="4000" dirty="0" smtClean="0">
                <a:solidFill>
                  <a:srgbClr val="FFFFFF"/>
                </a:solidFill>
                <a:latin typeface="Monotype Corsiva" pitchFamily="66" charset="0"/>
              </a:rPr>
              <a:t>»</a:t>
            </a: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>
            <p:ph idx="1"/>
          </p:nvPr>
        </p:nvGraphicFramePr>
        <p:xfrm>
          <a:off x="457200" y="838200"/>
          <a:ext cx="2971800" cy="5478463"/>
        </p:xfrm>
        <a:graphic>
          <a:graphicData uri="http://schemas.openxmlformats.org/presentationml/2006/ole">
            <p:oleObj spid="_x0000_s4098" name="Точечный рисунок" r:id="rId3" imgW="1219370" imgH="2247619" progId="Paint.Picture">
              <p:embed/>
            </p:oleObj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67200" y="2819400"/>
            <a:ext cx="3733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FFFF00"/>
                </a:solidFill>
              </a:rPr>
              <a:t>Баай Байанай – дух-хозяин леса, который щедро делится с охотниками с своим лесным богатством.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4953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FFFF"/>
                </a:solidFill>
                <a:latin typeface="Monotype Corsiva" pitchFamily="66" charset="0"/>
              </a:rPr>
              <a:t>Т. Степанов. Фрагмент картины  «Главные герои </a:t>
            </a:r>
            <a:r>
              <a:rPr lang="ru-RU" sz="4000" i="1" dirty="0" err="1" smtClean="0">
                <a:solidFill>
                  <a:srgbClr val="FFFFFF"/>
                </a:solidFill>
                <a:latin typeface="Monotype Corsiva" pitchFamily="66" charset="0"/>
              </a:rPr>
              <a:t>олонхо</a:t>
            </a:r>
            <a:r>
              <a:rPr lang="ru-RU" sz="4000" i="1" dirty="0" smtClean="0">
                <a:solidFill>
                  <a:srgbClr val="FFFFFF"/>
                </a:solidFill>
                <a:latin typeface="Monotype Corsiva" pitchFamily="66" charset="0"/>
              </a:rPr>
              <a:t>»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ph idx="1"/>
          </p:nvPr>
        </p:nvGraphicFramePr>
        <p:xfrm>
          <a:off x="5410200" y="609600"/>
          <a:ext cx="3346450" cy="5724525"/>
        </p:xfrm>
        <a:graphic>
          <a:graphicData uri="http://schemas.openxmlformats.org/presentationml/2006/ole">
            <p:oleObj spid="_x0000_s5122" name="Точечный рисунок" r:id="rId3" imgW="1743318" imgH="2980952" progId="Paint.Picture">
              <p:embed/>
            </p:oleObj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2895600"/>
            <a:ext cx="487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Арсан Дуолай, - глава и повелитель всех подземных абаасы. Ала Буурай – его жена.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Художник   Т.А. Степанов</a:t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(1943 – 2003)</a:t>
            </a:r>
          </a:p>
        </p:txBody>
      </p:sp>
      <p:pic>
        <p:nvPicPr>
          <p:cNvPr id="27651" name="Picture 4" descr="ТА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95800" y="1524000"/>
            <a:ext cx="4510088" cy="4438650"/>
          </a:xfrm>
          <a:noFill/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52400" y="1828800"/>
            <a:ext cx="4267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i="1">
                <a:solidFill>
                  <a:srgbClr val="006600"/>
                </a:solidFill>
              </a:rPr>
              <a:t>Родился в селе Кюндяя Сунтарского улуса. Рано остался без родителей, вырос в детском доме. В 1968 году закончил Якутское художественное училище, в 1977 – Санкт-Петербургский институт живописи. Первый дипломированный реставратор Якутии.  Цикл работ, посвященный теме якутского эпоса, древним шаманам, мифам и легендам народа Саха, имел большой успех.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FFFF00"/>
                </a:solidFill>
              </a:rPr>
              <a:t>Герои якутской мифологии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FFFFFF"/>
                </a:solidFill>
              </a:rPr>
              <a:t>Арсан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Дуолай</a:t>
            </a:r>
            <a:endParaRPr lang="ru-RU" dirty="0" smtClean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FFFFF"/>
                </a:solidFill>
              </a:rPr>
              <a:t>Ала </a:t>
            </a:r>
            <a:r>
              <a:rPr lang="ru-RU" dirty="0" err="1" smtClean="0">
                <a:solidFill>
                  <a:srgbClr val="FFFFFF"/>
                </a:solidFill>
              </a:rPr>
              <a:t>Буурай</a:t>
            </a:r>
            <a:endParaRPr lang="ru-RU" dirty="0" smtClean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FFFFFF"/>
                </a:solidFill>
              </a:rPr>
              <a:t>Хатан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Тэмиэрийэ</a:t>
            </a:r>
            <a:endParaRPr lang="ru-RU" dirty="0" smtClean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FFFFFF"/>
                </a:solidFill>
              </a:rPr>
              <a:t>Баай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Байанай</a:t>
            </a:r>
            <a:endParaRPr lang="ru-RU" dirty="0" smtClean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FFFFFF"/>
                </a:solidFill>
              </a:rPr>
              <a:t>Иэйиэхсит</a:t>
            </a:r>
            <a:endParaRPr lang="ru-RU" dirty="0" smtClean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FFFFFF"/>
                </a:solidFill>
              </a:rPr>
              <a:t>Айыысыт</a:t>
            </a:r>
            <a:endParaRPr lang="ru-RU" dirty="0" smtClean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FFFFFF"/>
                </a:solidFill>
              </a:rPr>
              <a:t>Аан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Алахчын</a:t>
            </a:r>
            <a:endParaRPr lang="ru-RU" dirty="0" smtClean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FFFFFF"/>
                </a:solidFill>
              </a:rPr>
              <a:t>Юрюнг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Аар</a:t>
            </a:r>
            <a:r>
              <a:rPr lang="ru-RU" dirty="0" smtClean="0">
                <a:solidFill>
                  <a:srgbClr val="FFFFFF"/>
                </a:solidFill>
              </a:rPr>
              <a:t> Тойон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FFFFFF"/>
                </a:solidFill>
              </a:rPr>
              <a:t>Илбис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Кыы</a:t>
            </a:r>
            <a:r>
              <a:rPr lang="en-US" dirty="0" smtClean="0">
                <a:solidFill>
                  <a:srgbClr val="FFFFFF"/>
                </a:solidFill>
              </a:rPr>
              <a:t>h</a:t>
            </a:r>
            <a:r>
              <a:rPr lang="ru-RU" dirty="0" smtClean="0">
                <a:solidFill>
                  <a:srgbClr val="FFFFFF"/>
                </a:solidFill>
              </a:rPr>
              <a:t>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FFFFF"/>
                </a:solidFill>
              </a:rPr>
              <a:t>О</a:t>
            </a:r>
            <a:r>
              <a:rPr lang="en-US" dirty="0" smtClean="0">
                <a:solidFill>
                  <a:srgbClr val="FFFFFF"/>
                </a:solidFill>
              </a:rPr>
              <a:t>h</a:t>
            </a:r>
            <a:r>
              <a:rPr lang="ru-RU" dirty="0" err="1" smtClean="0">
                <a:solidFill>
                  <a:srgbClr val="FFFFFF"/>
                </a:solidFill>
              </a:rPr>
              <a:t>ол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 err="1" smtClean="0">
                <a:solidFill>
                  <a:srgbClr val="FFFFFF"/>
                </a:solidFill>
              </a:rPr>
              <a:t>уола</a:t>
            </a:r>
            <a:endParaRPr lang="ru-RU" dirty="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6096000" y="3962400"/>
          <a:ext cx="1295400" cy="2216150"/>
        </p:xfrm>
        <a:graphic>
          <a:graphicData uri="http://schemas.openxmlformats.org/presentationml/2006/ole">
            <p:oleObj spid="_x0000_s6146" name="Точечный рисунок" r:id="rId3" imgW="1743318" imgH="2980952" progId="Paint.Picture">
              <p:embed/>
            </p:oleObj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4648200" y="3429000"/>
          <a:ext cx="1143000" cy="2106613"/>
        </p:xfrm>
        <a:graphic>
          <a:graphicData uri="http://schemas.openxmlformats.org/presentationml/2006/ole">
            <p:oleObj spid="_x0000_s6147" name="Точечный рисунок" r:id="rId4" imgW="1219370" imgH="2247619" progId="Paint.Picture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200400" y="4114800"/>
          <a:ext cx="1219200" cy="1993900"/>
        </p:xfrm>
        <a:graphic>
          <a:graphicData uri="http://schemas.openxmlformats.org/presentationml/2006/ole">
            <p:oleObj spid="_x0000_s6148" name="Точечный рисунок" r:id="rId5" imgW="1305107" imgH="2133898" progId="Paint.Picture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451725" y="1219200"/>
          <a:ext cx="1692275" cy="1981200"/>
        </p:xfrm>
        <a:graphic>
          <a:graphicData uri="http://schemas.openxmlformats.org/presentationml/2006/ole">
            <p:oleObj spid="_x0000_s6149" name="Точечный рисунок" r:id="rId6" imgW="2066667" imgH="2419048" progId="Paint.Picture">
              <p:embed/>
            </p:oleObj>
          </a:graphicData>
        </a:graphic>
      </p:graphicFrame>
      <p:pic>
        <p:nvPicPr>
          <p:cNvPr id="8" name="Picture 4" descr="полет Илбис Хаана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620000" y="3429000"/>
            <a:ext cx="1371600" cy="305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5257800" y="1676400"/>
          <a:ext cx="1998663" cy="1360488"/>
        </p:xfrm>
        <a:graphic>
          <a:graphicData uri="http://schemas.openxmlformats.org/presentationml/2006/ole">
            <p:oleObj spid="_x0000_s6150" name="Точечный рисунок" r:id="rId8" imgW="2505425" imgH="1704762" progId="Paint.Picture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3352800" y="1295400"/>
          <a:ext cx="1752600" cy="1752600"/>
        </p:xfrm>
        <a:graphic>
          <a:graphicData uri="http://schemas.openxmlformats.org/presentationml/2006/ole">
            <p:oleObj spid="_x0000_s6151" name="Точечный рисунок" r:id="rId9" imgW="2123810" imgH="2123810" progId="Paint.Picture">
              <p:embed/>
            </p:oleObj>
          </a:graphicData>
        </a:graphic>
      </p:graphicFrame>
      <p:pic>
        <p:nvPicPr>
          <p:cNvPr id="6155" name="Picture 8" descr="снизу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 cstate="email">
            <a:lum bright="-40000" contrast="-40000"/>
          </a:blip>
          <a:srcRect/>
          <a:stretch>
            <a:fillRect/>
          </a:stretch>
        </p:blipFill>
        <p:spPr bwMode="auto">
          <a:xfrm>
            <a:off x="457200" y="1600200"/>
            <a:ext cx="3476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8" descr="снизу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email">
            <a:lum bright="-40000" contrast="-40000"/>
          </a:blip>
          <a:srcRect/>
          <a:stretch>
            <a:fillRect/>
          </a:stretch>
        </p:blipFill>
        <p:spPr bwMode="auto">
          <a:xfrm>
            <a:off x="419100" y="2019300"/>
            <a:ext cx="381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8" descr="снизу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email">
            <a:lum bright="-40000" contrast="-40000"/>
          </a:blip>
          <a:srcRect/>
          <a:stretch>
            <a:fillRect/>
          </a:stretch>
        </p:blipFill>
        <p:spPr bwMode="auto">
          <a:xfrm>
            <a:off x="431800" y="2451100"/>
            <a:ext cx="381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8" descr="снизу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email">
            <a:lum bright="-40000" contrast="-40000"/>
          </a:blip>
          <a:srcRect/>
          <a:stretch>
            <a:fillRect/>
          </a:stretch>
        </p:blipFill>
        <p:spPr bwMode="auto">
          <a:xfrm>
            <a:off x="393700" y="2882900"/>
            <a:ext cx="381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8" descr="снизу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email">
            <a:lum bright="-40000" contrast="-40000"/>
          </a:blip>
          <a:srcRect/>
          <a:stretch>
            <a:fillRect/>
          </a:stretch>
        </p:blipFill>
        <p:spPr bwMode="auto">
          <a:xfrm>
            <a:off x="457200" y="3276600"/>
            <a:ext cx="381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8" descr="снизу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email">
            <a:lum bright="-40000" contrast="-40000"/>
          </a:blip>
          <a:srcRect/>
          <a:stretch>
            <a:fillRect/>
          </a:stretch>
        </p:blipFill>
        <p:spPr bwMode="auto">
          <a:xfrm>
            <a:off x="431800" y="3695700"/>
            <a:ext cx="381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8" descr="снизу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email">
            <a:lum bright="-40000" contrast="-40000"/>
          </a:blip>
          <a:srcRect/>
          <a:stretch>
            <a:fillRect/>
          </a:stretch>
        </p:blipFill>
        <p:spPr bwMode="auto">
          <a:xfrm>
            <a:off x="444500" y="4102100"/>
            <a:ext cx="381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8" descr="снизу">
            <a:hlinkClick r:id="rId1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email">
            <a:lum bright="-40000" contrast="-40000"/>
          </a:blip>
          <a:srcRect/>
          <a:stretch>
            <a:fillRect/>
          </a:stretch>
        </p:blipFill>
        <p:spPr bwMode="auto">
          <a:xfrm>
            <a:off x="406400" y="4521200"/>
            <a:ext cx="381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8" descr="снизу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email">
            <a:lum bright="-40000" contrast="-40000"/>
          </a:blip>
          <a:srcRect/>
          <a:stretch>
            <a:fillRect/>
          </a:stretch>
        </p:blipFill>
        <p:spPr bwMode="auto">
          <a:xfrm>
            <a:off x="431800" y="5270500"/>
            <a:ext cx="381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4572000"/>
            <a:ext cx="3429000" cy="2743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solidFill>
                  <a:schemeClr val="bg2"/>
                </a:solidFill>
              </a:rPr>
              <a:t>Алгыс – песнь – б</a:t>
            </a:r>
            <a:r>
              <a:rPr lang="ru-RU" sz="2400" smtClean="0">
                <a:solidFill>
                  <a:schemeClr val="bg2"/>
                </a:solidFill>
                <a:latin typeface="Arial" charset="0"/>
              </a:rPr>
              <a:t>л</a:t>
            </a:r>
            <a:r>
              <a:rPr lang="ru-RU" sz="2400" smtClean="0">
                <a:solidFill>
                  <a:schemeClr val="bg2"/>
                </a:solidFill>
              </a:rPr>
              <a:t>агославление тому или иному божеству Айыы или духу Иччи, молящее у них покровительства</a:t>
            </a:r>
          </a:p>
        </p:txBody>
      </p:sp>
      <p:pic>
        <p:nvPicPr>
          <p:cNvPr id="4" name="Picture 4" descr="Серединный мир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953000" y="304800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4343400" cy="1143000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FF00"/>
                </a:solidFill>
              </a:rPr>
              <a:t>Обрядовая поэзия</a:t>
            </a:r>
          </a:p>
        </p:txBody>
      </p:sp>
      <p:pic>
        <p:nvPicPr>
          <p:cNvPr id="6" name="Урун аар тойон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8600" y="1676400"/>
            <a:ext cx="4572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600">
                <a:solidFill>
                  <a:srgbClr val="FFFFFF"/>
                </a:solidFill>
              </a:rPr>
              <a:t>Юрюнг Аар Тойон</a:t>
            </a:r>
          </a:p>
          <a:p>
            <a:pPr>
              <a:buFont typeface="Arial" charset="0"/>
              <a:buChar char="•"/>
            </a:pPr>
            <a:r>
              <a:rPr lang="ru-RU" sz="3600">
                <a:solidFill>
                  <a:srgbClr val="FFFFFF"/>
                </a:solidFill>
              </a:rPr>
              <a:t>Куруо Дьо</a:t>
            </a:r>
            <a:r>
              <a:rPr lang="en-US" sz="3600">
                <a:solidFill>
                  <a:srgbClr val="FFFFFF"/>
                </a:solidFill>
              </a:rPr>
              <a:t>h</a:t>
            </a:r>
            <a:r>
              <a:rPr lang="ru-RU" sz="3600">
                <a:solidFill>
                  <a:srgbClr val="FFFFFF"/>
                </a:solidFill>
              </a:rPr>
              <a:t>огой</a:t>
            </a:r>
          </a:p>
          <a:p>
            <a:pPr>
              <a:buFont typeface="Arial" charset="0"/>
              <a:buChar char="•"/>
            </a:pPr>
            <a:r>
              <a:rPr lang="ru-RU" sz="3600">
                <a:solidFill>
                  <a:srgbClr val="FFFFFF"/>
                </a:solidFill>
              </a:rPr>
              <a:t>Аан Алахчын</a:t>
            </a:r>
          </a:p>
          <a:p>
            <a:pPr>
              <a:buFont typeface="Arial" charset="0"/>
              <a:buChar char="•"/>
            </a:pPr>
            <a:r>
              <a:rPr lang="ru-RU" sz="3600">
                <a:solidFill>
                  <a:srgbClr val="FFFFFF"/>
                </a:solidFill>
              </a:rPr>
              <a:t>Баай Байанай</a:t>
            </a:r>
          </a:p>
          <a:p>
            <a:pPr>
              <a:buFont typeface="Arial" charset="0"/>
              <a:buChar char="•"/>
            </a:pPr>
            <a:r>
              <a:rPr lang="ru-RU" sz="3600">
                <a:solidFill>
                  <a:srgbClr val="FFFFFF"/>
                </a:solidFill>
              </a:rPr>
              <a:t>Арсан Дуолай</a:t>
            </a:r>
          </a:p>
        </p:txBody>
      </p:sp>
      <p:pic>
        <p:nvPicPr>
          <p:cNvPr id="8" name="Куруо дьоhогой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Аан алахчын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Баай байанай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Арсан дуолай.wav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Урун аар тойон.wav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Куруо дьоhогой.wav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Аан алахчын.wav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Баай байанай.wav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Арсан дуолай.wav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2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350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50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55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22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>
            <a:hlinkClick r:id="rId3" action="ppaction://hlinkpres?slideindex=1&amp;slidetitle="/>
          </p:cNvPr>
          <p:cNvGraphicFramePr>
            <a:graphicFrameLocks noChangeAspect="1"/>
          </p:cNvGraphicFramePr>
          <p:nvPr/>
        </p:nvGraphicFramePr>
        <p:xfrm>
          <a:off x="914400" y="838200"/>
          <a:ext cx="2408238" cy="2819400"/>
        </p:xfrm>
        <a:graphic>
          <a:graphicData uri="http://schemas.openxmlformats.org/presentationml/2006/ole">
            <p:oleObj spid="_x0000_s7170" name="Точечный рисунок" r:id="rId4" imgW="2066667" imgH="2419048" progId="Paint.Picture">
              <p:embed/>
            </p:oleObj>
          </a:graphicData>
        </a:graphic>
      </p:graphicFrame>
      <p:graphicFrame>
        <p:nvGraphicFramePr>
          <p:cNvPr id="7171" name="Object 6">
            <a:hlinkClick r:id="rId5" action="ppaction://hlinkpres?slideindex=1&amp;slidetitle="/>
          </p:cNvPr>
          <p:cNvGraphicFramePr>
            <a:graphicFrameLocks noChangeAspect="1"/>
          </p:cNvGraphicFramePr>
          <p:nvPr/>
        </p:nvGraphicFramePr>
        <p:xfrm>
          <a:off x="3810000" y="838200"/>
          <a:ext cx="1752600" cy="3230563"/>
        </p:xfrm>
        <a:graphic>
          <a:graphicData uri="http://schemas.openxmlformats.org/presentationml/2006/ole">
            <p:oleObj spid="_x0000_s7171" name="Точечный рисунок" r:id="rId6" imgW="1219370" imgH="2247619" progId="Paint.Picture">
              <p:embed/>
            </p:oleObj>
          </a:graphicData>
        </a:graphic>
      </p:graphicFrame>
      <p:graphicFrame>
        <p:nvGraphicFramePr>
          <p:cNvPr id="7172" name="Object 4">
            <a:hlinkClick r:id="rId7" action="ppaction://hlinkpres?slideindex=1&amp;slidetitle="/>
          </p:cNvPr>
          <p:cNvGraphicFramePr>
            <a:graphicFrameLocks noChangeAspect="1"/>
          </p:cNvGraphicFramePr>
          <p:nvPr/>
        </p:nvGraphicFramePr>
        <p:xfrm>
          <a:off x="6248400" y="838200"/>
          <a:ext cx="1957388" cy="3200400"/>
        </p:xfrm>
        <a:graphic>
          <a:graphicData uri="http://schemas.openxmlformats.org/presentationml/2006/ole">
            <p:oleObj spid="_x0000_s7172" name="Точечный рисунок" r:id="rId8" imgW="1305107" imgH="2133898" progId="Paint.Picture">
              <p:embed/>
            </p:oleObj>
          </a:graphicData>
        </a:graphic>
      </p:graphicFrame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" y="228600"/>
            <a:ext cx="8177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FFFF00"/>
                </a:solidFill>
              </a:rPr>
              <a:t>Какие обряды почитания духов сохранились до наших дней?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295400" y="3886200"/>
            <a:ext cx="182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FFFF00"/>
                </a:solidFill>
              </a:rPr>
              <a:t>Аан Алахчын </a:t>
            </a:r>
          </a:p>
          <a:p>
            <a:pPr algn="ctr"/>
            <a:r>
              <a:rPr lang="ru-RU" sz="2000">
                <a:solidFill>
                  <a:srgbClr val="FFFF00"/>
                </a:solidFill>
              </a:rPr>
              <a:t>Хотун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3810000" y="4191000"/>
            <a:ext cx="1874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FFFF00"/>
                </a:solidFill>
              </a:rPr>
              <a:t>Баай Байанай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6248400" y="4267200"/>
            <a:ext cx="226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FFFF00"/>
                </a:solidFill>
              </a:rPr>
              <a:t>Хатан Тэмиэрийэ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981200"/>
            <a:ext cx="8305800" cy="2514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1"/>
                </a:solidFill>
                <a:latin typeface="Monotype Corsiva" pitchFamily="66" charset="0"/>
              </a:rPr>
              <a:t>Спасибо за внимание!</a:t>
            </a:r>
          </a:p>
        </p:txBody>
      </p:sp>
      <p:pic>
        <p:nvPicPr>
          <p:cNvPr id="29699" name="Picture 8" descr="сниз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457200"/>
            <a:ext cx="28956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шап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4419600"/>
            <a:ext cx="29860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сниз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0" y="533400"/>
            <a:ext cx="28956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сниз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81000"/>
            <a:ext cx="28956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шап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4419600"/>
            <a:ext cx="29860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7" descr="шап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4419600"/>
            <a:ext cx="29860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Миф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3200" smtClean="0">
                <a:latin typeface="Monotype Corsiva" pitchFamily="66" charset="0"/>
              </a:rPr>
              <a:t>   Миф-предание, возникшее в глубокой древности, ранний вид устного народного творчества народа. В мифах ярко отражается стремление людей уяснить себе смысл и причины наблюдаемых явлений, исходя из убеждения в существование божественных, сверхъестественных сил. Они похожи на сказки, близки к легенде, но в отличие от сказки в мифе всегда объясняется то, о чем рассказывается</a:t>
            </a:r>
          </a:p>
        </p:txBody>
      </p:sp>
      <p:pic>
        <p:nvPicPr>
          <p:cNvPr id="4" name="Picture 7" descr="шап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8038375">
            <a:off x="-585944" y="31144"/>
            <a:ext cx="2986087" cy="158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26670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6600"/>
                </a:solidFill>
                <a:latin typeface="Monotype Corsiva" pitchFamily="66" charset="0"/>
              </a:rPr>
              <a:t>Т. Степанов </a:t>
            </a:r>
            <a:br>
              <a:rPr lang="ru-RU" sz="3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3600" smtClean="0">
                <a:solidFill>
                  <a:srgbClr val="006600"/>
                </a:solidFill>
                <a:latin typeface="Monotype Corsiva" pitchFamily="66" charset="0"/>
              </a:rPr>
              <a:t>«Миры олонхо </a:t>
            </a:r>
            <a:br>
              <a:rPr lang="ru-RU" sz="3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3600" smtClean="0">
                <a:solidFill>
                  <a:srgbClr val="006600"/>
                </a:solidFill>
                <a:latin typeface="Monotype Corsiva" pitchFamily="66" charset="0"/>
              </a:rPr>
              <a:t>с мировым деревом»</a:t>
            </a:r>
          </a:p>
        </p:txBody>
      </p:sp>
      <p:pic>
        <p:nvPicPr>
          <p:cNvPr id="12291" name="Picture 4" descr="миры олонхо с мировым деревье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95600" y="0"/>
            <a:ext cx="6248400" cy="6858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7" descr="шап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667000"/>
            <a:ext cx="212264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олонхо9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38100" cmpd="dbl">
            <a:solidFill>
              <a:srgbClr val="000000"/>
            </a:solidFill>
          </a:ln>
        </p:spPr>
      </p:pic>
      <p:sp>
        <p:nvSpPr>
          <p:cNvPr id="20992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  <a:latin typeface="Monotype Corsiva" pitchFamily="66" charset="0"/>
              </a:rPr>
              <a:t>Т.А. Степанов «Верхний мир»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олонхо9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066800"/>
            <a:ext cx="38862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Жители верхнего мира -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айыы</a:t>
            </a:r>
            <a:endParaRPr lang="ru-RU" i="1" dirty="0" smtClean="0">
              <a:solidFill>
                <a:schemeClr val="tx1">
                  <a:lumMod val="9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1676400"/>
            <a:ext cx="53340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Monotype Corsiva" pitchFamily="66" charset="0"/>
              </a:rPr>
              <a:t>Юрюнг Аар Тойон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Monotype Corsiva" pitchFamily="66" charset="0"/>
              </a:rPr>
              <a:t>Дьес</a:t>
            </a:r>
            <a:r>
              <a:rPr lang="en-US" smtClean="0">
                <a:latin typeface="Monotype Corsiva" pitchFamily="66" charset="0"/>
              </a:rPr>
              <a:t>h</a:t>
            </a:r>
            <a:r>
              <a:rPr lang="ru-RU" smtClean="0">
                <a:latin typeface="Monotype Corsiva" pitchFamily="66" charset="0"/>
              </a:rPr>
              <a:t>егей Тойон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Monotype Corsiva" pitchFamily="66" charset="0"/>
              </a:rPr>
              <a:t>Хомпоруун Хотой Айыы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Monotype Corsiva" pitchFamily="66" charset="0"/>
              </a:rPr>
              <a:t>Дьыл5а Хаан, Танха Хаан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Monotype Corsiva" pitchFamily="66" charset="0"/>
              </a:rPr>
              <a:t>Одун Хаан, Чыныс Хаан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Monotype Corsiva" pitchFamily="66" charset="0"/>
              </a:rPr>
              <a:t>Айыысыт и Иэйиэхсит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Monotype Corsiva" pitchFamily="66" charset="0"/>
              </a:rPr>
              <a:t>Илбис Кыы</a:t>
            </a:r>
            <a:r>
              <a:rPr lang="en-US" smtClean="0">
                <a:latin typeface="Monotype Corsiva" pitchFamily="66" charset="0"/>
              </a:rPr>
              <a:t>ha</a:t>
            </a:r>
            <a:r>
              <a:rPr lang="ru-RU" smtClean="0">
                <a:latin typeface="Monotype Corsiva" pitchFamily="66" charset="0"/>
              </a:rPr>
              <a:t>, О</a:t>
            </a:r>
            <a:r>
              <a:rPr lang="en-US" smtClean="0">
                <a:latin typeface="Monotype Corsiva" pitchFamily="66" charset="0"/>
              </a:rPr>
              <a:t>h</a:t>
            </a:r>
            <a:r>
              <a:rPr lang="ru-RU" smtClean="0">
                <a:latin typeface="Monotype Corsiva" pitchFamily="66" charset="0"/>
              </a:rPr>
              <a:t>ол Уола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Серединный ми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495800" cy="6858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1973" name="Rectangle 5"/>
          <p:cNvSpPr>
            <a:spLocks noGrp="1" noChangeArrowheads="1"/>
          </p:cNvSpPr>
          <p:nvPr>
            <p:ph type="title"/>
          </p:nvPr>
        </p:nvSpPr>
        <p:spPr>
          <a:xfrm>
            <a:off x="-152400" y="5181600"/>
            <a:ext cx="441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FF"/>
                </a:solidFill>
                <a:latin typeface="Monotype Corsiva" pitchFamily="66" charset="0"/>
              </a:rPr>
              <a:t>Т.А. Степанов «Срединный мир»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24400" y="18288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600" i="1">
                <a:solidFill>
                  <a:srgbClr val="C00000"/>
                </a:solidFill>
                <a:latin typeface="Monotype Corsiva" pitchFamily="66" charset="0"/>
              </a:rPr>
              <a:t>Аан Алахчын Хотун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600" i="1">
                <a:solidFill>
                  <a:srgbClr val="C00000"/>
                </a:solidFill>
                <a:latin typeface="Monotype Corsiva" pitchFamily="66" charset="0"/>
              </a:rPr>
              <a:t>Баай Байанай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600" i="1">
                <a:solidFill>
                  <a:srgbClr val="C00000"/>
                </a:solidFill>
                <a:latin typeface="Monotype Corsiva" pitchFamily="66" charset="0"/>
              </a:rPr>
              <a:t>Хатан Тэмиэрийэ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600" i="1">
                <a:solidFill>
                  <a:srgbClr val="C00000"/>
                </a:solidFill>
                <a:latin typeface="Monotype Corsiva" pitchFamily="66" charset="0"/>
              </a:rPr>
              <a:t>Куэх Боллох Тойон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600" i="1">
              <a:latin typeface="Monotype Corsiva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19600" y="381000"/>
            <a:ext cx="4876800" cy="10668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6600"/>
                </a:solidFill>
                <a:latin typeface="Monotype Corsiva" pitchFamily="66" charset="0"/>
                <a:ea typeface="+mj-ea"/>
                <a:cs typeface="+mj-cs"/>
              </a:rPr>
              <a:t>Жители среднего мира -</a:t>
            </a:r>
            <a:r>
              <a:rPr lang="ru-RU" sz="4400" b="1" dirty="0" err="1">
                <a:solidFill>
                  <a:srgbClr val="006600"/>
                </a:solidFill>
                <a:latin typeface="Monotype Corsiva" pitchFamily="66" charset="0"/>
                <a:ea typeface="+mj-ea"/>
                <a:cs typeface="+mj-cs"/>
              </a:rPr>
              <a:t>иччи</a:t>
            </a:r>
            <a:endParaRPr lang="ru-RU" sz="4400" b="1" dirty="0">
              <a:solidFill>
                <a:srgbClr val="0066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Жители Нижнего мира - </a:t>
            </a:r>
            <a:r>
              <a:rPr lang="ru-RU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абаасы</a:t>
            </a:r>
            <a:endParaRPr lang="ru-RU" i="1" dirty="0" smtClean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3581400" cy="19812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Арсан</a:t>
            </a:r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Дуолай</a:t>
            </a:r>
            <a:endParaRPr lang="ru-RU" sz="3600" i="1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Ала </a:t>
            </a:r>
            <a:r>
              <a:rPr lang="ru-RU" sz="3600" i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Буурай</a:t>
            </a:r>
            <a:endParaRPr lang="ru-RU" sz="3600" i="1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4" descr="миры олонхо с мировым деревье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962401" y="1219200"/>
            <a:ext cx="51816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олонхо9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609850" cy="192722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0" y="381000"/>
            <a:ext cx="5562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Т.Степанов. Фрагмент картины «Верхний мир»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ph idx="1"/>
          </p:nvPr>
        </p:nvGraphicFramePr>
        <p:xfrm>
          <a:off x="4800600" y="2286000"/>
          <a:ext cx="3810000" cy="3810000"/>
        </p:xfrm>
        <a:graphic>
          <a:graphicData uri="http://schemas.openxmlformats.org/presentationml/2006/ole">
            <p:oleObj spid="_x0000_s1026" name="Точечный рисунок" r:id="rId4" imgW="2123810" imgH="2123810" progId="Paint.Picture">
              <p:embed/>
            </p:oleObj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4495800"/>
            <a:ext cx="434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Юрюнг Айыы Тойон – создатель Вселенной и человека, Глава небес и остальных богов.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2819400" y="228600"/>
            <a:ext cx="6096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Т.Степанов. Фрагмент картины «Верхний мир»</a:t>
            </a:r>
          </a:p>
        </p:txBody>
      </p:sp>
      <p:pic>
        <p:nvPicPr>
          <p:cNvPr id="25603" name="Picture 4" descr="олонхо9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609850" cy="192722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5181600"/>
            <a:ext cx="731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Дьыл5а Хаан, Танха Хаан – боги рока и судьбы, предугадывающие и предопределяющие судьбу человека.</a:t>
            </a:r>
          </a:p>
        </p:txBody>
      </p:sp>
      <p:pic>
        <p:nvPicPr>
          <p:cNvPr id="25605" name="Picture 4" descr="олонхо9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2057400"/>
            <a:ext cx="2514600" cy="29337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6" name="Picture 4" descr="олонхо9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1600" y="2057400"/>
            <a:ext cx="2341563" cy="29718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rgbClr val="FF6600"/>
      </a:lt1>
      <a:dk2>
        <a:srgbClr val="1F497D"/>
      </a:dk2>
      <a:lt2>
        <a:srgbClr val="FFFF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Другая 9">
      <a:dk1>
        <a:sysClr val="windowText" lastClr="000000"/>
      </a:dk1>
      <a:lt1>
        <a:srgbClr val="659A2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434</Words>
  <Application>Microsoft Office PowerPoint</Application>
  <PresentationFormat>Экран (4:3)</PresentationFormat>
  <Paragraphs>63</Paragraphs>
  <Slides>19</Slides>
  <Notes>0</Notes>
  <HiddenSlides>0</HiddenSlides>
  <MMClips>10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Arial</vt:lpstr>
      <vt:lpstr>Times New Roman</vt:lpstr>
      <vt:lpstr>Wingdings 2</vt:lpstr>
      <vt:lpstr>Wingdings</vt:lpstr>
      <vt:lpstr>Wingdings 3</vt:lpstr>
      <vt:lpstr>Calibri</vt:lpstr>
      <vt:lpstr>Constantia</vt:lpstr>
      <vt:lpstr>Monotype Corsiva</vt:lpstr>
      <vt:lpstr>Апекс</vt:lpstr>
      <vt:lpstr>Тема Office</vt:lpstr>
      <vt:lpstr>1_Тема Office</vt:lpstr>
      <vt:lpstr>Бумажная</vt:lpstr>
      <vt:lpstr>1_Апекс</vt:lpstr>
      <vt:lpstr>Точечный рисунок</vt:lpstr>
      <vt:lpstr>Три мира якутской мифологии</vt:lpstr>
      <vt:lpstr>Миф</vt:lpstr>
      <vt:lpstr>Т. Степанов  «Миры олонхо  с мировым деревом»</vt:lpstr>
      <vt:lpstr>Т.А. Степанов «Верхний мир»</vt:lpstr>
      <vt:lpstr>Жители верхнего мира - айыы</vt:lpstr>
      <vt:lpstr>Т.А. Степанов «Срединный мир»</vt:lpstr>
      <vt:lpstr>Жители Нижнего мира - абаасы</vt:lpstr>
      <vt:lpstr>Т.Степанов. Фрагмент картины «Верхний мир»</vt:lpstr>
      <vt:lpstr>Т.Степанов. Фрагмент картины «Верхний мир»</vt:lpstr>
      <vt:lpstr>Т.Степанов. Фрагмент картины  «Полет ……………………»</vt:lpstr>
      <vt:lpstr>Т.Степанов. Фрагмент картины «Аал Луук Мас»</vt:lpstr>
      <vt:lpstr>Т.Степанов. Фрагмент картины «Главные герои олонхо»</vt:lpstr>
      <vt:lpstr>Т.Степанов. Фрагмент картины «Главные герои олонхо»</vt:lpstr>
      <vt:lpstr>Т. Степанов. Фрагмент картины  «Главные герои олонхо»</vt:lpstr>
      <vt:lpstr> Художник   Т.А. Степанов (1943 – 2003)</vt:lpstr>
      <vt:lpstr>Герои якутской мифологии</vt:lpstr>
      <vt:lpstr>Обрядовая поэзия</vt:lpstr>
      <vt:lpstr>Слайд 18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www.PHILka.RU</cp:lastModifiedBy>
  <cp:revision>62</cp:revision>
  <cp:lastPrinted>1601-01-01T00:00:00Z</cp:lastPrinted>
  <dcterms:created xsi:type="dcterms:W3CDTF">1601-01-01T00:00:00Z</dcterms:created>
  <dcterms:modified xsi:type="dcterms:W3CDTF">2010-05-23T07:50:40Z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