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70" r:id="rId6"/>
    <p:sldId id="266" r:id="rId7"/>
    <p:sldId id="260" r:id="rId8"/>
    <p:sldId id="262" r:id="rId9"/>
    <p:sldId id="263" r:id="rId10"/>
    <p:sldId id="268" r:id="rId11"/>
    <p:sldId id="264" r:id="rId12"/>
    <p:sldId id="267" r:id="rId13"/>
    <p:sldId id="269" r:id="rId14"/>
    <p:sldId id="271" r:id="rId15"/>
    <p:sldId id="26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1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2B77-852E-4100-98EC-6522BEFED671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A8CE81-EBDB-4B1A-80BA-5134022BE3D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2B77-852E-4100-98EC-6522BEFED671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CE81-EBDB-4B1A-80BA-5134022BE3D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2B77-852E-4100-98EC-6522BEFED671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CE81-EBDB-4B1A-80BA-5134022BE3D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2B77-852E-4100-98EC-6522BEFED671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A8CE81-EBDB-4B1A-80BA-5134022BE3D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2B77-852E-4100-98EC-6522BEFED671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CE81-EBDB-4B1A-80BA-5134022BE3D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2B77-852E-4100-98EC-6522BEFED671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CE81-EBDB-4B1A-80BA-5134022BE3D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2B77-852E-4100-98EC-6522BEFED671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CA8CE81-EBDB-4B1A-80BA-5134022BE3D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2B77-852E-4100-98EC-6522BEFED671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CE81-EBDB-4B1A-80BA-5134022BE3D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2B77-852E-4100-98EC-6522BEFED671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CE81-EBDB-4B1A-80BA-5134022BE3D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2B77-852E-4100-98EC-6522BEFED671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CE81-EBDB-4B1A-80BA-5134022BE3D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2B77-852E-4100-98EC-6522BEFED671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CE81-EBDB-4B1A-80BA-5134022BE3D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B22B77-852E-4100-98EC-6522BEFED671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A8CE81-EBDB-4B1A-80BA-5134022BE3D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«Площади четырехугольников»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Геометрия 8 класс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81075"/>
          </a:xfrm>
          <a:solidFill>
            <a:srgbClr val="00CCFF"/>
          </a:solidFill>
        </p:spPr>
        <p:txBody>
          <a:bodyPr/>
          <a:lstStyle/>
          <a:p>
            <a:r>
              <a:rPr lang="ru-RU" b="1"/>
              <a:t>Р</a:t>
            </a:r>
            <a:r>
              <a:rPr lang="en-US" b="1"/>
              <a:t> </a:t>
            </a:r>
            <a:r>
              <a:rPr lang="ru-RU" b="1"/>
              <a:t>о</a:t>
            </a:r>
            <a:r>
              <a:rPr lang="en-US" b="1"/>
              <a:t> </a:t>
            </a:r>
            <a:r>
              <a:rPr lang="ru-RU" b="1"/>
              <a:t>м</a:t>
            </a:r>
            <a:r>
              <a:rPr lang="en-US" b="1"/>
              <a:t> </a:t>
            </a:r>
            <a:r>
              <a:rPr lang="ru-RU" b="1"/>
              <a:t>б</a:t>
            </a:r>
          </a:p>
        </p:txBody>
      </p:sp>
      <p:sp>
        <p:nvSpPr>
          <p:cNvPr id="11267" name="Rectangle 3"/>
          <p:cNvSpPr>
            <a:spLocks noChangeArrowheads="1"/>
          </p:cNvSpPr>
          <p:nvPr>
            <p:ph type="body" idx="1"/>
          </p:nvPr>
        </p:nvSpPr>
        <p:spPr>
          <a:xfrm>
            <a:off x="468313" y="1557338"/>
            <a:ext cx="3251200" cy="4525962"/>
          </a:xfrm>
          <a:prstGeom prst="diamond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lvl="4"/>
            <a:endParaRPr lang="ru-RU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31416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A</a:t>
            </a:r>
            <a:endParaRPr lang="ru-RU" sz="4000" b="1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124075" y="981075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B</a:t>
            </a:r>
            <a:endParaRPr lang="ru-RU" sz="4000" b="1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779838" y="34290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C</a:t>
            </a:r>
            <a:endParaRPr lang="ru-RU" sz="4000" b="1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268538" y="573405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D</a:t>
            </a:r>
            <a:endParaRPr lang="ru-RU" sz="4000" b="1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187450" y="2492375"/>
            <a:ext cx="288925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843213" y="4652963"/>
            <a:ext cx="287337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2771775" y="2565400"/>
            <a:ext cx="358775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1042988" y="4652963"/>
            <a:ext cx="361950" cy="433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924300" y="5445125"/>
            <a:ext cx="48244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AB=BC=CD=AD</a:t>
            </a:r>
            <a:endParaRPr lang="ru-RU" sz="4000"/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72" grpId="0" animBg="1"/>
      <p:bldP spid="11272" grpId="1" animBg="1"/>
      <p:bldP spid="11273" grpId="0" animBg="1"/>
      <p:bldP spid="11273" grpId="1" animBg="1"/>
      <p:bldP spid="11274" grpId="0" animBg="1"/>
      <p:bldP spid="11274" grpId="1" animBg="1"/>
      <p:bldP spid="11275" grpId="0" animBg="1"/>
      <p:bldP spid="1127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  <a:solidFill>
            <a:srgbClr val="00CCFF"/>
          </a:solidFill>
        </p:spPr>
        <p:txBody>
          <a:bodyPr/>
          <a:lstStyle/>
          <a:p>
            <a:r>
              <a:rPr lang="ru-RU" b="1"/>
              <a:t>Прямоугольник</a:t>
            </a:r>
          </a:p>
        </p:txBody>
      </p:sp>
      <p:sp>
        <p:nvSpPr>
          <p:cNvPr id="9219" name="Rectangle 3"/>
          <p:cNvSpPr>
            <a:spLocks noChangeArrowheads="1"/>
          </p:cNvSpPr>
          <p:nvPr>
            <p:ph type="body" idx="1"/>
          </p:nvPr>
        </p:nvSpPr>
        <p:spPr>
          <a:xfrm>
            <a:off x="395288" y="1700213"/>
            <a:ext cx="6553200" cy="2592387"/>
          </a:xfr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endParaRPr lang="ru-RU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95288" y="3860800"/>
            <a:ext cx="431800" cy="431800"/>
          </a:xfrm>
          <a:prstGeom prst="rect">
            <a:avLst/>
          </a:prstGeom>
          <a:solidFill>
            <a:srgbClr val="F6F0A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5288" y="1700213"/>
            <a:ext cx="431800" cy="431800"/>
          </a:xfrm>
          <a:prstGeom prst="rect">
            <a:avLst/>
          </a:prstGeom>
          <a:solidFill>
            <a:srgbClr val="F6F0A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516688" y="3860800"/>
            <a:ext cx="431800" cy="431800"/>
          </a:xfrm>
          <a:prstGeom prst="rect">
            <a:avLst/>
          </a:prstGeom>
          <a:solidFill>
            <a:srgbClr val="F6F0A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516688" y="1700213"/>
            <a:ext cx="431800" cy="431800"/>
          </a:xfrm>
          <a:prstGeom prst="rect">
            <a:avLst/>
          </a:prstGeom>
          <a:solidFill>
            <a:srgbClr val="F6F0A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50825" y="4365625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A</a:t>
            </a:r>
            <a:endParaRPr lang="ru-RU" sz="4000" b="1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50825" y="90805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B</a:t>
            </a:r>
            <a:endParaRPr lang="ru-RU" sz="4000" b="1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804025" y="90805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C</a:t>
            </a:r>
            <a:endParaRPr lang="ru-RU" sz="4000" b="1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588125" y="4365625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D</a:t>
            </a:r>
            <a:endParaRPr lang="ru-RU" sz="4000" b="1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403350" y="5678488"/>
            <a:ext cx="5324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/>
              <a:t>A =   B =   C =   D=90 </a:t>
            </a:r>
            <a:r>
              <a:rPr lang="en-US" sz="2400" b="1"/>
              <a:t> </a:t>
            </a:r>
            <a:endParaRPr lang="ru-RU" sz="2400" b="1"/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6443663" y="5734050"/>
            <a:ext cx="144462" cy="215900"/>
          </a:xfrm>
          <a:prstGeom prst="flowChartConnector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268538" y="5876925"/>
            <a:ext cx="395287" cy="287338"/>
            <a:chOff x="0" y="3929"/>
            <a:chExt cx="249" cy="181"/>
          </a:xfrm>
        </p:grpSpPr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 flipH="1">
              <a:off x="0" y="3929"/>
              <a:ext cx="204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>
              <a:off x="0" y="4110"/>
              <a:ext cx="24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971550" y="5876925"/>
            <a:ext cx="395288" cy="287338"/>
            <a:chOff x="0" y="3929"/>
            <a:chExt cx="249" cy="181"/>
          </a:xfrm>
        </p:grpSpPr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 flipH="1">
              <a:off x="0" y="3929"/>
              <a:ext cx="204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>
              <a:off x="0" y="4110"/>
              <a:ext cx="24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286116" y="5857892"/>
            <a:ext cx="395288" cy="287338"/>
            <a:chOff x="0" y="3929"/>
            <a:chExt cx="249" cy="181"/>
          </a:xfrm>
        </p:grpSpPr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 flipH="1">
              <a:off x="0" y="3929"/>
              <a:ext cx="204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0" y="4110"/>
              <a:ext cx="24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4429124" y="5857892"/>
            <a:ext cx="395287" cy="287338"/>
            <a:chOff x="0" y="3929"/>
            <a:chExt cx="249" cy="181"/>
          </a:xfrm>
        </p:grpSpPr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 flipH="1">
              <a:off x="0" y="3929"/>
              <a:ext cx="204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>
              <a:off x="0" y="4110"/>
              <a:ext cx="24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r>
              <a:rPr lang="ru-RU" b="1"/>
              <a:t>Квадрат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187450" y="1916113"/>
            <a:ext cx="3744913" cy="36004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187450" y="5013325"/>
            <a:ext cx="576263" cy="503238"/>
          </a:xfrm>
          <a:prstGeom prst="rect">
            <a:avLst/>
          </a:prstGeom>
          <a:solidFill>
            <a:srgbClr val="F9F42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187450" y="1916113"/>
            <a:ext cx="576263" cy="503237"/>
          </a:xfrm>
          <a:prstGeom prst="rect">
            <a:avLst/>
          </a:prstGeom>
          <a:solidFill>
            <a:srgbClr val="F9F42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356100" y="1916113"/>
            <a:ext cx="576263" cy="503237"/>
          </a:xfrm>
          <a:prstGeom prst="rect">
            <a:avLst/>
          </a:prstGeom>
          <a:solidFill>
            <a:srgbClr val="F9F42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356100" y="5013325"/>
            <a:ext cx="576263" cy="503238"/>
          </a:xfrm>
          <a:prstGeom prst="rect">
            <a:avLst/>
          </a:prstGeom>
          <a:solidFill>
            <a:srgbClr val="F9F42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1042988" y="3789363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4787900" y="3716338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V="1">
            <a:off x="3132138" y="1773238"/>
            <a:ext cx="0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3203575" y="5373688"/>
            <a:ext cx="1588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403350" y="5678488"/>
            <a:ext cx="5324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/>
              <a:t>A =   B =   C =   D=90 </a:t>
            </a:r>
            <a:r>
              <a:rPr lang="en-US" sz="2400" b="1"/>
              <a:t> </a:t>
            </a:r>
            <a:endParaRPr lang="ru-RU" sz="2400" b="1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539750" y="5013325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A</a:t>
            </a:r>
            <a:endParaRPr lang="ru-RU" sz="4000" b="1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611188" y="1557338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B</a:t>
            </a:r>
            <a:endParaRPr lang="ru-RU" sz="4000" b="1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5076825" y="1557338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C</a:t>
            </a:r>
            <a:endParaRPr lang="ru-RU" sz="4000" b="1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003800" y="48688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D</a:t>
            </a:r>
            <a:endParaRPr lang="ru-RU" sz="4000" b="1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968875" y="3644900"/>
            <a:ext cx="4175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AB=BC=CD=AD</a:t>
            </a:r>
            <a:endParaRPr lang="ru-RU" sz="4000" b="1"/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auto">
          <a:xfrm>
            <a:off x="6443663" y="5734050"/>
            <a:ext cx="144462" cy="215900"/>
          </a:xfrm>
          <a:prstGeom prst="flowChartConnector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268538" y="5876925"/>
            <a:ext cx="395287" cy="287338"/>
            <a:chOff x="0" y="3929"/>
            <a:chExt cx="249" cy="181"/>
          </a:xfrm>
        </p:grpSpPr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 flipH="1">
              <a:off x="0" y="3929"/>
              <a:ext cx="204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33" name="Line 21"/>
            <p:cNvSpPr>
              <a:spLocks noChangeShapeType="1"/>
            </p:cNvSpPr>
            <p:nvPr/>
          </p:nvSpPr>
          <p:spPr bwMode="auto">
            <a:xfrm>
              <a:off x="0" y="4110"/>
              <a:ext cx="24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971550" y="5876925"/>
            <a:ext cx="395288" cy="287338"/>
            <a:chOff x="0" y="3929"/>
            <a:chExt cx="249" cy="181"/>
          </a:xfrm>
        </p:grpSpPr>
        <p:sp>
          <p:nvSpPr>
            <p:cNvPr id="13335" name="Line 23"/>
            <p:cNvSpPr>
              <a:spLocks noChangeShapeType="1"/>
            </p:cNvSpPr>
            <p:nvPr/>
          </p:nvSpPr>
          <p:spPr bwMode="auto">
            <a:xfrm flipH="1">
              <a:off x="0" y="3929"/>
              <a:ext cx="204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>
              <a:off x="0" y="4110"/>
              <a:ext cx="24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492500" y="5876925"/>
            <a:ext cx="395288" cy="287338"/>
            <a:chOff x="0" y="3929"/>
            <a:chExt cx="249" cy="181"/>
          </a:xfrm>
        </p:grpSpPr>
        <p:sp>
          <p:nvSpPr>
            <p:cNvPr id="13338" name="Line 26"/>
            <p:cNvSpPr>
              <a:spLocks noChangeShapeType="1"/>
            </p:cNvSpPr>
            <p:nvPr/>
          </p:nvSpPr>
          <p:spPr bwMode="auto">
            <a:xfrm flipH="1">
              <a:off x="0" y="3929"/>
              <a:ext cx="204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39" name="Line 27"/>
            <p:cNvSpPr>
              <a:spLocks noChangeShapeType="1"/>
            </p:cNvSpPr>
            <p:nvPr/>
          </p:nvSpPr>
          <p:spPr bwMode="auto">
            <a:xfrm>
              <a:off x="0" y="4110"/>
              <a:ext cx="24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716463" y="5876925"/>
            <a:ext cx="395287" cy="287338"/>
            <a:chOff x="0" y="3929"/>
            <a:chExt cx="249" cy="181"/>
          </a:xfrm>
        </p:grpSpPr>
        <p:sp>
          <p:nvSpPr>
            <p:cNvPr id="13341" name="Line 29"/>
            <p:cNvSpPr>
              <a:spLocks noChangeShapeType="1"/>
            </p:cNvSpPr>
            <p:nvPr/>
          </p:nvSpPr>
          <p:spPr bwMode="auto">
            <a:xfrm flipH="1">
              <a:off x="0" y="3929"/>
              <a:ext cx="204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42" name="Line 30"/>
            <p:cNvSpPr>
              <a:spLocks noChangeShapeType="1"/>
            </p:cNvSpPr>
            <p:nvPr/>
          </p:nvSpPr>
          <p:spPr bwMode="auto">
            <a:xfrm>
              <a:off x="0" y="4110"/>
              <a:ext cx="24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3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3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3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35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6" grpId="1" animBg="1"/>
      <p:bldP spid="13316" grpId="2" animBg="1"/>
      <p:bldP spid="13317" grpId="0" animBg="1"/>
      <p:bldP spid="13317" grpId="1" animBg="1"/>
      <p:bldP spid="13317" grpId="2" animBg="1"/>
      <p:bldP spid="13318" grpId="0" animBg="1"/>
      <p:bldP spid="13318" grpId="1" animBg="1"/>
      <p:bldP spid="13318" grpId="2" animBg="1"/>
      <p:bldP spid="13319" grpId="0" animBg="1"/>
      <p:bldP spid="13319" grpId="1" animBg="1"/>
      <p:bldP spid="13319" grpId="2" animBg="1"/>
      <p:bldP spid="13320" grpId="0" animBg="1"/>
      <p:bldP spid="13321" grpId="0" animBg="1"/>
      <p:bldP spid="13322" grpId="0" animBg="1"/>
      <p:bldP spid="133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15888"/>
            <a:ext cx="8569325" cy="620712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/>
              <a:t>Т р а п е ц и я</a:t>
            </a: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 rot="10800000">
            <a:off x="468313" y="3573463"/>
            <a:ext cx="3817937" cy="2159000"/>
          </a:xfrm>
          <a:custGeom>
            <a:avLst/>
            <a:gdLst>
              <a:gd name="G0" fmla="+- 7194 0 0"/>
              <a:gd name="G1" fmla="+- 21600 0 7194"/>
              <a:gd name="G2" fmla="*/ 7194 1 2"/>
              <a:gd name="G3" fmla="+- 21600 0 G2"/>
              <a:gd name="G4" fmla="+/ 7194 21600 2"/>
              <a:gd name="G5" fmla="+/ G1 0 2"/>
              <a:gd name="G6" fmla="*/ 21600 21600 7194"/>
              <a:gd name="G7" fmla="*/ G6 1 2"/>
              <a:gd name="G8" fmla="+- 21600 0 G7"/>
              <a:gd name="G9" fmla="*/ 21600 1 2"/>
              <a:gd name="G10" fmla="+- 7194 0 G9"/>
              <a:gd name="G11" fmla="?: G10 G8 0"/>
              <a:gd name="G12" fmla="?: G10 G7 21600"/>
              <a:gd name="T0" fmla="*/ 18003 w 21600"/>
              <a:gd name="T1" fmla="*/ 10800 h 21600"/>
              <a:gd name="T2" fmla="*/ 10800 w 21600"/>
              <a:gd name="T3" fmla="*/ 21600 h 21600"/>
              <a:gd name="T4" fmla="*/ 3597 w 21600"/>
              <a:gd name="T5" fmla="*/ 10800 h 21600"/>
              <a:gd name="T6" fmla="*/ 10800 w 21600"/>
              <a:gd name="T7" fmla="*/ 0 h 21600"/>
              <a:gd name="T8" fmla="*/ 5397 w 21600"/>
              <a:gd name="T9" fmla="*/ 5397 h 21600"/>
              <a:gd name="T10" fmla="*/ 16203 w 21600"/>
              <a:gd name="T11" fmla="*/ 1620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194" y="21600"/>
                </a:lnTo>
                <a:lnTo>
                  <a:pt x="14406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ru-RU" b="1"/>
          </a:p>
          <a:p>
            <a:pPr algn="ctr"/>
            <a:endParaRPr lang="ru-RU" b="1"/>
          </a:p>
          <a:p>
            <a:pPr algn="ctr"/>
            <a:endParaRPr lang="ru-RU" b="1"/>
          </a:p>
          <a:p>
            <a:pPr algn="ctr"/>
            <a:endParaRPr lang="ru-RU" b="1"/>
          </a:p>
          <a:p>
            <a:pPr algn="ctr"/>
            <a:endParaRPr lang="ru-RU" b="1"/>
          </a:p>
          <a:p>
            <a:pPr algn="ctr"/>
            <a:r>
              <a:rPr lang="ru-RU" b="1"/>
              <a:t>РАВНОБЕДРЕННАЯ</a:t>
            </a:r>
          </a:p>
        </p:txBody>
      </p:sp>
      <p:sp>
        <p:nvSpPr>
          <p:cNvPr id="19460" name="Freeform 4"/>
          <p:cNvSpPr>
            <a:spLocks/>
          </p:cNvSpPr>
          <p:nvPr/>
        </p:nvSpPr>
        <p:spPr bwMode="auto">
          <a:xfrm>
            <a:off x="1908175" y="908050"/>
            <a:ext cx="4608513" cy="2016125"/>
          </a:xfrm>
          <a:custGeom>
            <a:avLst/>
            <a:gdLst/>
            <a:ahLst/>
            <a:cxnLst>
              <a:cxn ang="0">
                <a:pos x="0" y="1270"/>
              </a:cxn>
              <a:cxn ang="0">
                <a:pos x="2903" y="1270"/>
              </a:cxn>
              <a:cxn ang="0">
                <a:pos x="2313" y="0"/>
              </a:cxn>
              <a:cxn ang="0">
                <a:pos x="1406" y="0"/>
              </a:cxn>
              <a:cxn ang="0">
                <a:pos x="0" y="1270"/>
              </a:cxn>
            </a:cxnLst>
            <a:rect l="0" t="0" r="r" b="b"/>
            <a:pathLst>
              <a:path w="2903" h="1270">
                <a:moveTo>
                  <a:pt x="0" y="1270"/>
                </a:moveTo>
                <a:lnTo>
                  <a:pt x="2903" y="1270"/>
                </a:lnTo>
                <a:lnTo>
                  <a:pt x="2313" y="0"/>
                </a:lnTo>
                <a:lnTo>
                  <a:pt x="1406" y="0"/>
                </a:lnTo>
                <a:lnTo>
                  <a:pt x="0" y="127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1" name="Freeform 5"/>
          <p:cNvSpPr>
            <a:spLocks/>
          </p:cNvSpPr>
          <p:nvPr/>
        </p:nvSpPr>
        <p:spPr bwMode="auto">
          <a:xfrm>
            <a:off x="4787900" y="3500438"/>
            <a:ext cx="4176713" cy="2233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06"/>
              </a:cxn>
              <a:cxn ang="0">
                <a:pos x="2041" y="1406"/>
              </a:cxn>
              <a:cxn ang="0">
                <a:pos x="771" y="0"/>
              </a:cxn>
              <a:cxn ang="0">
                <a:pos x="0" y="0"/>
              </a:cxn>
            </a:cxnLst>
            <a:rect l="0" t="0" r="r" b="b"/>
            <a:pathLst>
              <a:path w="2041" h="1406">
                <a:moveTo>
                  <a:pt x="0" y="0"/>
                </a:moveTo>
                <a:lnTo>
                  <a:pt x="0" y="1406"/>
                </a:lnTo>
                <a:lnTo>
                  <a:pt x="2041" y="1406"/>
                </a:lnTo>
                <a:lnTo>
                  <a:pt x="77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476375" y="2492375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А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419475" y="692150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В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724525" y="549275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С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588125" y="2636838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D</a:t>
            </a:r>
            <a:endParaRPr lang="ru-RU" sz="2800" b="1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635375" y="1844675"/>
            <a:ext cx="1943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CB II AD</a:t>
            </a:r>
            <a:endParaRPr lang="ru-RU" sz="3200" b="1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932363" y="5084763"/>
            <a:ext cx="309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ПРЯМОУГОЛЬНАЯ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971550" y="4365625"/>
            <a:ext cx="43180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3203575" y="4292600"/>
            <a:ext cx="504825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4787900" y="3500438"/>
            <a:ext cx="576263" cy="5048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419475" y="981075"/>
            <a:ext cx="3311525" cy="647700"/>
            <a:chOff x="2109" y="663"/>
            <a:chExt cx="2086" cy="408"/>
          </a:xfrm>
        </p:grpSpPr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 flipH="1">
              <a:off x="2109" y="663"/>
              <a:ext cx="2086" cy="3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 flipH="1">
              <a:off x="3742" y="663"/>
              <a:ext cx="453" cy="4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6877050" y="692150"/>
            <a:ext cx="226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БОКОВЫЕ СТОРОНЫ</a:t>
            </a:r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1476375" y="1484313"/>
            <a:ext cx="2374900" cy="1439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V="1">
            <a:off x="1547813" y="981075"/>
            <a:ext cx="295275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250825" y="908050"/>
            <a:ext cx="2017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ОСНОВАНИЯ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задание: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Составить кроссворд по теме «Четырехугольники».</a:t>
            </a:r>
          </a:p>
          <a:p>
            <a:pPr lvl="0"/>
            <a:r>
              <a:rPr lang="ru-RU" dirty="0" smtClean="0"/>
              <a:t>Разделить квадрат на максимальное число остроугольных треугольников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8" name="WordArt 6"/>
          <p:cNvSpPr>
            <a:spLocks noChangeArrowheads="1" noChangeShapeType="1" noTextEdit="1"/>
          </p:cNvSpPr>
          <p:nvPr/>
        </p:nvSpPr>
        <p:spPr bwMode="auto">
          <a:xfrm>
            <a:off x="1187450" y="549275"/>
            <a:ext cx="7056438" cy="25622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5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Impact"/>
              </a:rPr>
              <a:t>МОЛОДЦЫ !</a:t>
            </a:r>
          </a:p>
        </p:txBody>
      </p:sp>
      <p:sp>
        <p:nvSpPr>
          <p:cNvPr id="136202" name="WordArt 10"/>
          <p:cNvSpPr>
            <a:spLocks noChangeArrowheads="1" noChangeShapeType="1" noTextEdit="1"/>
          </p:cNvSpPr>
          <p:nvPr/>
        </p:nvSpPr>
        <p:spPr bwMode="auto">
          <a:xfrm>
            <a:off x="1042988" y="4437063"/>
            <a:ext cx="7200900" cy="1728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Всем спасибо за урок!</a:t>
            </a:r>
          </a:p>
        </p:txBody>
      </p:sp>
      <p:pic>
        <p:nvPicPr>
          <p:cNvPr id="136203" name="Picture 11" descr="AG00319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2492375"/>
            <a:ext cx="2841625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первый конкурс - РАЗМИНКА.</a:t>
            </a:r>
            <a:br>
              <a:rPr lang="ru-RU" dirty="0" smtClean="0"/>
            </a:br>
            <a:r>
              <a:rPr lang="en-US" dirty="0" smtClean="0"/>
              <a:t> </a:t>
            </a:r>
            <a:r>
              <a:rPr lang="ru-RU" dirty="0" smtClean="0"/>
              <a:t>Площадям каких фигур соответствуют данные формулы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Площадь квадрата                                </a:t>
            </a:r>
            <a:r>
              <a:rPr lang="ru-RU" dirty="0" smtClean="0"/>
              <a:t>    </a:t>
            </a:r>
            <a:r>
              <a:rPr lang="ru-RU" dirty="0" err="1" smtClean="0"/>
              <a:t>S=ah</a:t>
            </a:r>
            <a:r>
              <a:rPr lang="ru-RU" baseline="-25000" dirty="0" err="1" smtClean="0"/>
              <a:t>а</a:t>
            </a:r>
            <a:endParaRPr lang="ru-RU" baseline="-25000" dirty="0" smtClean="0"/>
          </a:p>
          <a:p>
            <a:endParaRPr lang="ru-RU" dirty="0"/>
          </a:p>
          <a:p>
            <a:r>
              <a:rPr lang="ru-RU" dirty="0"/>
              <a:t>Площадь параллелограмма                </a:t>
            </a:r>
            <a:r>
              <a:rPr lang="ru-RU" dirty="0" smtClean="0"/>
              <a:t>   S  </a:t>
            </a:r>
            <a:r>
              <a:rPr lang="ru-RU" dirty="0"/>
              <a:t>= </a:t>
            </a:r>
            <a:r>
              <a:rPr lang="ru-RU" dirty="0">
                <a:sym typeface="Symbol"/>
              </a:rPr>
              <a:t></a:t>
            </a:r>
            <a:r>
              <a:rPr lang="ru-RU" dirty="0" err="1" smtClean="0"/>
              <a:t>h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 Площадь прямоугольника                  </a:t>
            </a:r>
            <a:r>
              <a:rPr lang="ru-RU" dirty="0" smtClean="0"/>
              <a:t>   </a:t>
            </a:r>
            <a:r>
              <a:rPr lang="ru-RU" dirty="0" err="1" smtClean="0"/>
              <a:t>S=ah</a:t>
            </a:r>
            <a:r>
              <a:rPr lang="ru-RU" baseline="-25000" dirty="0" err="1" smtClean="0"/>
              <a:t>а</a:t>
            </a:r>
            <a:endParaRPr lang="ru-RU" baseline="-25000" dirty="0" smtClean="0"/>
          </a:p>
          <a:p>
            <a:endParaRPr lang="ru-RU" dirty="0"/>
          </a:p>
          <a:p>
            <a:r>
              <a:rPr lang="ru-RU" dirty="0"/>
              <a:t>Площадь треугольника                          </a:t>
            </a:r>
            <a:r>
              <a:rPr lang="ru-RU" dirty="0" smtClean="0"/>
              <a:t>  </a:t>
            </a:r>
            <a:r>
              <a:rPr lang="ru-RU" dirty="0" err="1" smtClean="0"/>
              <a:t>S=a</a:t>
            </a:r>
            <a:r>
              <a:rPr lang="ru-RU" dirty="0" smtClean="0"/>
              <a:t>²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Площадь трапеции                              </a:t>
            </a:r>
            <a:r>
              <a:rPr lang="ru-RU" dirty="0" smtClean="0"/>
              <a:t>     </a:t>
            </a:r>
            <a:r>
              <a:rPr lang="ru-RU" dirty="0" err="1"/>
              <a:t>S=ab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285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Второй конкурс. Найдите среди предложенных фигур, имеющие одинаковую площадь.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</a:t>
            </a:r>
            <a:r>
              <a:rPr lang="en-US" sz="2400" b="1" dirty="0" smtClean="0"/>
              <a:t>7                                                4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1.5</a:t>
            </a:r>
            <a:r>
              <a:rPr lang="ru-RU" sz="2400" b="1" dirty="0" smtClean="0"/>
              <a:t>                                             </a:t>
            </a: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                            5</a:t>
            </a:r>
            <a:r>
              <a:rPr lang="ru-RU" sz="2400" b="1" dirty="0" smtClean="0"/>
              <a:t>                                                        7</a:t>
            </a:r>
            <a:endParaRPr lang="en-US" sz="24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4143380"/>
            <a:ext cx="2643206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928662" y="1857364"/>
            <a:ext cx="3143272" cy="171451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Трапеция 5"/>
          <p:cNvSpPr/>
          <p:nvPr/>
        </p:nvSpPr>
        <p:spPr>
          <a:xfrm>
            <a:off x="5000628" y="1785926"/>
            <a:ext cx="2857520" cy="157163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                              </a:t>
            </a:r>
            <a:r>
              <a:rPr lang="en-US" sz="2400" dirty="0" smtClean="0">
                <a:solidFill>
                  <a:schemeClr val="tx1"/>
                </a:solidFill>
              </a:rPr>
              <a:t>4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араллелограмм 6"/>
          <p:cNvSpPr/>
          <p:nvPr/>
        </p:nvSpPr>
        <p:spPr>
          <a:xfrm flipH="1">
            <a:off x="5929322" y="3929066"/>
            <a:ext cx="1857388" cy="142876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</a:t>
            </a:r>
            <a:r>
              <a:rPr lang="ru-RU" sz="2400" b="1" dirty="0" smtClean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500828" y="2713826"/>
            <a:ext cx="1714512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6642908" y="2571744"/>
            <a:ext cx="1572430" cy="794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V="1">
            <a:off x="5536413" y="4607727"/>
            <a:ext cx="1428760" cy="71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Четвертый конкурс. Спешите видеть, ответить, решить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/>
              <a:t>Задача 1.</a:t>
            </a:r>
            <a:r>
              <a:rPr lang="ru-RU" dirty="0" smtClean="0"/>
              <a:t> Найдите площадь параллелограмма </a:t>
            </a:r>
            <a:r>
              <a:rPr lang="en-US" dirty="0" smtClean="0"/>
              <a:t>ABCD</a:t>
            </a:r>
            <a:r>
              <a:rPr lang="ru-RU" dirty="0" smtClean="0"/>
              <a:t>, </a:t>
            </a:r>
            <a:r>
              <a:rPr lang="ru-RU" smtClean="0"/>
              <a:t>если высота ВН=2 см</a:t>
            </a:r>
            <a:endParaRPr lang="ru-RU" dirty="0" smtClean="0"/>
          </a:p>
          <a:p>
            <a:r>
              <a:rPr lang="ru-RU" u="sng" dirty="0" smtClean="0"/>
              <a:t>Задача 2.</a:t>
            </a:r>
            <a:r>
              <a:rPr lang="ru-RU" dirty="0" smtClean="0"/>
              <a:t> В трапеции основания равны 4 и 12 см, а высота равна </a:t>
            </a:r>
            <a:r>
              <a:rPr lang="ru-RU" dirty="0" err="1" smtClean="0"/>
              <a:t>полусумме</a:t>
            </a:r>
            <a:r>
              <a:rPr lang="ru-RU" dirty="0" smtClean="0"/>
              <a:t> длин оснований. Найдите площадь трапеции.</a:t>
            </a:r>
          </a:p>
          <a:p>
            <a:r>
              <a:rPr lang="ru-RU" u="sng" dirty="0" smtClean="0"/>
              <a:t>Задача 3.</a:t>
            </a:r>
            <a:r>
              <a:rPr lang="ru-RU" dirty="0" smtClean="0"/>
              <a:t> В равнобедренной трапеции </a:t>
            </a:r>
            <a:r>
              <a:rPr lang="en-US" dirty="0" smtClean="0"/>
              <a:t>ABCM</a:t>
            </a:r>
            <a:r>
              <a:rPr lang="ru-RU" dirty="0" smtClean="0"/>
              <a:t> большее основание </a:t>
            </a:r>
            <a:r>
              <a:rPr lang="en-US" dirty="0" smtClean="0"/>
              <a:t>AM</a:t>
            </a:r>
            <a:r>
              <a:rPr lang="ru-RU" dirty="0" smtClean="0"/>
              <a:t> = 26см, а высота </a:t>
            </a:r>
            <a:r>
              <a:rPr lang="en-US" dirty="0" smtClean="0"/>
              <a:t>BH</a:t>
            </a:r>
            <a:r>
              <a:rPr lang="ru-RU" dirty="0" smtClean="0"/>
              <a:t> отсекает от </a:t>
            </a:r>
            <a:r>
              <a:rPr lang="en-US" dirty="0" smtClean="0"/>
              <a:t>AM </a:t>
            </a:r>
            <a:r>
              <a:rPr lang="ru-RU" dirty="0" smtClean="0"/>
              <a:t>отрезок </a:t>
            </a:r>
            <a:r>
              <a:rPr lang="en-US" dirty="0" smtClean="0"/>
              <a:t>AH</a:t>
            </a:r>
            <a:r>
              <a:rPr lang="ru-RU" dirty="0" smtClean="0"/>
              <a:t>, равный 6 см.   Угол BAM=45°. Найдите площадь трапеции.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сКАЗКА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Это было очень давно. В некотором царстве, в некотором государстве жила большая и трудолюбивая семья четырехугольников. Глава семьи – старый Четырехугольник был очень добрым, но строгим. Детей своих – Параллелограмма и Трапецию – воспитал хорошо, привил любовь к труду и порядку. У Параллелограмма противоположные стороны всегда были строго параллельны, но близкие друзья узнавали его по признаку.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0"/>
            <a:ext cx="8642350" cy="692150"/>
          </a:xfrm>
        </p:spPr>
        <p:txBody>
          <a:bodyPr>
            <a:normAutofit fontScale="90000"/>
          </a:bodyPr>
          <a:lstStyle/>
          <a:p>
            <a:r>
              <a:rPr lang="ru-RU" sz="4000"/>
              <a:t/>
            </a:r>
            <a:br>
              <a:rPr lang="ru-RU" sz="4000"/>
            </a:br>
            <a:r>
              <a:rPr lang="ru-RU" sz="4000" b="1">
                <a:solidFill>
                  <a:schemeClr val="accent2"/>
                </a:solidFill>
              </a:rPr>
              <a:t>Определение параллелограмма</a:t>
            </a:r>
            <a:r>
              <a:rPr lang="ru-RU" sz="4000"/>
              <a:t> </a:t>
            </a:r>
            <a:br>
              <a:rPr lang="ru-RU" sz="4000"/>
            </a:br>
            <a:endParaRPr lang="ru-RU" sz="4000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 flipV="1">
            <a:off x="1476375" y="1844675"/>
            <a:ext cx="1727200" cy="31686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5076825" y="1412875"/>
            <a:ext cx="1727200" cy="31686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1476375" y="4581525"/>
            <a:ext cx="3600450" cy="43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3203575" y="1412875"/>
            <a:ext cx="3600450" cy="43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55650" y="4652963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А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411413" y="119697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В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948488" y="1052513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С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292725" y="4508500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D</a:t>
            </a:r>
            <a:endParaRPr lang="ru-RU" sz="4000" b="1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042988" y="5734050"/>
            <a:ext cx="3529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А</a:t>
            </a:r>
            <a:r>
              <a:rPr lang="en-US" sz="4000" b="1"/>
              <a:t>B </a:t>
            </a:r>
            <a:r>
              <a:rPr lang="en-US" sz="4000" b="1">
                <a:cs typeface="Arial" charset="0"/>
              </a:rPr>
              <a:t>|| CD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427538" y="5734050"/>
            <a:ext cx="3529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А</a:t>
            </a:r>
            <a:r>
              <a:rPr lang="en-US" sz="4000" b="1"/>
              <a:t>D </a:t>
            </a:r>
            <a:r>
              <a:rPr lang="en-US" sz="4000" b="1">
                <a:cs typeface="Arial" charset="0"/>
              </a:rPr>
              <a:t>|| BC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375 0.06291 L 4.44444E-6 5.18964E-6 " pathEditMode="relative" ptsTypes="AA">
                                      <p:cBhvr>
                                        <p:cTn id="6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889 0.46161 L 5E-6 -2.35893E-6 " pathEditMode="relative" ptsTypes="AA">
                                      <p:cBhvr>
                                        <p:cTn id="9" dur="3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3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9" dur="3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3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3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6" grpId="0" animBg="1"/>
      <p:bldP spid="5131" grpId="0"/>
      <p:bldP spid="51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0"/>
            <a:ext cx="8642350" cy="692150"/>
          </a:xfrm>
          <a:solidFill>
            <a:srgbClr val="99FF66"/>
          </a:solidFill>
        </p:spPr>
        <p:txBody>
          <a:bodyPr>
            <a:normAutofit fontScale="90000"/>
          </a:bodyPr>
          <a:lstStyle/>
          <a:p>
            <a:r>
              <a:rPr lang="ru-RU" sz="4000"/>
              <a:t/>
            </a:r>
            <a:br>
              <a:rPr lang="ru-RU" sz="4000"/>
            </a:br>
            <a:r>
              <a:rPr lang="ru-RU" sz="4000" b="1">
                <a:solidFill>
                  <a:schemeClr val="accent2"/>
                </a:solidFill>
              </a:rPr>
              <a:t>свойства  параллелограмма</a:t>
            </a:r>
            <a:r>
              <a:rPr lang="ru-RU" sz="4000"/>
              <a:t> </a:t>
            </a:r>
            <a:br>
              <a:rPr lang="ru-RU" sz="4000"/>
            </a:br>
            <a:endParaRPr lang="ru-RU" sz="4000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V="1">
            <a:off x="1476375" y="1844675"/>
            <a:ext cx="1727200" cy="31686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5076825" y="1412875"/>
            <a:ext cx="1727200" cy="31686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1476375" y="4581525"/>
            <a:ext cx="3600450" cy="43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3203575" y="1412875"/>
            <a:ext cx="3600450" cy="43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55650" y="4652963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А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411413" y="119697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В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948488" y="1052513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С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292725" y="4508500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D</a:t>
            </a:r>
            <a:endParaRPr lang="ru-RU" sz="4000" b="1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042988" y="5734050"/>
            <a:ext cx="3529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А</a:t>
            </a:r>
            <a:r>
              <a:rPr lang="en-US" sz="4000" b="1"/>
              <a:t>B </a:t>
            </a:r>
            <a:r>
              <a:rPr lang="ru-RU" sz="4000" b="1">
                <a:cs typeface="Arial" charset="0"/>
              </a:rPr>
              <a:t>=</a:t>
            </a:r>
            <a:r>
              <a:rPr lang="en-US" sz="4000" b="1">
                <a:cs typeface="Arial" charset="0"/>
              </a:rPr>
              <a:t> CD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427538" y="5734050"/>
            <a:ext cx="3529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А</a:t>
            </a:r>
            <a:r>
              <a:rPr lang="en-US" sz="4000" b="1"/>
              <a:t>D </a:t>
            </a:r>
            <a:r>
              <a:rPr lang="ru-RU" sz="4000" b="1">
                <a:cs typeface="Arial" charset="0"/>
              </a:rPr>
              <a:t>=</a:t>
            </a:r>
            <a:r>
              <a:rPr lang="en-US" sz="4000" b="1">
                <a:cs typeface="Arial" charset="0"/>
              </a:rPr>
              <a:t> BC</a:t>
            </a: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2124075" y="3284538"/>
            <a:ext cx="43180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5580063" y="2997200"/>
            <a:ext cx="43180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3059113" y="4508500"/>
            <a:ext cx="73025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3276600" y="4508500"/>
            <a:ext cx="73025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4498975" y="1484313"/>
            <a:ext cx="73025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4716463" y="1484313"/>
            <a:ext cx="73025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animBg="1"/>
      <p:bldP spid="6158" grpId="0" animBg="1"/>
      <p:bldP spid="6159" grpId="0" animBg="1"/>
      <p:bldP spid="6160" grpId="0" animBg="1"/>
      <p:bldP spid="6161" grpId="0" animBg="1"/>
      <p:bldP spid="61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0"/>
            <a:ext cx="8642350" cy="692150"/>
          </a:xfrm>
          <a:solidFill>
            <a:srgbClr val="99FF66"/>
          </a:solidFill>
        </p:spPr>
        <p:txBody>
          <a:bodyPr>
            <a:normAutofit fontScale="90000"/>
          </a:bodyPr>
          <a:lstStyle/>
          <a:p>
            <a:r>
              <a:rPr lang="ru-RU" sz="4000"/>
              <a:t/>
            </a:r>
            <a:br>
              <a:rPr lang="ru-RU" sz="4000"/>
            </a:br>
            <a:r>
              <a:rPr lang="ru-RU" sz="4000" b="1">
                <a:solidFill>
                  <a:schemeClr val="accent2"/>
                </a:solidFill>
              </a:rPr>
              <a:t>свойства  параллелограмма</a:t>
            </a:r>
            <a:r>
              <a:rPr lang="ru-RU" sz="4000"/>
              <a:t> </a:t>
            </a:r>
            <a:br>
              <a:rPr lang="ru-RU" sz="4000"/>
            </a:br>
            <a:endParaRPr lang="ru-RU" sz="4000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1476375" y="1844675"/>
            <a:ext cx="1727200" cy="31686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5076825" y="1412875"/>
            <a:ext cx="1727200" cy="31686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1476375" y="4581525"/>
            <a:ext cx="3600450" cy="43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3203575" y="1412875"/>
            <a:ext cx="3600450" cy="43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755650" y="4652963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А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411413" y="119697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В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948488" y="1052513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С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292725" y="4437063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D</a:t>
            </a:r>
            <a:endParaRPr lang="ru-RU" sz="4000" b="1"/>
          </a:p>
        </p:txBody>
      </p:sp>
      <p:sp>
        <p:nvSpPr>
          <p:cNvPr id="7179" name="Freeform 11"/>
          <p:cNvSpPr>
            <a:spLocks/>
          </p:cNvSpPr>
          <p:nvPr/>
        </p:nvSpPr>
        <p:spPr bwMode="auto">
          <a:xfrm>
            <a:off x="1763713" y="4581525"/>
            <a:ext cx="287337" cy="360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6" y="46"/>
              </a:cxn>
              <a:cxn ang="0">
                <a:pos x="90" y="227"/>
              </a:cxn>
            </a:cxnLst>
            <a:rect l="0" t="0" r="r" b="b"/>
            <a:pathLst>
              <a:path w="151" h="227">
                <a:moveTo>
                  <a:pt x="0" y="0"/>
                </a:moveTo>
                <a:cubicBezTo>
                  <a:pt x="60" y="4"/>
                  <a:pt x="121" y="8"/>
                  <a:pt x="136" y="46"/>
                </a:cubicBezTo>
                <a:cubicBezTo>
                  <a:pt x="151" y="84"/>
                  <a:pt x="98" y="197"/>
                  <a:pt x="90" y="227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0" name="Freeform 12"/>
          <p:cNvSpPr>
            <a:spLocks/>
          </p:cNvSpPr>
          <p:nvPr/>
        </p:nvSpPr>
        <p:spPr bwMode="auto">
          <a:xfrm flipH="1" flipV="1">
            <a:off x="6084888" y="1484313"/>
            <a:ext cx="431800" cy="431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6" y="46"/>
              </a:cxn>
              <a:cxn ang="0">
                <a:pos x="90" y="227"/>
              </a:cxn>
            </a:cxnLst>
            <a:rect l="0" t="0" r="r" b="b"/>
            <a:pathLst>
              <a:path w="151" h="227">
                <a:moveTo>
                  <a:pt x="0" y="0"/>
                </a:moveTo>
                <a:cubicBezTo>
                  <a:pt x="60" y="4"/>
                  <a:pt x="121" y="8"/>
                  <a:pt x="136" y="46"/>
                </a:cubicBezTo>
                <a:cubicBezTo>
                  <a:pt x="151" y="84"/>
                  <a:pt x="98" y="197"/>
                  <a:pt x="90" y="227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45013" y="3916363"/>
            <a:ext cx="912812" cy="663575"/>
            <a:chOff x="2863" y="2467"/>
            <a:chExt cx="575" cy="418"/>
          </a:xfrm>
        </p:grpSpPr>
        <p:sp>
          <p:nvSpPr>
            <p:cNvPr id="7182" name="Arc 14"/>
            <p:cNvSpPr>
              <a:spLocks/>
            </p:cNvSpPr>
            <p:nvPr/>
          </p:nvSpPr>
          <p:spPr bwMode="auto">
            <a:xfrm flipH="1">
              <a:off x="3017" y="2568"/>
              <a:ext cx="334" cy="317"/>
            </a:xfrm>
            <a:custGeom>
              <a:avLst/>
              <a:gdLst>
                <a:gd name="G0" fmla="+- 4948 0 0"/>
                <a:gd name="G1" fmla="+- 21600 0 0"/>
                <a:gd name="G2" fmla="+- 21600 0 0"/>
                <a:gd name="T0" fmla="*/ 0 w 26548"/>
                <a:gd name="T1" fmla="*/ 574 h 21600"/>
                <a:gd name="T2" fmla="*/ 26548 w 26548"/>
                <a:gd name="T3" fmla="*/ 21600 h 21600"/>
                <a:gd name="T4" fmla="*/ 4948 w 2654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548" h="21600" fill="none" extrusionOk="0">
                  <a:moveTo>
                    <a:pt x="0" y="574"/>
                  </a:moveTo>
                  <a:cubicBezTo>
                    <a:pt x="1621" y="192"/>
                    <a:pt x="3282" y="-1"/>
                    <a:pt x="4948" y="0"/>
                  </a:cubicBezTo>
                  <a:cubicBezTo>
                    <a:pt x="16877" y="0"/>
                    <a:pt x="26548" y="9670"/>
                    <a:pt x="26548" y="21600"/>
                  </a:cubicBezTo>
                </a:path>
                <a:path w="26548" h="21600" stroke="0" extrusionOk="0">
                  <a:moveTo>
                    <a:pt x="0" y="574"/>
                  </a:moveTo>
                  <a:cubicBezTo>
                    <a:pt x="1621" y="192"/>
                    <a:pt x="3282" y="-1"/>
                    <a:pt x="4948" y="0"/>
                  </a:cubicBezTo>
                  <a:cubicBezTo>
                    <a:pt x="16877" y="0"/>
                    <a:pt x="26548" y="9670"/>
                    <a:pt x="26548" y="21600"/>
                  </a:cubicBezTo>
                  <a:lnTo>
                    <a:pt x="4948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3" name="Arc 15"/>
            <p:cNvSpPr>
              <a:spLocks/>
            </p:cNvSpPr>
            <p:nvPr/>
          </p:nvSpPr>
          <p:spPr bwMode="auto">
            <a:xfrm rot="20534389" flipH="1">
              <a:off x="2863" y="2467"/>
              <a:ext cx="575" cy="391"/>
            </a:xfrm>
            <a:custGeom>
              <a:avLst/>
              <a:gdLst>
                <a:gd name="G0" fmla="+- 17570 0 0"/>
                <a:gd name="G1" fmla="+- 21600 0 0"/>
                <a:gd name="G2" fmla="+- 21600 0 0"/>
                <a:gd name="T0" fmla="*/ 0 w 39048"/>
                <a:gd name="T1" fmla="*/ 9036 h 21600"/>
                <a:gd name="T2" fmla="*/ 39048 w 39048"/>
                <a:gd name="T3" fmla="*/ 19308 h 21600"/>
                <a:gd name="T4" fmla="*/ 17570 w 3904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048" h="21600" fill="none" extrusionOk="0">
                  <a:moveTo>
                    <a:pt x="-1" y="9035"/>
                  </a:moveTo>
                  <a:cubicBezTo>
                    <a:pt x="4055" y="3364"/>
                    <a:pt x="10598" y="-1"/>
                    <a:pt x="17570" y="0"/>
                  </a:cubicBezTo>
                  <a:cubicBezTo>
                    <a:pt x="28612" y="0"/>
                    <a:pt x="37876" y="8328"/>
                    <a:pt x="39048" y="19307"/>
                  </a:cubicBezTo>
                </a:path>
                <a:path w="39048" h="21600" stroke="0" extrusionOk="0">
                  <a:moveTo>
                    <a:pt x="-1" y="9035"/>
                  </a:moveTo>
                  <a:cubicBezTo>
                    <a:pt x="4055" y="3364"/>
                    <a:pt x="10598" y="-1"/>
                    <a:pt x="17570" y="0"/>
                  </a:cubicBezTo>
                  <a:cubicBezTo>
                    <a:pt x="28612" y="0"/>
                    <a:pt x="37876" y="8328"/>
                    <a:pt x="39048" y="19307"/>
                  </a:cubicBezTo>
                  <a:lnTo>
                    <a:pt x="1757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916238" y="1773238"/>
            <a:ext cx="912812" cy="661987"/>
            <a:chOff x="1837" y="1117"/>
            <a:chExt cx="575" cy="417"/>
          </a:xfrm>
        </p:grpSpPr>
        <p:sp>
          <p:nvSpPr>
            <p:cNvPr id="7185" name="Arc 17"/>
            <p:cNvSpPr>
              <a:spLocks/>
            </p:cNvSpPr>
            <p:nvPr/>
          </p:nvSpPr>
          <p:spPr bwMode="auto">
            <a:xfrm rot="10800000" flipH="1">
              <a:off x="1893" y="1117"/>
              <a:ext cx="366" cy="317"/>
            </a:xfrm>
            <a:custGeom>
              <a:avLst/>
              <a:gdLst>
                <a:gd name="G0" fmla="+- 7512 0 0"/>
                <a:gd name="G1" fmla="+- 21600 0 0"/>
                <a:gd name="G2" fmla="+- 21600 0 0"/>
                <a:gd name="T0" fmla="*/ 0 w 29112"/>
                <a:gd name="T1" fmla="*/ 1348 h 21600"/>
                <a:gd name="T2" fmla="*/ 29112 w 29112"/>
                <a:gd name="T3" fmla="*/ 21600 h 21600"/>
                <a:gd name="T4" fmla="*/ 7512 w 2911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112" h="21600" fill="none" extrusionOk="0">
                  <a:moveTo>
                    <a:pt x="0" y="1348"/>
                  </a:moveTo>
                  <a:cubicBezTo>
                    <a:pt x="2404" y="456"/>
                    <a:pt x="4947" y="-1"/>
                    <a:pt x="7512" y="0"/>
                  </a:cubicBezTo>
                  <a:cubicBezTo>
                    <a:pt x="19441" y="0"/>
                    <a:pt x="29112" y="9670"/>
                    <a:pt x="29112" y="21600"/>
                  </a:cubicBezTo>
                </a:path>
                <a:path w="29112" h="21600" stroke="0" extrusionOk="0">
                  <a:moveTo>
                    <a:pt x="0" y="1348"/>
                  </a:moveTo>
                  <a:cubicBezTo>
                    <a:pt x="2404" y="456"/>
                    <a:pt x="4947" y="-1"/>
                    <a:pt x="7512" y="0"/>
                  </a:cubicBezTo>
                  <a:cubicBezTo>
                    <a:pt x="19441" y="0"/>
                    <a:pt x="29112" y="9670"/>
                    <a:pt x="29112" y="21600"/>
                  </a:cubicBezTo>
                  <a:lnTo>
                    <a:pt x="7512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6" name="Arc 18"/>
            <p:cNvSpPr>
              <a:spLocks/>
            </p:cNvSpPr>
            <p:nvPr/>
          </p:nvSpPr>
          <p:spPr bwMode="auto">
            <a:xfrm rot="9734389" flipH="1">
              <a:off x="1837" y="1143"/>
              <a:ext cx="575" cy="391"/>
            </a:xfrm>
            <a:custGeom>
              <a:avLst/>
              <a:gdLst>
                <a:gd name="G0" fmla="+- 17570 0 0"/>
                <a:gd name="G1" fmla="+- 21600 0 0"/>
                <a:gd name="G2" fmla="+- 21600 0 0"/>
                <a:gd name="T0" fmla="*/ 0 w 39048"/>
                <a:gd name="T1" fmla="*/ 9036 h 21600"/>
                <a:gd name="T2" fmla="*/ 39048 w 39048"/>
                <a:gd name="T3" fmla="*/ 19308 h 21600"/>
                <a:gd name="T4" fmla="*/ 17570 w 3904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048" h="21600" fill="none" extrusionOk="0">
                  <a:moveTo>
                    <a:pt x="-1" y="9035"/>
                  </a:moveTo>
                  <a:cubicBezTo>
                    <a:pt x="4055" y="3364"/>
                    <a:pt x="10598" y="-1"/>
                    <a:pt x="17570" y="0"/>
                  </a:cubicBezTo>
                  <a:cubicBezTo>
                    <a:pt x="28612" y="0"/>
                    <a:pt x="37876" y="8328"/>
                    <a:pt x="39048" y="19307"/>
                  </a:cubicBezTo>
                </a:path>
                <a:path w="39048" h="21600" stroke="0" extrusionOk="0">
                  <a:moveTo>
                    <a:pt x="-1" y="9035"/>
                  </a:moveTo>
                  <a:cubicBezTo>
                    <a:pt x="4055" y="3364"/>
                    <a:pt x="10598" y="-1"/>
                    <a:pt x="17570" y="0"/>
                  </a:cubicBezTo>
                  <a:cubicBezTo>
                    <a:pt x="28612" y="0"/>
                    <a:pt x="37876" y="8328"/>
                    <a:pt x="39048" y="19307"/>
                  </a:cubicBezTo>
                  <a:lnTo>
                    <a:pt x="1757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042988" y="5949950"/>
            <a:ext cx="3116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/>
              <a:t>А</a:t>
            </a:r>
            <a:r>
              <a:rPr lang="ru-RU" sz="3200" b="1"/>
              <a:t> =</a:t>
            </a:r>
            <a:r>
              <a:rPr lang="en-US" sz="3200" b="1"/>
              <a:t>  </a:t>
            </a:r>
            <a:r>
              <a:rPr lang="ru-RU" sz="3200" b="1"/>
              <a:t> </a:t>
            </a:r>
            <a:r>
              <a:rPr lang="en-US" sz="3200" b="1"/>
              <a:t> </a:t>
            </a:r>
            <a:r>
              <a:rPr lang="en-US" sz="3600" b="1"/>
              <a:t>C</a:t>
            </a:r>
            <a:endParaRPr lang="ru-RU" sz="3600" b="1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4932363" y="6021388"/>
            <a:ext cx="3116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/>
              <a:t>B</a:t>
            </a:r>
            <a:r>
              <a:rPr lang="ru-RU" sz="3200" b="1"/>
              <a:t> = </a:t>
            </a:r>
            <a:r>
              <a:rPr lang="en-US" sz="3200" b="1"/>
              <a:t>    </a:t>
            </a:r>
            <a:r>
              <a:rPr lang="en-US" sz="3600" b="1"/>
              <a:t>D</a:t>
            </a:r>
            <a:endParaRPr lang="ru-RU" sz="3600" b="1"/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684213" y="6092825"/>
            <a:ext cx="358775" cy="287338"/>
            <a:chOff x="0" y="3929"/>
            <a:chExt cx="249" cy="181"/>
          </a:xfrm>
        </p:grpSpPr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 flipH="1">
              <a:off x="0" y="3929"/>
              <a:ext cx="204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>
              <a:off x="0" y="4110"/>
              <a:ext cx="24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1908175" y="6092825"/>
            <a:ext cx="287338" cy="287338"/>
            <a:chOff x="0" y="3929"/>
            <a:chExt cx="249" cy="181"/>
          </a:xfrm>
        </p:grpSpPr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 flipH="1">
              <a:off x="0" y="3929"/>
              <a:ext cx="204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94" name="Line 26"/>
            <p:cNvSpPr>
              <a:spLocks noChangeShapeType="1"/>
            </p:cNvSpPr>
            <p:nvPr/>
          </p:nvSpPr>
          <p:spPr bwMode="auto">
            <a:xfrm>
              <a:off x="0" y="4110"/>
              <a:ext cx="24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500563" y="6165850"/>
            <a:ext cx="395287" cy="287338"/>
            <a:chOff x="0" y="3929"/>
            <a:chExt cx="249" cy="181"/>
          </a:xfrm>
        </p:grpSpPr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 flipH="1">
              <a:off x="0" y="3929"/>
              <a:ext cx="204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>
              <a:off x="0" y="4110"/>
              <a:ext cx="24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5795963" y="6165850"/>
            <a:ext cx="395287" cy="287338"/>
            <a:chOff x="0" y="3929"/>
            <a:chExt cx="249" cy="181"/>
          </a:xfrm>
        </p:grpSpPr>
        <p:sp>
          <p:nvSpPr>
            <p:cNvPr id="7199" name="Line 31"/>
            <p:cNvSpPr>
              <a:spLocks noChangeShapeType="1"/>
            </p:cNvSpPr>
            <p:nvPr/>
          </p:nvSpPr>
          <p:spPr bwMode="auto">
            <a:xfrm flipH="1">
              <a:off x="0" y="3929"/>
              <a:ext cx="204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00" name="Line 32"/>
            <p:cNvSpPr>
              <a:spLocks noChangeShapeType="1"/>
            </p:cNvSpPr>
            <p:nvPr/>
          </p:nvSpPr>
          <p:spPr bwMode="auto">
            <a:xfrm>
              <a:off x="0" y="4110"/>
              <a:ext cx="24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 animBg="1"/>
      <p:bldP spid="7179" grpId="1" animBg="1"/>
      <p:bldP spid="7180" grpId="0" animBg="1"/>
      <p:bldP spid="718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0"/>
            <a:ext cx="8642350" cy="692150"/>
          </a:xfrm>
          <a:solidFill>
            <a:srgbClr val="99FF66"/>
          </a:solidFill>
        </p:spPr>
        <p:txBody>
          <a:bodyPr>
            <a:normAutofit fontScale="90000"/>
          </a:bodyPr>
          <a:lstStyle/>
          <a:p>
            <a:r>
              <a:rPr lang="ru-RU" sz="4000"/>
              <a:t/>
            </a:r>
            <a:br>
              <a:rPr lang="ru-RU" sz="4000"/>
            </a:br>
            <a:r>
              <a:rPr lang="ru-RU" sz="4000" b="1">
                <a:solidFill>
                  <a:schemeClr val="accent2"/>
                </a:solidFill>
              </a:rPr>
              <a:t>свойства  параллелограмма</a:t>
            </a:r>
            <a:r>
              <a:rPr lang="ru-RU" sz="4000"/>
              <a:t> </a:t>
            </a:r>
            <a:br>
              <a:rPr lang="ru-RU" sz="4000"/>
            </a:br>
            <a:endParaRPr lang="ru-RU" sz="4000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flipV="1">
            <a:off x="1476375" y="1844675"/>
            <a:ext cx="1727200" cy="31686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5076825" y="1412875"/>
            <a:ext cx="1727200" cy="31686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1476375" y="4581525"/>
            <a:ext cx="3600450" cy="43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3203575" y="1412875"/>
            <a:ext cx="3600450" cy="43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55650" y="4652963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А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411413" y="119697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В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948488" y="1052513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С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292725" y="4508500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D</a:t>
            </a:r>
            <a:endParaRPr lang="ru-RU" sz="4000" b="1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042988" y="5734050"/>
            <a:ext cx="3529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А</a:t>
            </a:r>
            <a:r>
              <a:rPr lang="en-US" sz="4000" b="1"/>
              <a:t>O </a:t>
            </a:r>
            <a:r>
              <a:rPr lang="ru-RU" sz="4000" b="1">
                <a:cs typeface="Arial" charset="0"/>
              </a:rPr>
              <a:t>=</a:t>
            </a:r>
            <a:r>
              <a:rPr lang="en-US" sz="4000" b="1">
                <a:cs typeface="Arial" charset="0"/>
              </a:rPr>
              <a:t> OC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427538" y="5734050"/>
            <a:ext cx="3529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BO </a:t>
            </a:r>
            <a:r>
              <a:rPr lang="ru-RU" sz="4000" b="1">
                <a:cs typeface="Arial" charset="0"/>
              </a:rPr>
              <a:t>=</a:t>
            </a:r>
            <a:r>
              <a:rPr lang="en-US" sz="4000" b="1">
                <a:cs typeface="Arial" charset="0"/>
              </a:rPr>
              <a:t> OD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987675" y="3789363"/>
            <a:ext cx="43180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4859338" y="2565400"/>
            <a:ext cx="43180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rot="3647548">
            <a:off x="3599656" y="2240757"/>
            <a:ext cx="142875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1476375" y="1484313"/>
            <a:ext cx="5256213" cy="3529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3203575" y="1844675"/>
            <a:ext cx="1873250" cy="2736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924300" y="2565400"/>
            <a:ext cx="792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O</a:t>
            </a:r>
            <a:endParaRPr lang="ru-RU" sz="4000" b="1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rot="3647548">
            <a:off x="3671094" y="2385219"/>
            <a:ext cx="142875" cy="5032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rot="3647548">
            <a:off x="4391819" y="3393282"/>
            <a:ext cx="142875" cy="5032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rot="3647548">
            <a:off x="4463256" y="3537744"/>
            <a:ext cx="142875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 animBg="1"/>
      <p:bldP spid="8206" grpId="0" animBg="1"/>
      <p:bldP spid="8207" grpId="0" animBg="1"/>
      <p:bldP spid="8211" grpId="0" animBg="1"/>
      <p:bldP spid="8212" grpId="0" animBg="1"/>
      <p:bldP spid="82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188</TotalTime>
  <Words>324</Words>
  <Application>Microsoft Office PowerPoint</Application>
  <PresentationFormat>Экран (4:3)</PresentationFormat>
  <Paragraphs>116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«Площади четырехугольников»</vt:lpstr>
      <vt:lpstr>первый конкурс - РАЗМИНКА.  Площадям каких фигур соответствуют данные формулы</vt:lpstr>
      <vt:lpstr>Второй конкурс. Найдите среди предложенных фигур, имеющие одинаковую площадь.</vt:lpstr>
      <vt:lpstr>Четвертый конкурс. Спешите видеть, ответить, решить</vt:lpstr>
      <vt:lpstr>сКАЗКА</vt:lpstr>
      <vt:lpstr> Определение параллелограмма  </vt:lpstr>
      <vt:lpstr> свойства  параллелограмма  </vt:lpstr>
      <vt:lpstr> свойства  параллелограмма  </vt:lpstr>
      <vt:lpstr> свойства  параллелограмма  </vt:lpstr>
      <vt:lpstr>Р о м б</vt:lpstr>
      <vt:lpstr>Прямоугольник</vt:lpstr>
      <vt:lpstr>Квадрат</vt:lpstr>
      <vt:lpstr>Т р а п е ц и я</vt:lpstr>
      <vt:lpstr>Домашнее задание: 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«Площади четырехугольников»</dc:title>
  <dc:creator>Admin</dc:creator>
  <cp:lastModifiedBy>Admin</cp:lastModifiedBy>
  <cp:revision>20</cp:revision>
  <dcterms:created xsi:type="dcterms:W3CDTF">2010-01-26T07:57:48Z</dcterms:created>
  <dcterms:modified xsi:type="dcterms:W3CDTF">2010-01-29T08:37:08Z</dcterms:modified>
</cp:coreProperties>
</file>