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1" d="100"/>
          <a:sy n="101" d="100"/>
        </p:scale>
        <p:origin x="-2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87CEC7B-062A-46AA-9493-9252BB586496}" type="datetimeFigureOut">
              <a:rPr lang="ru-RU" smtClean="0"/>
              <a:t>29.01.2010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7CEC7B-062A-46AA-9493-9252BB586496}" type="datetimeFigureOut">
              <a:rPr lang="ru-RU" smtClean="0"/>
              <a:t>29.01.2010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7CEC7B-062A-46AA-9493-9252BB586496}" type="datetimeFigureOut">
              <a:rPr lang="ru-RU" smtClean="0"/>
              <a:t>29.01.2010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7CEC7B-062A-46AA-9493-9252BB586496}" type="datetimeFigureOut">
              <a:rPr lang="ru-RU" smtClean="0"/>
              <a:t>29.01.2010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87CEC7B-062A-46AA-9493-9252BB586496}" type="datetimeFigureOut">
              <a:rPr lang="ru-RU" smtClean="0"/>
              <a:t>29.01.2010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87CEC7B-062A-46AA-9493-9252BB586496}" type="datetimeFigureOut">
              <a:rPr lang="ru-RU" smtClean="0"/>
              <a:t>29.01.2010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87CEC7B-062A-46AA-9493-9252BB586496}" type="datetimeFigureOut">
              <a:rPr lang="ru-RU" smtClean="0"/>
              <a:t>29.01.2010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87CEC7B-062A-46AA-9493-9252BB586496}" type="datetimeFigureOut">
              <a:rPr lang="ru-RU" smtClean="0"/>
              <a:t>29.01.2010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7CEC7B-062A-46AA-9493-9252BB586496}" type="datetimeFigureOut">
              <a:rPr lang="ru-RU" smtClean="0"/>
              <a:t>29.01.2010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7CEC7B-062A-46AA-9493-9252BB586496}" type="datetimeFigureOut">
              <a:rPr lang="ru-RU" smtClean="0"/>
              <a:t>29.01.2010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7CEC7B-062A-46AA-9493-9252BB586496}" type="datetimeFigureOut">
              <a:rPr lang="ru-RU" smtClean="0"/>
              <a:t>29.01.2010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9DB62B-A845-45B5-B0DD-689535978FE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CEC7B-062A-46AA-9493-9252BB586496}" type="datetimeFigureOut">
              <a:rPr lang="ru-RU" smtClean="0"/>
              <a:t>29.01.2010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9DB62B-A845-45B5-B0DD-689535978FE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Евклид"/>
          <p:cNvPicPr>
            <a:picLocks noChangeAspect="1" noChangeArrowheads="1"/>
          </p:cNvPicPr>
          <p:nvPr/>
        </p:nvPicPr>
        <p:blipFill>
          <a:blip r:embed="rId2"/>
          <a:srcRect/>
          <a:stretch>
            <a:fillRect/>
          </a:stretch>
        </p:blipFill>
        <p:spPr bwMode="auto">
          <a:xfrm>
            <a:off x="642938" y="571500"/>
            <a:ext cx="2101850" cy="2338388"/>
          </a:xfrm>
          <a:prstGeom prst="rect">
            <a:avLst/>
          </a:prstGeom>
          <a:noFill/>
          <a:ln w="9525">
            <a:noFill/>
            <a:miter lim="800000"/>
            <a:headEnd/>
            <a:tailEnd/>
          </a:ln>
        </p:spPr>
      </p:pic>
      <p:pic>
        <p:nvPicPr>
          <p:cNvPr id="12291" name="Picture 3" descr="Лобачевский"/>
          <p:cNvPicPr>
            <a:picLocks noChangeAspect="1" noChangeArrowheads="1"/>
          </p:cNvPicPr>
          <p:nvPr/>
        </p:nvPicPr>
        <p:blipFill>
          <a:blip r:embed="rId3"/>
          <a:srcRect/>
          <a:stretch>
            <a:fillRect/>
          </a:stretch>
        </p:blipFill>
        <p:spPr bwMode="auto">
          <a:xfrm>
            <a:off x="571500" y="3429000"/>
            <a:ext cx="2125663" cy="2786063"/>
          </a:xfrm>
          <a:prstGeom prst="rect">
            <a:avLst/>
          </a:prstGeom>
          <a:noFill/>
          <a:ln w="9525">
            <a:noFill/>
            <a:miter lim="800000"/>
            <a:headEnd/>
            <a:tailEnd/>
          </a:ln>
        </p:spPr>
      </p:pic>
      <p:pic>
        <p:nvPicPr>
          <p:cNvPr id="12292" name="Picture 4" descr="Декрт"/>
          <p:cNvPicPr>
            <a:picLocks noChangeAspect="1" noChangeArrowheads="1"/>
          </p:cNvPicPr>
          <p:nvPr/>
        </p:nvPicPr>
        <p:blipFill>
          <a:blip r:embed="rId4"/>
          <a:srcRect/>
          <a:stretch>
            <a:fillRect/>
          </a:stretch>
        </p:blipFill>
        <p:spPr bwMode="auto">
          <a:xfrm>
            <a:off x="3286125" y="571500"/>
            <a:ext cx="2206625" cy="2357438"/>
          </a:xfrm>
          <a:prstGeom prst="rect">
            <a:avLst/>
          </a:prstGeom>
          <a:noFill/>
          <a:ln w="9525">
            <a:noFill/>
            <a:miter lim="800000"/>
            <a:headEnd/>
            <a:tailEnd/>
          </a:ln>
        </p:spPr>
      </p:pic>
      <p:pic>
        <p:nvPicPr>
          <p:cNvPr id="12293" name="Picture 5" descr="Гаусс"/>
          <p:cNvPicPr>
            <a:picLocks noChangeAspect="1" noChangeArrowheads="1"/>
          </p:cNvPicPr>
          <p:nvPr/>
        </p:nvPicPr>
        <p:blipFill>
          <a:blip r:embed="rId5"/>
          <a:srcRect/>
          <a:stretch>
            <a:fillRect/>
          </a:stretch>
        </p:blipFill>
        <p:spPr bwMode="auto">
          <a:xfrm>
            <a:off x="3286125" y="3500438"/>
            <a:ext cx="2214563" cy="2714625"/>
          </a:xfrm>
          <a:prstGeom prst="rect">
            <a:avLst/>
          </a:prstGeom>
          <a:noFill/>
          <a:ln w="9525">
            <a:noFill/>
            <a:miter lim="800000"/>
            <a:headEnd/>
            <a:tailEnd/>
          </a:ln>
        </p:spPr>
      </p:pic>
      <p:pic>
        <p:nvPicPr>
          <p:cNvPr id="12294" name="Picture 6" descr="bradis"/>
          <p:cNvPicPr>
            <a:picLocks noChangeAspect="1" noChangeArrowheads="1"/>
          </p:cNvPicPr>
          <p:nvPr/>
        </p:nvPicPr>
        <p:blipFill>
          <a:blip r:embed="rId6"/>
          <a:srcRect/>
          <a:stretch>
            <a:fillRect/>
          </a:stretch>
        </p:blipFill>
        <p:spPr bwMode="auto">
          <a:xfrm>
            <a:off x="6072188" y="571500"/>
            <a:ext cx="2071687" cy="2357438"/>
          </a:xfrm>
          <a:prstGeom prst="rect">
            <a:avLst/>
          </a:prstGeom>
          <a:noFill/>
          <a:ln w="9525">
            <a:noFill/>
            <a:miter lim="800000"/>
            <a:headEnd/>
            <a:tailEnd/>
          </a:ln>
        </p:spPr>
      </p:pic>
      <p:pic>
        <p:nvPicPr>
          <p:cNvPr id="12295" name="Picture 7" descr="S_Kov"/>
          <p:cNvPicPr>
            <a:picLocks noChangeAspect="1" noChangeArrowheads="1"/>
          </p:cNvPicPr>
          <p:nvPr/>
        </p:nvPicPr>
        <p:blipFill>
          <a:blip r:embed="rId7"/>
          <a:srcRect/>
          <a:stretch>
            <a:fillRect/>
          </a:stretch>
        </p:blipFill>
        <p:spPr bwMode="auto">
          <a:xfrm>
            <a:off x="6143625" y="3429000"/>
            <a:ext cx="2178050" cy="2786063"/>
          </a:xfrm>
          <a:prstGeom prst="rect">
            <a:avLst/>
          </a:prstGeom>
          <a:noFill/>
          <a:ln w="9525">
            <a:noFill/>
            <a:miter lim="800000"/>
            <a:headEnd/>
            <a:tailEnd/>
          </a:ln>
        </p:spPr>
      </p:pic>
      <p:sp>
        <p:nvSpPr>
          <p:cNvPr id="12296" name="TextBox 7"/>
          <p:cNvSpPr txBox="1">
            <a:spLocks noChangeArrowheads="1"/>
          </p:cNvSpPr>
          <p:nvPr/>
        </p:nvSpPr>
        <p:spPr bwMode="auto">
          <a:xfrm>
            <a:off x="214313" y="142875"/>
            <a:ext cx="8643937" cy="7048500"/>
          </a:xfrm>
          <a:prstGeom prst="rect">
            <a:avLst/>
          </a:prstGeom>
          <a:noFill/>
          <a:ln w="9525">
            <a:noFill/>
            <a:miter lim="800000"/>
            <a:headEnd/>
            <a:tailEnd/>
          </a:ln>
        </p:spPr>
        <p:txBody>
          <a:bodyPr>
            <a:spAutoFit/>
          </a:bodyPr>
          <a:lstStyle/>
          <a:p>
            <a:r>
              <a:rPr lang="ru-RU" sz="1400" b="1" dirty="0"/>
              <a:t>  </a:t>
            </a:r>
            <a:r>
              <a:rPr lang="ru-RU" sz="1400" b="1" i="1" u="sng" dirty="0"/>
              <a:t>Приложение 3</a:t>
            </a:r>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r>
              <a:rPr lang="ru-RU" sz="1400" b="1" dirty="0"/>
              <a:t> Евклид ( 365 – 270 г. до н.э.),     Леонард  Эйлер ( 1707- 1783г.),     Владимир Модестович                          </a:t>
            </a:r>
          </a:p>
          <a:p>
            <a:r>
              <a:rPr lang="ru-RU" sz="1400" b="1" dirty="0"/>
              <a:t>                                                                                                                          </a:t>
            </a:r>
            <a:r>
              <a:rPr lang="ru-RU" sz="1400" b="1" dirty="0" err="1"/>
              <a:t>Брадис</a:t>
            </a:r>
            <a:r>
              <a:rPr lang="ru-RU" sz="1400" b="1" dirty="0"/>
              <a:t> ( 1890 – 1975)</a:t>
            </a:r>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endParaRPr lang="ru-RU" sz="1400" b="1" dirty="0"/>
          </a:p>
          <a:p>
            <a:r>
              <a:rPr lang="ru-RU" sz="1400" b="1" dirty="0"/>
              <a:t>   Лобачевский (1792 – 1856),            Карл  Гаусс ( 1777 – 1855 г)             Ковалевская  Софья  </a:t>
            </a:r>
          </a:p>
          <a:p>
            <a:r>
              <a:rPr lang="ru-RU" sz="1400" b="1" dirty="0"/>
              <a:t>                                                                                                                       Васильевна (1850 – 1891 г.), </a:t>
            </a:r>
            <a:endParaRPr lang="ru-RU" sz="1400" dirty="0"/>
          </a:p>
          <a:p>
            <a:r>
              <a:rPr lang="ru-RU"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28625" y="285750"/>
            <a:ext cx="8358188" cy="6494463"/>
          </a:xfrm>
          <a:prstGeom prst="rect">
            <a:avLst/>
          </a:prstGeom>
          <a:noFill/>
          <a:ln w="9525">
            <a:noFill/>
            <a:miter lim="800000"/>
            <a:headEnd/>
            <a:tailEnd/>
          </a:ln>
        </p:spPr>
        <p:txBody>
          <a:bodyPr>
            <a:spAutoFit/>
          </a:bodyPr>
          <a:lstStyle/>
          <a:p>
            <a:pPr lvl="1" eaLnBrk="0" hangingPunct="0">
              <a:buSzPct val="100000"/>
              <a:buFont typeface="Symbol" pitchFamily="18" charset="2"/>
              <a:buChar char=""/>
            </a:pPr>
            <a:r>
              <a:rPr lang="ru-RU" sz="1200">
                <a:latin typeface="Times New Roman" pitchFamily="18" charset="0"/>
                <a:cs typeface="Times New Roman" pitchFamily="18" charset="0"/>
              </a:rPr>
              <a:t>“Математику уже затем учить надо, что она ум в порядок приводит” (М.В. Ломоносов) </a:t>
            </a:r>
          </a:p>
          <a:p>
            <a:pPr lvl="1" eaLnBrk="0" hangingPunct="0">
              <a:buSzPct val="100000"/>
              <a:buFont typeface="Symbol" pitchFamily="18" charset="2"/>
              <a:buChar char=""/>
            </a:pPr>
            <a:r>
              <a:rPr lang="ru-RU" sz="1200">
                <a:latin typeface="Times New Roman" pitchFamily="18" charset="0"/>
                <a:cs typeface="Times New Roman" pitchFamily="18" charset="0"/>
              </a:rPr>
              <a:t>“Математика – царица наук, а арифметика – царица математики” (К. Гаусс) </a:t>
            </a:r>
          </a:p>
          <a:p>
            <a:pPr lvl="1" eaLnBrk="0" hangingPunct="0">
              <a:buSzPct val="100000"/>
              <a:buFont typeface="Symbol" pitchFamily="18" charset="2"/>
              <a:buChar char=""/>
            </a:pPr>
            <a:r>
              <a:rPr lang="ru-RU" sz="1200">
                <a:latin typeface="Times New Roman" pitchFamily="18" charset="0"/>
                <a:cs typeface="Times New Roman" pitchFamily="18" charset="0"/>
              </a:rPr>
              <a:t>“Невозможно быть математиком, не будучи в то же время и поэтом в душе” (С.В. Ковалевская)</a:t>
            </a:r>
          </a:p>
          <a:p>
            <a:pPr lvl="1"/>
            <a:r>
              <a:rPr lang="ru-RU" sz="1200">
                <a:latin typeface="Times New Roman" pitchFamily="18" charset="0"/>
                <a:cs typeface="Times New Roman" pitchFamily="18" charset="0"/>
              </a:rPr>
              <a:t>1.Немецкий математик, который в девятилетнем возрасте в течение нескольких секунд решал и давал ответы на задачи, требующие сложных расчетов(Гаусс)</a:t>
            </a:r>
          </a:p>
          <a:p>
            <a:pPr lvl="1"/>
            <a:r>
              <a:rPr lang="ru-RU" sz="1200">
                <a:latin typeface="Times New Roman" pitchFamily="18" charset="0"/>
                <a:cs typeface="Times New Roman" pitchFamily="18" charset="0"/>
              </a:rPr>
              <a:t> 2.Швейцарский математик, физик, астроном. Человек, которому Екатерина Вторая назначила постоянное жалование из собственных средств.(Эйлер)</a:t>
            </a:r>
          </a:p>
          <a:p>
            <a:pPr lvl="1"/>
            <a:r>
              <a:rPr lang="ru-RU" sz="1200">
                <a:latin typeface="Times New Roman" pitchFamily="18" charset="0"/>
                <a:cs typeface="Times New Roman" pitchFamily="18" charset="0"/>
              </a:rPr>
              <a:t>3.Профессор, член-корреспондент Петербургской академии наук, решившая задачу о вращении гироскопа (Софья Ковалевская) </a:t>
            </a:r>
          </a:p>
          <a:p>
            <a:r>
              <a:rPr lang="ru-RU" sz="1400" b="1">
                <a:latin typeface="Times New Roman" pitchFamily="18" charset="0"/>
                <a:cs typeface="Times New Roman" pitchFamily="18" charset="0"/>
              </a:rPr>
              <a:t>Леонард Эйлер (1707-1783 гг.)</a:t>
            </a:r>
            <a:endParaRPr lang="ru-RU" sz="1400">
              <a:latin typeface="Times New Roman" pitchFamily="18" charset="0"/>
              <a:cs typeface="Times New Roman" pitchFamily="18" charset="0"/>
            </a:endParaRPr>
          </a:p>
          <a:p>
            <a:r>
              <a:rPr lang="ru-RU" sz="1400">
                <a:latin typeface="Times New Roman" pitchFamily="18" charset="0"/>
                <a:cs typeface="Times New Roman" pitchFamily="18" charset="0"/>
              </a:rPr>
              <a:t>Эйлер принадлежит к числу гениальнейших математиков всех времен. В истории точных наук его имя ставят рядом с именами Ньютона, Декарта, Галилея.</a:t>
            </a:r>
          </a:p>
          <a:p>
            <a:r>
              <a:rPr lang="ru-RU" sz="1400">
                <a:latin typeface="Times New Roman" pitchFamily="18" charset="0"/>
                <a:cs typeface="Times New Roman" pitchFamily="18" charset="0"/>
              </a:rPr>
              <a:t>Эйлер родился в Швейцарии, в городе Базеле, в 1707 году. Ученую степень магистра получил в 16 лет. Спустя 4 года он выехал в Россию, где стал членом Петербургской Академии наук. Первые его труды касались навигации, но потом он полностью посвятил себя математике. Эйлер известен необыкновенным трудолюбием, что в конце концов привело его к потере зрения в одном глазу. Мировое признание принесли Эйлеру его труды по механике, а за работу о морских приливах и отливах он получил премию от Парижской Академии наук. Состояние здоровья Эйлера требовало изменения климата, и в 1738 году он выехал в Берлин, где тоже очень много работал, издал свои главные научные произведения.</a:t>
            </a:r>
          </a:p>
          <a:p>
            <a:r>
              <a:rPr lang="ru-RU" sz="1400">
                <a:latin typeface="Times New Roman" pitchFamily="18" charset="0"/>
                <a:cs typeface="Times New Roman" pitchFamily="18" charset="0"/>
              </a:rPr>
              <a:t>В 1766 году Эйлер вернулся в Россию. Екатерина Вторая назначила ему постоянное жалование из собственных средств. “Я надеюсь, - сказала она, - что моя Академия возродится из пепла, когда к ней вернулся великий человек”. К сожалению, вскоре после приезда в Петербург Эйлер заболел и потерял второй глаз. Но и слепой, он продолжал работать. Формулы он писал мелом на доске, а своим друзьям диктовал работы. Гений и творчество Эйлера развивались вплоть до глубокой старости. Он написал свыше 800 научных работ.</a:t>
            </a:r>
          </a:p>
          <a:p>
            <a:r>
              <a:rPr lang="ru-RU" sz="1400">
                <a:latin typeface="Times New Roman" pitchFamily="18" charset="0"/>
                <a:cs typeface="Times New Roman" pitchFamily="18" charset="0"/>
              </a:rPr>
              <a:t>Умер Эйлер в 1783 году и был похоронен на Смоленском кладбище. Ныне его прах перенесен в некрополь Александро-Невской Лавры.</a:t>
            </a:r>
          </a:p>
          <a:p>
            <a:r>
              <a:rPr lang="ru-RU" sz="1400">
                <a:latin typeface="Times New Roman" pitchFamily="18" charset="0"/>
                <a:cs typeface="Times New Roman" pitchFamily="18" charset="0"/>
              </a:rPr>
              <a:t>Задание. Из цветной бумаги вырезать круги Эйлера и с их помощью показать множества N – натуральных и Z – целых чисел. </a:t>
            </a:r>
          </a:p>
          <a:p>
            <a:pPr lvl="1" eaLnBrk="0" hangingPunct="0">
              <a:buSzPct val="100000"/>
            </a:pPr>
            <a:r>
              <a:rPr lang="ru-RU" sz="140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428625" y="500063"/>
            <a:ext cx="8429625" cy="5324475"/>
          </a:xfrm>
          <a:prstGeom prst="rect">
            <a:avLst/>
          </a:prstGeom>
          <a:noFill/>
          <a:ln w="9525">
            <a:noFill/>
            <a:miter lim="800000"/>
            <a:headEnd/>
            <a:tailEnd/>
          </a:ln>
        </p:spPr>
        <p:txBody>
          <a:bodyPr>
            <a:spAutoFit/>
          </a:bodyPr>
          <a:lstStyle/>
          <a:p>
            <a:r>
              <a:rPr lang="ru-RU" sz="1400" b="1">
                <a:latin typeface="Times New Roman" pitchFamily="18" charset="0"/>
                <a:cs typeface="Times New Roman" pitchFamily="18" charset="0"/>
              </a:rPr>
              <a:t> Ковалевская Софья Васильевна (1850-1891 гг.)</a:t>
            </a:r>
            <a:endParaRPr lang="ru-RU" sz="1400">
              <a:latin typeface="Times New Roman" pitchFamily="18" charset="0"/>
              <a:cs typeface="Times New Roman" pitchFamily="18" charset="0"/>
            </a:endParaRPr>
          </a:p>
          <a:p>
            <a:r>
              <a:rPr lang="ru-RU" sz="1400">
                <a:latin typeface="Times New Roman" pitchFamily="18" charset="0"/>
                <a:cs typeface="Times New Roman" pitchFamily="18" charset="0"/>
              </a:rPr>
              <a:t>Каждому случалось наблюдать за прихотливым вращением волчка. Но волчок не только детская игрушка. Во многих важных приборах используют </a:t>
            </a:r>
            <a:r>
              <a:rPr lang="ru-RU" sz="1400" i="1">
                <a:latin typeface="Times New Roman" pitchFamily="18" charset="0"/>
                <a:cs typeface="Times New Roman" pitchFamily="18" charset="0"/>
              </a:rPr>
              <a:t>гироскопы</a:t>
            </a:r>
            <a:r>
              <a:rPr lang="ru-RU" sz="1400">
                <a:latin typeface="Times New Roman" pitchFamily="18" charset="0"/>
                <a:cs typeface="Times New Roman" pitchFamily="18" charset="0"/>
              </a:rPr>
              <a:t> – так в технике называют крутящиеся с огромной скоростью волчки. Без них, например, невозможно управлять движением корабля или полетом самолета. Поэтому ясно, как важно уметь математически рассчитывать вращение гироскопа. Первым этой задачей занялся великий Эйлер, но её окончательное решение – заслуга нашей замечательной соотечественницы, первой русской женщины-математика Софьи Васильевны Ковалевской.</a:t>
            </a:r>
          </a:p>
          <a:p>
            <a:r>
              <a:rPr lang="ru-RU" sz="1400">
                <a:latin typeface="Times New Roman" pitchFamily="18" charset="0"/>
                <a:cs typeface="Times New Roman" pitchFamily="18" charset="0"/>
              </a:rPr>
              <a:t>Когда Соне было 8 лет, стены её комнаты из-за нехватки обоев оклеили листами из учебника высшей математики. Как потом вспоминала Ковалевская, “от долгого ежедневного созерцания внешний вид многих формул так и врезался в моей памяти”. С 15 лет Ковалевская начала систематически изучать высшую математику. В то время в России женщины не имели права учиться в университете. Поэтому, чтобы получить высшее образование, Ковалевской пришлось уехать в Германию. Однако и в Берлинском университете ей не было разрешено посещать лекции. Тогда великий немецкий математик Карл Вейерштрасс (1815-1897), убедившийся в незаурядных способностях Ковалевской, стал заниматься с ней индивидуально. Под руководством Вейерштрасса Ковалевская уже в возрасте 24 лет получила ученую степень доктора философии. Вернувшись на родину, она однако не смогла найти работу, соответствующую её знаниям; в царской России женщины не имели доступа к научным знаниям. Поэтому в 1883 году Ковалевская работала в Швеции в должности профессора Стокгольмского университета. Именно тогда она решила упоминавшуюся уже задачу о вращении гироскопа. За это выдающееся достижение Ковалевская была удостоена премии Парижской академии, а в 1889 году по предложению передовых ученых Петербургская академия наук избрала Софью Васильевну членом-корреспондентом. Ковалевская была первой женщиной, чьи научные заслуги были оценены столь высоко. Её яркий пример указал многим женщинам путь в науку.</a:t>
            </a:r>
          </a:p>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357188" y="428625"/>
            <a:ext cx="8358187" cy="5540375"/>
          </a:xfrm>
          <a:prstGeom prst="rect">
            <a:avLst/>
          </a:prstGeom>
          <a:noFill/>
          <a:ln w="9525">
            <a:noFill/>
            <a:miter lim="800000"/>
            <a:headEnd/>
            <a:tailEnd/>
          </a:ln>
        </p:spPr>
        <p:txBody>
          <a:bodyPr>
            <a:spAutoFit/>
          </a:bodyPr>
          <a:lstStyle/>
          <a:p>
            <a:r>
              <a:rPr lang="ru-RU" sz="1400" b="1">
                <a:latin typeface="Times New Roman" pitchFamily="18" charset="0"/>
                <a:cs typeface="Times New Roman" pitchFamily="18" charset="0"/>
              </a:rPr>
              <a:t>Карл Гаусс (1777-1855 гг.)	</a:t>
            </a:r>
            <a:endParaRPr lang="ru-RU" sz="1400">
              <a:latin typeface="Times New Roman" pitchFamily="18" charset="0"/>
              <a:cs typeface="Times New Roman" pitchFamily="18" charset="0"/>
            </a:endParaRPr>
          </a:p>
          <a:p>
            <a:r>
              <a:rPr lang="ru-RU" sz="1400">
                <a:latin typeface="Times New Roman" pitchFamily="18" charset="0"/>
                <a:cs typeface="Times New Roman" pitchFamily="18" charset="0"/>
              </a:rPr>
              <a:t>История математики сохранила для нас следующие интересные сведения из биографии известного немецкого математика Карла Гаусса. Гаусс творил в первой половине XIX века.</a:t>
            </a:r>
          </a:p>
          <a:p>
            <a:r>
              <a:rPr lang="ru-RU" sz="1400">
                <a:latin typeface="Times New Roman" pitchFamily="18" charset="0"/>
                <a:cs typeface="Times New Roman" pitchFamily="18" charset="0"/>
              </a:rPr>
              <a:t>Когда в школе стали изучать арифметику, то Карл Гаусс буквально вырос в глазах требовательного учителя и своих одноклассников.</a:t>
            </a:r>
          </a:p>
          <a:p>
            <a:r>
              <a:rPr lang="ru-RU" sz="1400">
                <a:latin typeface="Times New Roman" pitchFamily="18" charset="0"/>
                <a:cs typeface="Times New Roman" pitchFamily="18" charset="0"/>
              </a:rPr>
              <a:t>В книге В.Л. Чистякова “Рассказы о математиках” мы читаем следующее: “Однажды учитель дал задачу: найти сумму всех чисел от 1 до 100. Едва только учитель закончил диктовать, как послышался голос Гаусса:</a:t>
            </a:r>
          </a:p>
          <a:p>
            <a:r>
              <a:rPr lang="ru-RU" sz="1400">
                <a:latin typeface="Times New Roman" pitchFamily="18" charset="0"/>
                <a:cs typeface="Times New Roman" pitchFamily="18" charset="0"/>
              </a:rPr>
              <a:t>- Я уже решил!..</a:t>
            </a:r>
          </a:p>
          <a:p>
            <a:r>
              <a:rPr lang="ru-RU" sz="1400">
                <a:latin typeface="Times New Roman" pitchFamily="18" charset="0"/>
                <a:cs typeface="Times New Roman" pitchFamily="18" charset="0"/>
              </a:rPr>
              <a:t>- Карл, ты, наверное, ошибся! Нельзя в столь короткое время решить столь трудную задачу.</a:t>
            </a:r>
          </a:p>
          <a:p>
            <a:r>
              <a:rPr lang="ru-RU" sz="1400">
                <a:latin typeface="Times New Roman" pitchFamily="18" charset="0"/>
                <a:cs typeface="Times New Roman" pitchFamily="18" charset="0"/>
              </a:rPr>
              <a:t>Уверенный в правильности своего решения, Гаусс смело ответил учителю:</a:t>
            </a:r>
          </a:p>
          <a:p>
            <a:r>
              <a:rPr lang="ru-RU" sz="1400">
                <a:latin typeface="Times New Roman" pitchFamily="18" charset="0"/>
                <a:cs typeface="Times New Roman" pitchFamily="18" charset="0"/>
              </a:rPr>
              <a:t>- Извените, господин учитель! Я правильно решил задачу.</a:t>
            </a:r>
          </a:p>
          <a:p>
            <a:r>
              <a:rPr lang="ru-RU" sz="1400">
                <a:latin typeface="Times New Roman" pitchFamily="18" charset="0"/>
                <a:cs typeface="Times New Roman" pitchFamily="18" charset="0"/>
              </a:rPr>
              <a:t>- Посмотрим, насколько правильно. А если неправильно? – И он угрожающе хлопнул хлыстом по своей ноге…</a:t>
            </a:r>
          </a:p>
          <a:p>
            <a:r>
              <a:rPr lang="ru-RU" sz="1400">
                <a:latin typeface="Times New Roman" pitchFamily="18" charset="0"/>
                <a:cs typeface="Times New Roman" pitchFamily="18" charset="0"/>
              </a:rPr>
              <a:t>- Карл, расскажи классу, как ты решил эту задачу, - обратился к нему учитель.</a:t>
            </a:r>
          </a:p>
          <a:p>
            <a:r>
              <a:rPr lang="ru-RU" sz="1400">
                <a:latin typeface="Times New Roman" pitchFamily="18" charset="0"/>
                <a:cs typeface="Times New Roman" pitchFamily="18" charset="0"/>
              </a:rPr>
              <a:t>Способ Гаусса такой же, каким и вы решили эту задачу дома. Карл сказал:</a:t>
            </a:r>
          </a:p>
          <a:p>
            <a:r>
              <a:rPr lang="ru-RU" sz="1400">
                <a:latin typeface="Times New Roman" pitchFamily="18" charset="0"/>
                <a:cs typeface="Times New Roman" pitchFamily="18" charset="0"/>
              </a:rPr>
              <a:t>- Я заметил, что числа данного ряда, стоящие на одинаковом расстоянии от концов, имеют одинаковую сумму. Пользуясь этим свойством, я складываю попарно 100 +1,99 +2,</a:t>
            </a:r>
          </a:p>
          <a:p>
            <a:r>
              <a:rPr lang="ru-RU" sz="1400">
                <a:latin typeface="Times New Roman" pitchFamily="18" charset="0"/>
                <a:cs typeface="Times New Roman" pitchFamily="18" charset="0"/>
              </a:rPr>
              <a:t>98 + 3 и т.д., что дает каждый раз в сумме 101. Но таких пар, очевидно, 50. Следовательно, вся сумма 101 • 50 = 5050.”</a:t>
            </a:r>
          </a:p>
          <a:p>
            <a:r>
              <a:rPr lang="ru-RU" sz="1400">
                <a:latin typeface="Times New Roman" pitchFamily="18" charset="0"/>
                <a:cs typeface="Times New Roman" pitchFamily="18" charset="0"/>
              </a:rPr>
              <a:t>Задача. Найти сумму 40 членов натуральной последовательности 1 + 2 + 3 + … + 39 + 40.</a:t>
            </a:r>
          </a:p>
          <a:p>
            <a:r>
              <a:rPr lang="ru-RU" sz="1400">
                <a:latin typeface="Times New Roman" pitchFamily="18" charset="0"/>
                <a:cs typeface="Times New Roman" pitchFamily="18" charset="0"/>
              </a:rPr>
              <a:t>Решение.</a:t>
            </a:r>
          </a:p>
          <a:p>
            <a:r>
              <a:rPr lang="ru-RU" sz="1400">
                <a:latin typeface="Times New Roman" pitchFamily="18" charset="0"/>
                <a:cs typeface="Times New Roman" pitchFamily="18" charset="0"/>
              </a:rPr>
              <a:t>Всего слагаемых 40. Суммы 1 + 40 = 2 + 39 = … = 41. Таких сумм будет 20. Тогда сумма сорока членов равна 41 • 20 = 820.</a:t>
            </a:r>
          </a:p>
          <a:p>
            <a:endParaRPr lang="ru-RU">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782</Words>
  <Application>Microsoft Office PowerPoint</Application>
  <PresentationFormat>Экран (4:3)</PresentationFormat>
  <Paragraphs>64</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Company>Kraftway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 Александровна</dc:creator>
  <cp:lastModifiedBy>Елена Александровна</cp:lastModifiedBy>
  <cp:revision>1</cp:revision>
  <dcterms:created xsi:type="dcterms:W3CDTF">2010-01-29T08:27:45Z</dcterms:created>
  <dcterms:modified xsi:type="dcterms:W3CDTF">2010-01-29T08:30:10Z</dcterms:modified>
</cp:coreProperties>
</file>