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5"/>
  </p:notesMasterIdLst>
  <p:handoutMasterIdLst>
    <p:handoutMasterId r:id="rId56"/>
  </p:handoutMasterIdLst>
  <p:sldIdLst>
    <p:sldId id="322" r:id="rId2"/>
    <p:sldId id="323" r:id="rId3"/>
    <p:sldId id="257" r:id="rId4"/>
    <p:sldId id="258" r:id="rId5"/>
    <p:sldId id="259" r:id="rId6"/>
    <p:sldId id="262" r:id="rId7"/>
    <p:sldId id="325" r:id="rId8"/>
    <p:sldId id="263" r:id="rId9"/>
    <p:sldId id="277" r:id="rId10"/>
    <p:sldId id="278" r:id="rId11"/>
    <p:sldId id="279" r:id="rId12"/>
    <p:sldId id="264" r:id="rId13"/>
    <p:sldId id="265" r:id="rId14"/>
    <p:sldId id="266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1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80" r:id="rId41"/>
    <p:sldId id="304" r:id="rId42"/>
    <p:sldId id="305" r:id="rId43"/>
    <p:sldId id="306" r:id="rId44"/>
    <p:sldId id="309" r:id="rId45"/>
    <p:sldId id="310" r:id="rId46"/>
    <p:sldId id="311" r:id="rId47"/>
    <p:sldId id="312" r:id="rId48"/>
    <p:sldId id="313" r:id="rId49"/>
    <p:sldId id="315" r:id="rId50"/>
    <p:sldId id="316" r:id="rId51"/>
    <p:sldId id="318" r:id="rId52"/>
    <p:sldId id="319" r:id="rId53"/>
    <p:sldId id="30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333333"/>
    <a:srgbClr val="006666"/>
    <a:srgbClr val="333399"/>
    <a:srgbClr val="1C1C1C"/>
    <a:srgbClr val="006600"/>
    <a:srgbClr val="00808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109" autoAdjust="0"/>
  </p:normalViewPr>
  <p:slideViewPr>
    <p:cSldViewPr>
      <p:cViewPr>
        <p:scale>
          <a:sx n="75" d="100"/>
          <a:sy n="75" d="100"/>
        </p:scale>
        <p:origin x="-3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69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95B294-671C-4A34-8023-68BEBD14B752}" type="datetimeFigureOut">
              <a:rPr lang="ru-RU"/>
              <a:pPr>
                <a:defRPr/>
              </a:pPr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E40CE3-DC5C-4C13-9E7D-6434B4E5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7C11A4-C3F6-4659-AE0A-388F5EFC5216}" type="datetimeFigureOut">
              <a:rPr lang="ru-RU"/>
              <a:pPr>
                <a:defRPr/>
              </a:pPr>
              <a:t>13.05.2010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7B5510-FBB0-4EF9-BFAF-4EC299ECD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935AF3A-086D-415C-BE5D-3717D2F3EAC1}" type="slidenum">
              <a:rPr lang="ru-RU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1841A-5449-4E34-BB0B-71AC70403D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DA3EF-0F85-4363-AA1A-35F639EB1A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7DB4-58A7-4E07-96BE-DAF079833B7D}" type="datetimeFigureOut">
              <a:rPr lang="ru-RU"/>
              <a:pPr>
                <a:defRPr/>
              </a:pPr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7DB7-EDAC-408D-B3E1-87726037A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0805-BDB1-43A9-A901-D3BF828A6A0F}" type="datetimeFigureOut">
              <a:rPr lang="ru-RU"/>
              <a:pPr>
                <a:defRPr/>
              </a:pPr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7620-F0E9-40A4-B1DD-F5D4C889E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137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507B0-39BE-4405-9019-BDE7695448AC}" type="datetimeFigureOut">
              <a:rPr lang="ru-RU"/>
              <a:pPr>
                <a:defRPr/>
              </a:pPr>
              <a:t>13.05.2010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0811C-3B4D-432C-9812-71F438AB3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ransition spd="med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upload.wikimedia.org/wikipedia/commons/c/c6/Madige-Apfel-Frucht.jp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http://www.biwork.ru/wp-content/uploads/2009/05/15052009_6.jpg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179388" y="2636838"/>
            <a:ext cx="8569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Arial Narrow" pitchFamily="34" charset="0"/>
              </a:rPr>
              <a:t> </a:t>
            </a:r>
            <a:r>
              <a:rPr lang="en-US" sz="2800" b="1">
                <a:latin typeface="Arial Narrow" pitchFamily="34" charset="0"/>
              </a:rPr>
              <a:t>     </a:t>
            </a:r>
            <a:r>
              <a:rPr lang="ru-RU" sz="3600" b="1">
                <a:solidFill>
                  <a:srgbClr val="FFFF00"/>
                </a:solidFill>
                <a:latin typeface="Arial Narrow" pitchFamily="34" charset="0"/>
              </a:rPr>
              <a:t>Вредны или полезны   </a:t>
            </a:r>
          </a:p>
          <a:p>
            <a:r>
              <a:rPr lang="ru-RU" sz="3600" b="1">
                <a:solidFill>
                  <a:srgbClr val="FFFF00"/>
                </a:solidFill>
                <a:latin typeface="Arial Narrow" pitchFamily="34" charset="0"/>
              </a:rPr>
              <a:t>                                       насекомые</a:t>
            </a:r>
            <a:r>
              <a:rPr lang="ru-RU" sz="3600">
                <a:solidFill>
                  <a:srgbClr val="FFFF00"/>
                </a:solidFill>
              </a:rPr>
              <a:t>?</a:t>
            </a:r>
            <a:endParaRPr lang="de-DE" sz="3600">
              <a:solidFill>
                <a:srgbClr val="FFFF00"/>
              </a:solidFill>
            </a:endParaRPr>
          </a:p>
        </p:txBody>
      </p:sp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9725"/>
            <a:ext cx="27717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Файл:Madige-Apfel-Fruc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4149725"/>
            <a:ext cx="35639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медоносная пчел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149725"/>
            <a:ext cx="2874963" cy="2708275"/>
          </a:xfrm>
          <a:prstGeom prst="rect">
            <a:avLst/>
          </a:prstGeom>
          <a:noFill/>
        </p:spPr>
      </p:pic>
      <p:pic>
        <p:nvPicPr>
          <p:cNvPr id="29702" name="Picture 6" descr="пчел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0591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жук носорог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59450" y="0"/>
            <a:ext cx="33845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саранч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2138" y="0"/>
            <a:ext cx="25923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213100"/>
            <a:ext cx="3714750" cy="2705100"/>
          </a:xfrm>
        </p:spPr>
      </p:pic>
      <p:pic>
        <p:nvPicPr>
          <p:cNvPr id="40962" name="Содержимое 3" descr="1201784355_zhuki_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0"/>
            <a:ext cx="3500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4357688" y="34417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За один месяц колорадский жук уничтожает более 5 г листьев картофеля, а личинка - около 2 г. Зимуют жуки в почве, а весной поглощают ботву молодого картофеля. 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79388" y="1196975"/>
            <a:ext cx="518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Колорадский жук самый </a:t>
            </a:r>
          </a:p>
          <a:p>
            <a:r>
              <a:rPr lang="ru-RU"/>
              <a:t>опасный  вредитель из листоедов.</a:t>
            </a:r>
          </a:p>
          <a:p>
            <a:r>
              <a:rPr lang="ru-RU"/>
              <a:t>На желтых надкрыльях имеет темные</a:t>
            </a:r>
          </a:p>
          <a:p>
            <a:r>
              <a:rPr lang="ru-RU"/>
              <a:t> полосы, длина тела 8-12 мм, ширина 6-7мм </a:t>
            </a:r>
            <a:endParaRPr lang="de-DE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400000680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149725"/>
            <a:ext cx="2928937" cy="1955800"/>
          </a:xfrm>
        </p:spPr>
      </p:pic>
      <p:pic>
        <p:nvPicPr>
          <p:cNvPr id="41986" name="Содержимое 3" descr="123_html_m2a17b2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88913"/>
            <a:ext cx="3071812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6"/>
          <p:cNvSpPr>
            <a:spLocks noChangeArrowheads="1"/>
          </p:cNvSpPr>
          <p:nvPr/>
        </p:nvSpPr>
        <p:spPr bwMode="auto">
          <a:xfrm>
            <a:off x="4500563" y="2457450"/>
            <a:ext cx="4643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Century Gothic" pitchFamily="34" charset="0"/>
              </a:rPr>
              <a:t>Свекловичный долгоносик</a:t>
            </a:r>
          </a:p>
          <a:p>
            <a:r>
              <a:rPr lang="ru-RU" sz="2800">
                <a:solidFill>
                  <a:schemeClr val="bg2"/>
                </a:solidFill>
                <a:latin typeface="Century Gothic" pitchFamily="34" charset="0"/>
              </a:rPr>
              <a:t>         Отряд жуки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439261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66"/>
                </a:solidFill>
              </a:rPr>
              <a:t>Медведка</a:t>
            </a:r>
          </a:p>
          <a:p>
            <a:r>
              <a:rPr lang="ru-RU" sz="2800">
                <a:solidFill>
                  <a:srgbClr val="000066"/>
                </a:solidFill>
              </a:rPr>
              <a:t>Отряд прямокрылые</a:t>
            </a:r>
          </a:p>
          <a:p>
            <a:r>
              <a:rPr lang="ru-RU">
                <a:solidFill>
                  <a:srgbClr val="000066"/>
                </a:solidFill>
              </a:rPr>
              <a:t>Живет в компостных кучах,</a:t>
            </a:r>
          </a:p>
          <a:p>
            <a:r>
              <a:rPr lang="ru-RU">
                <a:solidFill>
                  <a:srgbClr val="000066"/>
                </a:solidFill>
              </a:rPr>
              <a:t>Прорывая в почве ходы </a:t>
            </a:r>
          </a:p>
          <a:p>
            <a:r>
              <a:rPr lang="ru-RU">
                <a:solidFill>
                  <a:srgbClr val="000066"/>
                </a:solidFill>
              </a:rPr>
              <a:t>улучшает её аэрацию.</a:t>
            </a:r>
          </a:p>
          <a:p>
            <a:r>
              <a:rPr lang="ru-RU">
                <a:solidFill>
                  <a:srgbClr val="000066"/>
                </a:solidFill>
              </a:rPr>
              <a:t>Преимущественно живет под землей, </a:t>
            </a:r>
          </a:p>
          <a:p>
            <a:r>
              <a:rPr lang="ru-RU">
                <a:solidFill>
                  <a:srgbClr val="000066"/>
                </a:solidFill>
              </a:rPr>
              <a:t>Питается корнями культурных растений.</a:t>
            </a:r>
          </a:p>
          <a:p>
            <a:r>
              <a:rPr lang="ru-RU">
                <a:solidFill>
                  <a:srgbClr val="000066"/>
                </a:solidFill>
              </a:rPr>
              <a:t>Быстро размножаются, приносят ущерб </a:t>
            </a:r>
          </a:p>
          <a:p>
            <a:r>
              <a:rPr lang="ru-RU">
                <a:solidFill>
                  <a:srgbClr val="000066"/>
                </a:solidFill>
              </a:rPr>
              <a:t>сельскому хозяйству</a:t>
            </a:r>
            <a:endParaRPr lang="de-DE">
              <a:solidFill>
                <a:srgbClr val="000066"/>
              </a:solidFill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356100" y="3789363"/>
            <a:ext cx="4464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Повреждает сахарную свеклу.</a:t>
            </a:r>
          </a:p>
          <a:p>
            <a:r>
              <a:rPr lang="ru-RU">
                <a:solidFill>
                  <a:srgbClr val="000066"/>
                </a:solidFill>
              </a:rPr>
              <a:t>Наносят ущерб сельскому </a:t>
            </a:r>
          </a:p>
          <a:p>
            <a:r>
              <a:rPr lang="ru-RU">
                <a:solidFill>
                  <a:srgbClr val="000066"/>
                </a:solidFill>
              </a:rPr>
              <a:t>хозяйству. Для борьбы с личинками </a:t>
            </a:r>
          </a:p>
          <a:p>
            <a:r>
              <a:rPr lang="ru-RU">
                <a:solidFill>
                  <a:srgbClr val="000066"/>
                </a:solidFill>
              </a:rPr>
              <a:t>используют подкормку растений,  что </a:t>
            </a:r>
          </a:p>
          <a:p>
            <a:r>
              <a:rPr lang="ru-RU">
                <a:solidFill>
                  <a:srgbClr val="000066"/>
                </a:solidFill>
              </a:rPr>
              <a:t>влияет на рост растений и снижает</a:t>
            </a:r>
          </a:p>
          <a:p>
            <a:r>
              <a:rPr lang="ru-RU">
                <a:solidFill>
                  <a:srgbClr val="000066"/>
                </a:solidFill>
              </a:rPr>
              <a:t>  вред долгоносика на </a:t>
            </a:r>
          </a:p>
          <a:p>
            <a:r>
              <a:rPr lang="ru-RU">
                <a:solidFill>
                  <a:srgbClr val="000066"/>
                </a:solidFill>
              </a:rPr>
              <a:t> развитие растений.</a:t>
            </a:r>
          </a:p>
          <a:p>
            <a:endParaRPr lang="de-DE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76250"/>
            <a:ext cx="7772400" cy="1736725"/>
          </a:xfrm>
        </p:spPr>
        <p:txBody>
          <a:bodyPr lIns="91440" rIns="91440" anchor="t"/>
          <a:lstStyle/>
          <a:p>
            <a:r>
              <a:rPr lang="ru-RU" smtClean="0">
                <a:latin typeface="Franklin Gothic Book" pitchFamily="34" charset="0"/>
              </a:rPr>
              <a:t>       </a:t>
            </a:r>
            <a:endParaRPr lang="ru-RU" b="1" smtClean="0">
              <a:latin typeface="Franklin Gothic Book" pitchFamily="34" charset="0"/>
            </a:endParaRPr>
          </a:p>
        </p:txBody>
      </p:sp>
      <p:pic>
        <p:nvPicPr>
          <p:cNvPr id="43010" name="Picture 3" descr="п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411413" y="2636838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/>
              <a:t>Вредители сада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219700" cy="6669088"/>
          </a:xfrm>
        </p:spPr>
        <p:txBody>
          <a:bodyPr/>
          <a:lstStyle/>
          <a:p>
            <a:pPr marL="838200" indent="-838200">
              <a:buFont typeface="Wingdings" pitchFamily="2" charset="2"/>
              <a:buNone/>
            </a:pPr>
            <a:r>
              <a:rPr lang="ru-RU" smtClean="0">
                <a:latin typeface="Franklin Gothic Book" pitchFamily="34" charset="0"/>
              </a:rPr>
              <a:t> </a:t>
            </a:r>
            <a:r>
              <a:rPr lang="ru-RU" sz="4200" smtClean="0">
                <a:solidFill>
                  <a:srgbClr val="006600"/>
                </a:solidFill>
                <a:latin typeface="Franklin Gothic Book" pitchFamily="34" charset="0"/>
              </a:rPr>
              <a:t>Яблоневая плодожорка</a:t>
            </a:r>
            <a:br>
              <a:rPr lang="ru-RU" sz="4200" smtClean="0">
                <a:solidFill>
                  <a:srgbClr val="006600"/>
                </a:solidFill>
                <a:latin typeface="Franklin Gothic Book" pitchFamily="34" charset="0"/>
              </a:rPr>
            </a:br>
            <a:r>
              <a:rPr lang="ru-RU" sz="2500" b="1" smtClean="0">
                <a:solidFill>
                  <a:srgbClr val="006600"/>
                </a:solidFill>
                <a:latin typeface="Franklin Gothic Book" pitchFamily="34" charset="0"/>
              </a:rPr>
              <a:t>отряд чешуекрылые</a:t>
            </a:r>
            <a:br>
              <a:rPr lang="ru-RU" sz="2500" b="1" smtClean="0">
                <a:solidFill>
                  <a:srgbClr val="006600"/>
                </a:solidFill>
                <a:latin typeface="Franklin Gothic Book" pitchFamily="34" charset="0"/>
              </a:rPr>
            </a:br>
            <a:r>
              <a:rPr lang="ru-RU" sz="2900" b="1" smtClean="0">
                <a:solidFill>
                  <a:srgbClr val="006600"/>
                </a:solidFill>
                <a:latin typeface="Arial Narrow" pitchFamily="34" charset="0"/>
              </a:rPr>
              <a:t>- гусеницы плодожорки вгрызаются в мякоть завязи плодов и выедают семена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628650" y="5526088"/>
          <a:ext cx="6513513" cy="363537"/>
        </p:xfrm>
        <a:graphic>
          <a:graphicData uri="http://schemas.openxmlformats.org/presentationml/2006/ole">
            <p:oleObj spid="_x0000_s33795" name="Диаграмма" r:id="rId3" imgW="7115310" imgH="914400" progId="MSGraph.Chart.8">
              <p:embed followColorScheme="full"/>
            </p:oleObj>
          </a:graphicData>
        </a:graphic>
      </p:graphicFrame>
      <p:pic>
        <p:nvPicPr>
          <p:cNvPr id="33797" name="Picture 4" descr="jbloshnajaplodogor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0"/>
            <a:ext cx="32178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яблоневая (яблонная) плодожорка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5724525" y="3284538"/>
            <a:ext cx="3238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8604250" y="6453188"/>
            <a:ext cx="382588" cy="263525"/>
          </a:xfrm>
        </p:spPr>
        <p:txBody>
          <a:bodyPr/>
          <a:lstStyle/>
          <a:p>
            <a:endParaRPr lang="de-DE" sz="4200" smtClean="0">
              <a:latin typeface="Franklin Gothic Book" pitchFamily="34" charset="0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300" smtClean="0">
                <a:latin typeface="Arial" charset="0"/>
              </a:rPr>
              <a:t>             </a:t>
            </a:r>
            <a:r>
              <a:rPr lang="ru-RU" sz="5100" smtClean="0">
                <a:solidFill>
                  <a:schemeClr val="bg2"/>
                </a:solidFill>
                <a:latin typeface="Arial" charset="0"/>
              </a:rPr>
              <a:t>Меры борьбы:</a:t>
            </a:r>
          </a:p>
          <a:p>
            <a:pPr>
              <a:buFont typeface="Wingdings 2" pitchFamily="18" charset="2"/>
              <a:buNone/>
            </a:pPr>
            <a:r>
              <a:rPr lang="ru-RU" sz="5100" smtClean="0">
                <a:solidFill>
                  <a:schemeClr val="bg2"/>
                </a:solidFill>
                <a:latin typeface="Arial" charset="0"/>
              </a:rPr>
              <a:t>-</a:t>
            </a:r>
            <a:r>
              <a:rPr lang="ru-RU" sz="3900" smtClean="0">
                <a:solidFill>
                  <a:schemeClr val="bg2"/>
                </a:solidFill>
                <a:latin typeface="Arial" charset="0"/>
              </a:rPr>
              <a:t>Собирайте падалицу.</a:t>
            </a:r>
          </a:p>
          <a:p>
            <a:pPr>
              <a:buFont typeface="Wingdings 2" pitchFamily="18" charset="2"/>
              <a:buNone/>
            </a:pPr>
            <a:r>
              <a:rPr lang="ru-RU" sz="4700" smtClean="0">
                <a:solidFill>
                  <a:schemeClr val="bg2"/>
                </a:solidFill>
                <a:latin typeface="Arial" charset="0"/>
              </a:rPr>
              <a:t>-</a:t>
            </a:r>
            <a:r>
              <a:rPr lang="ru-RU" sz="3900" smtClean="0">
                <a:solidFill>
                  <a:schemeClr val="bg2"/>
                </a:solidFill>
                <a:latin typeface="Arial" charset="0"/>
              </a:rPr>
              <a:t>Удаляйте с территории сада червивые плоды.</a:t>
            </a:r>
            <a:r>
              <a:rPr lang="ru-RU" smtClean="0">
                <a:solidFill>
                  <a:schemeClr val="bg2"/>
                </a:solidFill>
                <a:latin typeface="Arial" charset="0"/>
              </a:rPr>
              <a:t> </a:t>
            </a:r>
            <a:endParaRPr lang="ru-RU" sz="5100" smtClean="0">
              <a:solidFill>
                <a:schemeClr val="bg2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5100" smtClean="0">
                <a:solidFill>
                  <a:schemeClr val="bg2"/>
                </a:solidFill>
                <a:latin typeface="Arial" charset="0"/>
              </a:rPr>
              <a:t>-</a:t>
            </a:r>
            <a:r>
              <a:rPr lang="ru-RU" smtClean="0">
                <a:solidFill>
                  <a:schemeClr val="bg2"/>
                </a:solidFill>
                <a:latin typeface="Arial" charset="0"/>
              </a:rPr>
              <a:t>Возьмите 20 г растительного масла, 100 г смолы и 10 г солидола, тщательно смешайте, подогрейте и нанесите на бумагу. Из полученного материала сформируйте пояса шириной 18-20 см, обверните ими стволы деревьев </a:t>
            </a:r>
            <a:endParaRPr lang="ru-RU" sz="5100" smtClean="0">
              <a:solidFill>
                <a:schemeClr val="bg2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z="5100" smtClean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750" y="333375"/>
            <a:ext cx="6480175" cy="6119813"/>
          </a:xfrm>
        </p:spPr>
        <p:txBody>
          <a:bodyPr/>
          <a:lstStyle/>
          <a:p>
            <a:r>
              <a:rPr lang="ru-RU" sz="4200" smtClean="0">
                <a:latin typeface="Arial Narrow" pitchFamily="34" charset="0"/>
              </a:rPr>
              <a:t>          </a:t>
            </a:r>
            <a:r>
              <a:rPr lang="ru-RU" sz="4200" smtClean="0">
                <a:solidFill>
                  <a:srgbClr val="003300"/>
                </a:solidFill>
                <a:latin typeface="Arial Narrow" pitchFamily="34" charset="0"/>
              </a:rPr>
              <a:t>Почковый клещ.</a:t>
            </a:r>
            <a:br>
              <a:rPr lang="ru-RU" sz="4200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ru-RU" sz="4200" smtClean="0">
                <a:solidFill>
                  <a:srgbClr val="003300"/>
                </a:solidFill>
                <a:latin typeface="Arial Narrow" pitchFamily="34" charset="0"/>
              </a:rPr>
              <a:t>              </a:t>
            </a:r>
            <a:r>
              <a:rPr lang="ru-RU" sz="3300" smtClean="0">
                <a:solidFill>
                  <a:srgbClr val="003300"/>
                </a:solidFill>
                <a:latin typeface="Arial Narrow" pitchFamily="34" charset="0"/>
              </a:rPr>
              <a:t>Отряд клещи</a:t>
            </a:r>
            <a:r>
              <a:rPr lang="ru-RU" sz="4200" smtClean="0">
                <a:solidFill>
                  <a:srgbClr val="003300"/>
                </a:solidFill>
                <a:latin typeface="Arial Narrow" pitchFamily="34" charset="0"/>
              </a:rPr>
              <a:t/>
            </a:r>
            <a:br>
              <a:rPr lang="ru-RU" sz="4200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ru-RU" sz="2900" smtClean="0">
                <a:solidFill>
                  <a:srgbClr val="003300"/>
                </a:solidFill>
                <a:latin typeface="Arial Narrow" pitchFamily="34" charset="0"/>
              </a:rPr>
              <a:t>Вред:</a:t>
            </a:r>
            <a:br>
              <a:rPr lang="ru-RU" sz="2900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ru-RU" sz="3300" b="1" smtClean="0">
                <a:solidFill>
                  <a:srgbClr val="003300"/>
                </a:solidFill>
                <a:latin typeface="Arial Narrow" pitchFamily="34" charset="0"/>
              </a:rPr>
              <a:t>-</a:t>
            </a:r>
            <a: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  <a:t>вызывает гибель значительного количества почек, что приводит к общему нарушению развития растения и значитель</a:t>
            </a:r>
            <a:r>
              <a:rPr lang="ru-RU" sz="2500" b="1" smtClean="0">
                <a:solidFill>
                  <a:srgbClr val="003300"/>
                </a:solidFill>
                <a:latin typeface="Franklin Gothic Book" pitchFamily="34" charset="0"/>
              </a:rPr>
              <a:t>­</a:t>
            </a:r>
            <a: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  <a:t>ному ежегодному недобору урожая. </a:t>
            </a:r>
            <a:b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  <a:t/>
            </a:r>
            <a:b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</a:br>
            <a:r>
              <a:rPr lang="ru-RU" sz="2500" b="1" smtClean="0">
                <a:solidFill>
                  <a:srgbClr val="003300"/>
                </a:solidFill>
                <a:latin typeface="Arial Narrow" pitchFamily="34" charset="0"/>
              </a:rPr>
              <a:t>-переносят с заболевших растений на здоровые очень опасное микоплазмоз (мохровость) заболевание на черной смородине.</a:t>
            </a:r>
            <a:r>
              <a:rPr lang="ru-RU" sz="2500" b="1" smtClean="0">
                <a:latin typeface="Arial Narrow" pitchFamily="34" charset="0"/>
              </a:rPr>
              <a:t> </a:t>
            </a:r>
          </a:p>
        </p:txBody>
      </p:sp>
      <p:pic>
        <p:nvPicPr>
          <p:cNvPr id="52226" name="Picture 3" descr="klez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20713"/>
            <a:ext cx="16557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260350"/>
            <a:ext cx="6696075" cy="63373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006600"/>
                </a:solidFill>
                <a:latin typeface="Arial" charset="0"/>
              </a:rPr>
              <a:t>Меры борьбы: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06600"/>
                </a:solidFill>
                <a:latin typeface="Arial" charset="0"/>
              </a:rPr>
              <a:t>-Сбор и уничтожение опавших листьев осенью</a:t>
            </a:r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100" b="1" smtClean="0">
              <a:solidFill>
                <a:srgbClr val="0066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06600"/>
                </a:solidFill>
                <a:latin typeface="Arial" charset="0"/>
              </a:rPr>
              <a:t>-последующая перекопка почвы в междурядьях и рыхление ее под кустами</a:t>
            </a:r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100" b="1" smtClean="0">
              <a:solidFill>
                <a:srgbClr val="0066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06600"/>
                </a:solidFill>
                <a:latin typeface="Arial" charset="0"/>
              </a:rPr>
              <a:t>-уничтожение сорняков способствуют гибели клеща</a:t>
            </a:r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100" b="1" smtClean="0">
              <a:solidFill>
                <a:srgbClr val="0066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100" b="1" smtClean="0">
                <a:solidFill>
                  <a:srgbClr val="006600"/>
                </a:solidFill>
                <a:latin typeface="Arial" charset="0"/>
              </a:rPr>
              <a:t>-В период распускания почек, когда самки клеща появились на кустах, но еще не отложили яиц, целесообразно применить один из следующих пестицидов: карбофос, трихлорметафос-3, хлорэтанол, изофен, а на смородине — и коллоидную серу</a:t>
            </a:r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 </a:t>
            </a:r>
          </a:p>
        </p:txBody>
      </p:sp>
      <p:pic>
        <p:nvPicPr>
          <p:cNvPr id="53250" name="Picture 3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96975"/>
            <a:ext cx="20875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5600" smtClean="0">
                <a:latin typeface="Franklin Gothic Book" pitchFamily="34" charset="0"/>
              </a:rPr>
              <a:t>           </a:t>
            </a:r>
            <a:r>
              <a:rPr lang="ru-RU" sz="5600" smtClean="0">
                <a:solidFill>
                  <a:schemeClr val="bg2"/>
                </a:solidFill>
                <a:latin typeface="Franklin Gothic Book" pitchFamily="34" charset="0"/>
              </a:rPr>
              <a:t>Тля</a:t>
            </a:r>
            <a:br>
              <a:rPr lang="ru-RU" sz="5600" smtClean="0">
                <a:solidFill>
                  <a:schemeClr val="bg2"/>
                </a:solidFill>
                <a:latin typeface="Franklin Gothic Book" pitchFamily="34" charset="0"/>
              </a:rPr>
            </a:br>
            <a:r>
              <a:rPr lang="ru-RU" sz="5600" smtClean="0">
                <a:solidFill>
                  <a:schemeClr val="bg2"/>
                </a:solidFill>
                <a:latin typeface="Franklin Gothic Book" pitchFamily="34" charset="0"/>
              </a:rPr>
              <a:t>         </a:t>
            </a:r>
            <a:r>
              <a:rPr lang="ru-RU" sz="2900" b="1" smtClean="0">
                <a:solidFill>
                  <a:schemeClr val="bg2"/>
                </a:solidFill>
                <a:latin typeface="Franklin Gothic Book" pitchFamily="34" charset="0"/>
              </a:rPr>
              <a:t>отряд прямокрылые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3900" smtClean="0">
                <a:solidFill>
                  <a:srgbClr val="333399"/>
                </a:solidFill>
                <a:latin typeface="Arial" charset="0"/>
              </a:rPr>
              <a:t>Вред: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5100" b="1" smtClean="0">
                <a:solidFill>
                  <a:srgbClr val="333399"/>
                </a:solidFill>
                <a:latin typeface="Arial" charset="0"/>
              </a:rPr>
              <a:t>-</a:t>
            </a: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Повреждает крыжовник, черную и золотистую смородину. </a:t>
            </a:r>
            <a:endParaRPr lang="ru-RU" sz="5100" smtClean="0">
              <a:solidFill>
                <a:srgbClr val="333399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5100" smtClean="0">
                <a:solidFill>
                  <a:srgbClr val="333399"/>
                </a:solidFill>
                <a:latin typeface="Arial Narrow" pitchFamily="34" charset="0"/>
              </a:rPr>
              <a:t>-</a:t>
            </a: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В период набухания почек личинки тлей выходят из яиц, зимовавших на побегах, и питаются на распускающих</a:t>
            </a:r>
            <a:r>
              <a:rPr lang="ru-RU" sz="2600" smtClean="0">
                <a:solidFill>
                  <a:srgbClr val="333399"/>
                </a:solidFill>
                <a:latin typeface="Arial" charset="0"/>
              </a:rPr>
              <a:t>­</a:t>
            </a: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ся листьях.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ru-RU" sz="5800" smtClean="0">
                <a:solidFill>
                  <a:srgbClr val="333399"/>
                </a:solidFill>
                <a:latin typeface="Arial Narrow" pitchFamily="34" charset="0"/>
              </a:rPr>
              <a:t>-</a:t>
            </a: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Осенью появ</a:t>
            </a:r>
            <a:r>
              <a:rPr lang="ru-RU" sz="2600" smtClean="0">
                <a:solidFill>
                  <a:srgbClr val="333399"/>
                </a:solidFill>
                <a:latin typeface="Arial" charset="0"/>
              </a:rPr>
              <a:t>­</a:t>
            </a:r>
            <a:r>
              <a:rPr lang="ru-RU" sz="2600" smtClean="0">
                <a:solidFill>
                  <a:srgbClr val="333399"/>
                </a:solidFill>
                <a:latin typeface="Arial Narrow" pitchFamily="34" charset="0"/>
              </a:rPr>
              <a:t>ляется поколение, откладывающее яйца.</a:t>
            </a:r>
          </a:p>
        </p:txBody>
      </p:sp>
      <p:pic>
        <p:nvPicPr>
          <p:cNvPr id="54275" name="Picture 4" descr="Aphids1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12827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88913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800" b="1" smtClean="0">
                <a:solidFill>
                  <a:schemeClr val="bg2"/>
                </a:solidFill>
                <a:latin typeface="Franklin Gothic Book" pitchFamily="34" charset="0"/>
              </a:rPr>
              <a:t>Меры борьбы: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7467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43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1900" b="1" smtClean="0">
                <a:solidFill>
                  <a:schemeClr val="folHlink"/>
                </a:solidFill>
                <a:latin typeface="Arial" charset="0"/>
              </a:rPr>
              <a:t>Срезание и уничтожение листь­ев, поврежденных листовой галловой тлей, в начале ее появле­ния.</a:t>
            </a:r>
            <a:r>
              <a:rPr lang="ru-RU" sz="190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4300" b="1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43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1900" b="1" smtClean="0">
                <a:solidFill>
                  <a:schemeClr val="folHlink"/>
                </a:solidFill>
                <a:latin typeface="Arial" charset="0"/>
              </a:rPr>
              <a:t>Ранневесеннее опрыскивание кустов раствором нитрофена, направленное на защиту ягодников от антракноза и других грибных болезней, уничтожает и яйца тлей.</a:t>
            </a:r>
            <a:r>
              <a:rPr lang="ru-RU" sz="190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4300" b="1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43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1900" b="1" smtClean="0">
                <a:solidFill>
                  <a:schemeClr val="folHlink"/>
                </a:solidFill>
                <a:latin typeface="Arial" charset="0"/>
              </a:rPr>
              <a:t>В борьбе с тлями эффективны карбофос, ровикурт, зеленое мыло,   а также   настои и   отвары из некоторых растений (обладающие инсектицидными свойствами).</a:t>
            </a:r>
            <a:r>
              <a:rPr lang="ru-RU" sz="190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ru-RU" sz="4300" b="1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4300" b="1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55299" name="Picture 4" descr="tly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76250"/>
            <a:ext cx="809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2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685800" y="1981200"/>
            <a:ext cx="7772400" cy="1600200"/>
          </a:xfrm>
        </p:spPr>
        <p:txBody>
          <a:bodyPr lIns="91440" rIns="91440"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Кровососущие</a:t>
            </a:r>
            <a:b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паразиты.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665163" y="3835400"/>
            <a:ext cx="5597525" cy="17938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Комары.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Клоп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постельный.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Вошь человеческая</a:t>
            </a:r>
          </a:p>
        </p:txBody>
      </p:sp>
      <p:pic>
        <p:nvPicPr>
          <p:cNvPr id="56323" name="Picture 4" descr="i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0"/>
            <a:ext cx="19939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i?id=95557947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9700"/>
            <a:ext cx="2457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Подзаголовок 2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908050"/>
            <a:ext cx="2525712" cy="2185988"/>
          </a:xfrm>
        </p:spPr>
      </p:pic>
      <p:pic>
        <p:nvPicPr>
          <p:cNvPr id="30722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331913" y="4005263"/>
            <a:ext cx="2735262" cy="2187575"/>
          </a:xfrm>
        </p:spPr>
      </p:pic>
      <p:pic>
        <p:nvPicPr>
          <p:cNvPr id="30723" name="Picture 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2420938"/>
            <a:ext cx="2632075" cy="1900237"/>
          </a:xfrm>
        </p:spPr>
      </p:pic>
      <p:sp>
        <p:nvSpPr>
          <p:cNvPr id="30724" name="Rectangle 21"/>
          <p:cNvSpPr>
            <a:spLocks noChangeArrowheads="1"/>
          </p:cNvSpPr>
          <p:nvPr/>
        </p:nvSpPr>
        <p:spPr bwMode="auto">
          <a:xfrm>
            <a:off x="4932363" y="43656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Вредная черепашка</a:t>
            </a:r>
          </a:p>
        </p:txBody>
      </p:sp>
      <p:sp>
        <p:nvSpPr>
          <p:cNvPr id="30725" name="Rectangle 22"/>
          <p:cNvSpPr>
            <a:spLocks noChangeArrowheads="1"/>
          </p:cNvSpPr>
          <p:nvPr/>
        </p:nvSpPr>
        <p:spPr bwMode="auto">
          <a:xfrm>
            <a:off x="1692275" y="64008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Саранча </a:t>
            </a:r>
          </a:p>
        </p:txBody>
      </p:sp>
      <p:sp>
        <p:nvSpPr>
          <p:cNvPr id="30726" name="Rectangle 23"/>
          <p:cNvSpPr>
            <a:spLocks noChangeArrowheads="1"/>
          </p:cNvSpPr>
          <p:nvPr/>
        </p:nvSpPr>
        <p:spPr bwMode="auto">
          <a:xfrm>
            <a:off x="1116013" y="34290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    </a:t>
            </a:r>
            <a:r>
              <a:rPr lang="ru-RU" sz="2400">
                <a:solidFill>
                  <a:schemeClr val="bg1"/>
                </a:solidFill>
              </a:rPr>
              <a:t>Жук-кузька</a:t>
            </a:r>
          </a:p>
        </p:txBody>
      </p: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4143375" y="714375"/>
            <a:ext cx="4786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00"/>
                </a:solidFill>
              </a:rPr>
              <a:t>Вредители      поля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260350"/>
            <a:ext cx="7105650" cy="911225"/>
          </a:xfrm>
        </p:spPr>
        <p:txBody>
          <a:bodyPr lIns="91440" rIns="91440"/>
          <a:lstStyle/>
          <a:p>
            <a:pPr eaLnBrk="1" hangingPunct="1"/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Комары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Являются переносчиком вирусов таких как : СПИД, малярия, жёлтая лихорадка 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а также денге.</a:t>
            </a:r>
          </a:p>
          <a:p>
            <a:pPr eaLnBrk="1" hangingPunct="1"/>
            <a:r>
              <a:rPr lang="ru-RU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Самый лучший способ предотвратить их укусы это: одевать плотную одежду с длинным рукавом.</a:t>
            </a:r>
          </a:p>
          <a:p>
            <a:pPr eaLnBrk="1" hangingPunct="1"/>
            <a:endParaRPr lang="ru-RU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7347" name="Picture 4" descr="0HS2DCAGZCBNTCA3HQ5KTCAOWY3AKCAQM3R3XCAS5NXNRCAXO1RS4CAGSN390CANGKRC0CAJ6MPRRCAR1GHR4CAOC724ICA904Q8SCAGPVBPSCAMTUI93CA5VMKWJCAG27O6WCALZRLL2CABWEVNNCAQX1C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75" y="4344988"/>
            <a:ext cx="31591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429000" y="1428750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</a:rPr>
              <a:t>Отряд      двукрылые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7467600" cy="973137"/>
          </a:xfrm>
        </p:spPr>
        <p:txBody>
          <a:bodyPr lIns="91440" rIns="91440"/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 </a:t>
            </a:r>
            <a:r>
              <a:rPr lang="ru-RU" smtClean="0">
                <a:solidFill>
                  <a:srgbClr val="1C1C1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Клоп постельный.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Клопы являются переносчиками различных инфекций, но наибольший вред наносят своими укусами.</a:t>
            </a:r>
          </a:p>
          <a:p>
            <a:pPr eaLnBrk="1" hangingPunct="1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Эффективных средств в борьбе сними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не существует, они слабо восприимчивы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к инсектицидам на основе </a:t>
            </a:r>
            <a:r>
              <a:rPr 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дихлофоса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и  </a:t>
            </a:r>
            <a:r>
              <a:rPr lang="ru-RU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карбофоса</a:t>
            </a: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8371" name="Picture 5" descr="275px-Cimex_lectulariu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450" y="5048250"/>
            <a:ext cx="2749550" cy="180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3571875" y="1285875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66"/>
                </a:solidFill>
              </a:rPr>
              <a:t>Отряд  клопы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7467600" cy="849313"/>
          </a:xfrm>
        </p:spPr>
        <p:txBody>
          <a:bodyPr lIns="91440" rIns="91440"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Вошь человеческая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Вши являются переносчиками педикулёза.</a:t>
            </a:r>
          </a:p>
          <a:p>
            <a:pPr eaLnBrk="1" hangingPunct="1"/>
            <a:r>
              <a:rPr lang="ru-RU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Чтобы не заразится надо соблюдать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правила личной гигиены.</a:t>
            </a:r>
          </a:p>
        </p:txBody>
      </p:sp>
      <p:pic>
        <p:nvPicPr>
          <p:cNvPr id="59395" name="Picture 4" descr="Pediculus_humanus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7025" y="3486150"/>
            <a:ext cx="2466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251200" y="1270000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Отряд  вши</a:t>
            </a:r>
            <a:endParaRPr lang="de-DE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ctrTitle" idx="4294967295"/>
          </p:nvPr>
        </p:nvSpPr>
        <p:spPr>
          <a:xfrm>
            <a:off x="323850" y="765175"/>
            <a:ext cx="7772400" cy="1736725"/>
          </a:xfrm>
        </p:spPr>
        <p:txBody>
          <a:bodyPr/>
          <a:lstStyle/>
          <a:p>
            <a:r>
              <a:rPr lang="ru-RU" smtClean="0">
                <a:latin typeface="Franklin Gothic Book" pitchFamily="34" charset="0"/>
              </a:rPr>
              <a:t>  Бытовые  вредители </a:t>
            </a:r>
            <a:br>
              <a:rPr lang="ru-RU" smtClean="0">
                <a:latin typeface="Franklin Gothic Book" pitchFamily="34" charset="0"/>
              </a:rPr>
            </a:br>
            <a:r>
              <a:rPr lang="ru-RU" smtClean="0">
                <a:latin typeface="Franklin Gothic Book" pitchFamily="34" charset="0"/>
              </a:rPr>
              <a:t>           человека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36513" indent="0" algn="ctr">
              <a:buFont typeface="Wingdings 2" pitchFamily="18" charset="2"/>
              <a:buNone/>
            </a:pPr>
            <a:endParaRPr lang="de-DE" smtClean="0">
              <a:latin typeface="Arial" charset="0"/>
            </a:endParaRPr>
          </a:p>
        </p:txBody>
      </p:sp>
      <p:pic>
        <p:nvPicPr>
          <p:cNvPr id="61443" name="Picture 4" descr="Мадагаскарский шипящий тарак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781300"/>
            <a:ext cx="58324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8" grpId="1"/>
      <p:bldP spid="604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7467600" cy="1143000"/>
          </a:xfrm>
        </p:spPr>
        <p:txBody>
          <a:bodyPr/>
          <a:lstStyle/>
          <a:p>
            <a:r>
              <a:rPr lang="ru-RU" smtClean="0">
                <a:solidFill>
                  <a:srgbClr val="333399"/>
                </a:solidFill>
                <a:latin typeface="Franklin Gothic Book" pitchFamily="34" charset="0"/>
              </a:rPr>
              <a:t>РЫЖИЙ ПРУСАК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6783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rgbClr val="006600"/>
                </a:solidFill>
                <a:latin typeface="Arial" charset="0"/>
              </a:rPr>
              <a:t>Пробегает за  1 час 1км и то иногда сил не хватает.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006600"/>
                </a:solidFill>
                <a:latin typeface="Arial" charset="0"/>
              </a:rPr>
              <a:t>Моряки иногда его использовали для проведения каната или троса.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rgbClr val="006600"/>
                </a:solidFill>
                <a:latin typeface="Arial" charset="0"/>
              </a:rPr>
              <a:t>Пищей служит - хлеб, остатки пищи.</a:t>
            </a:r>
          </a:p>
        </p:txBody>
      </p:sp>
      <p:pic>
        <p:nvPicPr>
          <p:cNvPr id="64515" name="Picture 4" descr="Рыжий таракан, пруса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125538"/>
            <a:ext cx="34559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200" smtClean="0">
                <a:solidFill>
                  <a:srgbClr val="006600"/>
                </a:solidFill>
                <a:latin typeface="Franklin Gothic Book" pitchFamily="34" charset="0"/>
              </a:rPr>
              <a:t>Самка рыжего прусака</a:t>
            </a:r>
            <a:br>
              <a:rPr lang="ru-RU" sz="4200" smtClean="0">
                <a:solidFill>
                  <a:srgbClr val="006600"/>
                </a:solidFill>
                <a:latin typeface="Franklin Gothic Book" pitchFamily="34" charset="0"/>
              </a:rPr>
            </a:br>
            <a:endParaRPr lang="ru-RU" sz="4200" smtClean="0">
              <a:solidFill>
                <a:srgbClr val="006600"/>
              </a:solidFill>
              <a:latin typeface="Franklin Gothic Book" pitchFamily="34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3922712" cy="4525963"/>
          </a:xfrm>
        </p:spPr>
        <p:txBody>
          <a:bodyPr/>
          <a:lstStyle/>
          <a:p>
            <a:r>
              <a:rPr lang="ru-RU" smtClean="0">
                <a:solidFill>
                  <a:srgbClr val="006600"/>
                </a:solidFill>
                <a:latin typeface="Arial" charset="0"/>
              </a:rPr>
              <a:t>Личинка развивается 2-3 месяца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2420938"/>
          <a:ext cx="4194175" cy="2879725"/>
        </p:xfrm>
        <a:graphic>
          <a:graphicData uri="http://schemas.openxmlformats.org/presentationml/2006/ole">
            <p:oleObj spid="_x0000_s62468" name="Диаграмма" r:id="rId3" imgW="8543880" imgH="5867310" progId="MSGraph.Chart.8">
              <p:embed followColorScheme="full"/>
            </p:oleObj>
          </a:graphicData>
        </a:graphic>
      </p:graphicFrame>
      <p:pic>
        <p:nvPicPr>
          <p:cNvPr id="62471" name="Picture 5" descr="Самка таракана с потомство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1773238"/>
            <a:ext cx="31067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  <a:latin typeface="Franklin Gothic Book" pitchFamily="34" charset="0"/>
              </a:rPr>
              <a:t>Комнатная муха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3005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>
                <a:solidFill>
                  <a:schemeClr val="bg2"/>
                </a:solidFill>
                <a:latin typeface="Arial" charset="0"/>
              </a:rPr>
              <a:t>Серо-черное существо длинной 1см.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chemeClr val="bg2"/>
                </a:solidFill>
                <a:latin typeface="Arial" charset="0"/>
              </a:rPr>
              <a:t>Она страдает от микроскопического грибка, который паразитирует в теле мухи.</a:t>
            </a:r>
          </a:p>
          <a:p>
            <a:pPr>
              <a:lnSpc>
                <a:spcPct val="90000"/>
              </a:lnSpc>
            </a:pPr>
            <a:r>
              <a:rPr lang="ru-RU" sz="2600" smtClean="0">
                <a:solidFill>
                  <a:schemeClr val="bg2"/>
                </a:solidFill>
                <a:latin typeface="Arial" charset="0"/>
              </a:rPr>
              <a:t>Размножается и преобразуется за 2 недели.</a:t>
            </a:r>
            <a:br>
              <a:rPr lang="ru-RU" sz="2600" smtClean="0">
                <a:solidFill>
                  <a:schemeClr val="bg2"/>
                </a:solidFill>
                <a:latin typeface="Arial" charset="0"/>
              </a:rPr>
            </a:br>
            <a:r>
              <a:rPr lang="ru-RU" sz="2600" smtClean="0">
                <a:latin typeface="Arial" charset="0"/>
              </a:rPr>
              <a:t> </a:t>
            </a:r>
          </a:p>
        </p:txBody>
      </p:sp>
      <p:pic>
        <p:nvPicPr>
          <p:cNvPr id="65539" name="Picture 4" descr="Комнатная му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2276475"/>
            <a:ext cx="34210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bg2"/>
                </a:solidFill>
                <a:latin typeface="Franklin Gothic Book" pitchFamily="34" charset="0"/>
              </a:rPr>
              <a:t>Осенняя жигалка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237038" cy="4525963"/>
          </a:xfrm>
        </p:spPr>
        <p:txBody>
          <a:bodyPr/>
          <a:lstStyle/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Длина личинки 9 мм.</a:t>
            </a:r>
          </a:p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Среда обитания -навоз.</a:t>
            </a:r>
          </a:p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Окукливается в земле. </a:t>
            </a:r>
          </a:p>
        </p:txBody>
      </p:sp>
      <p:pic>
        <p:nvPicPr>
          <p:cNvPr id="67587" name="Picture 4" descr="Осенняя жига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276475"/>
            <a:ext cx="35639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bg2"/>
                </a:solidFill>
                <a:latin typeface="Franklin Gothic Book" pitchFamily="34" charset="0"/>
              </a:rPr>
              <a:t>Падальная муха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3606800" cy="452596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  <a:r>
              <a:rPr lang="ru-RU" smtClean="0">
                <a:solidFill>
                  <a:schemeClr val="folHlink"/>
                </a:solidFill>
                <a:latin typeface="Arial" charset="0"/>
              </a:rPr>
              <a:t>Длина 8-13 мм</a:t>
            </a:r>
          </a:p>
          <a:p>
            <a:r>
              <a:rPr lang="ru-RU" smtClean="0">
                <a:solidFill>
                  <a:schemeClr val="folHlink"/>
                </a:solidFill>
                <a:latin typeface="Arial" charset="0"/>
              </a:rPr>
              <a:t> Среда обитания – гниющее мясо.</a:t>
            </a:r>
          </a:p>
        </p:txBody>
      </p:sp>
      <p:pic>
        <p:nvPicPr>
          <p:cNvPr id="66563" name="Picture 4" descr="Мясные му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4067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5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Franklin Gothic Book" pitchFamily="34" charset="0"/>
              </a:rPr>
              <a:t>Наносимый вред 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Являются переносчиками заболеваний.</a:t>
            </a:r>
          </a:p>
          <a:p>
            <a:r>
              <a:rPr lang="ru-RU" smtClean="0">
                <a:latin typeface="Arial" charset="0"/>
              </a:rPr>
              <a:t> Портят продукты питания.</a:t>
            </a:r>
          </a:p>
          <a:p>
            <a:r>
              <a:rPr lang="ru-RU" smtClean="0">
                <a:latin typeface="Arial" charset="0"/>
              </a:rPr>
              <a:t> Не приятны для эстетического восприятия.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100" smtClean="0">
                <a:latin typeface="Franklin Gothic Book" pitchFamily="34" charset="0"/>
              </a:rPr>
              <a:t>                </a:t>
            </a:r>
            <a:r>
              <a:rPr lang="ru-RU" sz="4100" smtClean="0">
                <a:solidFill>
                  <a:srgbClr val="FFFF00"/>
                </a:solidFill>
                <a:latin typeface="Franklin Gothic Book" pitchFamily="34" charset="0"/>
              </a:rPr>
              <a:t>Жук – кузька</a:t>
            </a:r>
            <a:r>
              <a:rPr lang="ru-RU" sz="4100" smtClean="0">
                <a:latin typeface="Franklin Gothic Book" pitchFamily="34" charset="0"/>
              </a:rPr>
              <a:t/>
            </a:r>
            <a:br>
              <a:rPr lang="ru-RU" sz="4100" smtClean="0">
                <a:latin typeface="Franklin Gothic Book" pitchFamily="34" charset="0"/>
              </a:rPr>
            </a:br>
            <a:r>
              <a:rPr lang="ru-RU" sz="4100" smtClean="0">
                <a:latin typeface="Franklin Gothic Book" pitchFamily="34" charset="0"/>
              </a:rPr>
              <a:t>         </a:t>
            </a:r>
            <a:r>
              <a:rPr lang="ru-RU" sz="4100" smtClean="0">
                <a:solidFill>
                  <a:schemeClr val="bg2"/>
                </a:solidFill>
                <a:latin typeface="Franklin Gothic Book" pitchFamily="34" charset="0"/>
              </a:rPr>
              <a:t>Вредитель злаковых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7467600" cy="4525963"/>
          </a:xfrm>
        </p:spPr>
        <p:txBody>
          <a:bodyPr/>
          <a:lstStyle/>
          <a:p>
            <a:pPr marL="550863" indent="-514350" eaLnBrk="1" hangingPunct="1"/>
            <a:endParaRPr lang="ru-RU" smtClean="0">
              <a:latin typeface="Arial" charset="0"/>
            </a:endParaRPr>
          </a:p>
          <a:p>
            <a:pPr marL="550863" indent="-514350" eaLnBrk="1" hangingPunct="1"/>
            <a:r>
              <a:rPr lang="ru-RU" smtClean="0">
                <a:solidFill>
                  <a:schemeClr val="bg2"/>
                </a:solidFill>
                <a:latin typeface="Arial" charset="0"/>
              </a:rPr>
              <a:t>Вред : повреждают корневую систему, выедают пыльники, завязь и зерна.</a:t>
            </a:r>
          </a:p>
          <a:p>
            <a:pPr marL="550863" indent="-514350" eaLnBrk="1" hangingPunct="1"/>
            <a:r>
              <a:rPr lang="ru-RU" smtClean="0">
                <a:solidFill>
                  <a:schemeClr val="bg2"/>
                </a:solidFill>
                <a:latin typeface="Arial" charset="0"/>
              </a:rPr>
              <a:t>Борьба : механическая обработка поля во время окукливания вредителя (вторая половина мая – начало июня).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620713"/>
            <a:ext cx="16192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2143125" y="1857375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Отряд жесткокрылые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Franklin Gothic Book" pitchFamily="34" charset="0"/>
              </a:rPr>
              <a:t>Методы борьбы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Соблюдение правил гигиены в доме.</a:t>
            </a:r>
          </a:p>
          <a:p>
            <a:r>
              <a:rPr lang="ru-RU" smtClean="0">
                <a:latin typeface="Arial" charset="0"/>
              </a:rPr>
              <a:t> Борьба с помощью химических препаратов.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5175" cy="1816100"/>
          </a:xfrm>
          <a:ln>
            <a:solidFill>
              <a:schemeClr val="tx1"/>
            </a:solidFill>
          </a:ln>
        </p:spPr>
        <p:txBody>
          <a:bodyPr lIns="91440" rIns="91440"/>
          <a:lstStyle/>
          <a:p>
            <a:pPr eaLnBrk="1" hangingPunct="1">
              <a:defRPr/>
            </a:pPr>
            <a:r>
              <a:rPr lang="ru-RU" sz="5000" smtClean="0">
                <a:solidFill>
                  <a:srgbClr val="FFFF4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пользе насекомых</a:t>
            </a:r>
            <a:r>
              <a:rPr lang="ru-RU" sz="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ru-RU" sz="5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2276475"/>
            <a:ext cx="8007350" cy="419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51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Чешуекрылые </a:t>
            </a:r>
            <a:r>
              <a:rPr lang="ru-RU" sz="510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Перепончатокрылые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5148263" cy="1655763"/>
          </a:xfrm>
        </p:spPr>
        <p:txBody>
          <a:bodyPr lIns="91440" rIns="91440" anchor="t"/>
          <a:lstStyle/>
          <a:p>
            <a:pPr eaLnBrk="1" hangingPunct="1">
              <a:defRPr/>
            </a:pPr>
            <a:r>
              <a:rPr lang="ru-RU" sz="380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Отряд</a:t>
            </a:r>
            <a:r>
              <a:rPr lang="ru-RU" sz="500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Чешуекрылые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08625" y="0"/>
            <a:ext cx="3635375" cy="6858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9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9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9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9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900" b="1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3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50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5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бабочек полезны только те, гусеницы которых дают шёлк (некоторые шелкопряды), например, тутовый, или шелковичный, шелкопряд, одомашненный человеком. Эта бабочка играет важную экономическую роль в производстве шёлка — мягкой ткани из нитей, добываемых из коконов тутового шелкопряда.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0"/>
            <a:ext cx="4216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Прямоугольник 6"/>
          <p:cNvSpPr>
            <a:spLocks noChangeArrowheads="1"/>
          </p:cNvSpPr>
          <p:nvPr/>
        </p:nvSpPr>
        <p:spPr bwMode="auto">
          <a:xfrm>
            <a:off x="0" y="1928813"/>
            <a:ext cx="40005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0000FF"/>
                </a:solidFill>
              </a:rPr>
              <a:t>Особенно велика роль бабочек как опылителей растений.</a:t>
            </a:r>
            <a:r>
              <a:rPr lang="ru-RU" b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71685" name="Picture 6" descr="тутовый шелкопря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981075"/>
            <a:ext cx="3219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0"/>
            <a:ext cx="4216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5649913" cy="1431925"/>
          </a:xfrm>
        </p:spPr>
        <p:txBody>
          <a:bodyPr lIns="91440" rIns="91440"/>
          <a:lstStyle/>
          <a:p>
            <a:pPr eaLnBrk="1" hangingPunct="1">
              <a:defRPr/>
            </a:pPr>
            <a:r>
              <a:rPr lang="ru-RU" sz="2900" smtClean="0">
                <a:solidFill>
                  <a:srgbClr val="C2FF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Отряд </a:t>
            </a:r>
            <a:r>
              <a:rPr lang="ru-RU" sz="3800" smtClean="0">
                <a:solidFill>
                  <a:srgbClr val="C2FFC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перепончатокрылые</a:t>
            </a:r>
          </a:p>
        </p:txBody>
      </p:sp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02013"/>
            <a:ext cx="33591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7"/>
          <p:cNvSpPr>
            <a:spLocks noChangeArrowheads="1"/>
          </p:cNvSpPr>
          <p:nvPr/>
        </p:nvSpPr>
        <p:spPr bwMode="auto">
          <a:xfrm>
            <a:off x="0" y="1268413"/>
            <a:ext cx="36353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Пчёлоопыление </a:t>
            </a:r>
            <a:r>
              <a:rPr lang="ru-RU" sz="2000">
                <a:solidFill>
                  <a:srgbClr val="0000FF"/>
                </a:solidFill>
              </a:rPr>
              <a:t>- </a:t>
            </a:r>
          </a:p>
          <a:p>
            <a:r>
              <a:rPr lang="ru-RU" sz="1600" b="1">
                <a:solidFill>
                  <a:schemeClr val="folHlink"/>
                </a:solidFill>
              </a:rPr>
              <a:t>-Опыление с/х культур пчелами повышает их урожайность </a:t>
            </a:r>
          </a:p>
          <a:p>
            <a:r>
              <a:rPr lang="ru-RU" sz="1600" b="1">
                <a:solidFill>
                  <a:schemeClr val="folHlink"/>
                </a:solidFill>
              </a:rPr>
              <a:t>-     Плодовитость и мощность растений (перекрестного опыления) выше, чем у растений  (самоопыления)</a:t>
            </a:r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5148263" y="4797425"/>
            <a:ext cx="36353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folHlink"/>
                </a:solidFill>
              </a:rPr>
              <a:t>продукты жизнедеятельности пчел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chemeClr val="folHlink"/>
                </a:solidFill>
              </a:rPr>
              <a:t>Мед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chemeClr val="folHlink"/>
                </a:solidFill>
              </a:rPr>
              <a:t>Пчелиный клей   прополис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chemeClr val="folHlink"/>
                </a:solidFill>
              </a:rPr>
              <a:t> пчелиный яд</a:t>
            </a:r>
          </a:p>
          <a:p>
            <a:pPr>
              <a:buFontTx/>
              <a:buChar char="-"/>
            </a:pPr>
            <a:r>
              <a:rPr lang="ru-RU" sz="1600" b="1">
                <a:solidFill>
                  <a:schemeClr val="folHlink"/>
                </a:solidFill>
              </a:rPr>
              <a:t>воск</a:t>
            </a:r>
          </a:p>
          <a:p>
            <a:pPr>
              <a:buFontTx/>
              <a:buChar char="-"/>
            </a:pPr>
            <a:endParaRPr lang="ru-RU" sz="1600" b="1">
              <a:solidFill>
                <a:schemeClr val="folHlink"/>
              </a:solidFill>
            </a:endParaRPr>
          </a:p>
        </p:txBody>
      </p:sp>
      <p:pic>
        <p:nvPicPr>
          <p:cNvPr id="72709" name="Picture 6" descr="медоносная пче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1125538"/>
            <a:ext cx="2730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медоносная пче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1125538"/>
            <a:ext cx="2730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WordArt 2"/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734377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6500">
                      <a:srgbClr val="BD922A"/>
                    </a:gs>
                    <a:gs pos="10501">
                      <a:srgbClr val="BD922A"/>
                    </a:gs>
                    <a:gs pos="31500">
                      <a:srgbClr val="FBE4AE"/>
                    </a:gs>
                    <a:gs pos="33501">
                      <a:srgbClr val="BD922A"/>
                    </a:gs>
                    <a:gs pos="34500">
                      <a:srgbClr val="835E17"/>
                    </a:gs>
                    <a:gs pos="41000">
                      <a:srgbClr val="A28949"/>
                    </a:gs>
                    <a:gs pos="50000">
                      <a:srgbClr val="FAE3B7"/>
                    </a:gs>
                    <a:gs pos="59000">
                      <a:srgbClr val="A28949"/>
                    </a:gs>
                    <a:gs pos="65500">
                      <a:srgbClr val="835E17"/>
                    </a:gs>
                    <a:gs pos="66499">
                      <a:srgbClr val="BD922A"/>
                    </a:gs>
                    <a:gs pos="68500">
                      <a:srgbClr val="FBE4AE"/>
                    </a:gs>
                    <a:gs pos="89500">
                      <a:srgbClr val="BD922A"/>
                    </a:gs>
                    <a:gs pos="93500">
                      <a:srgbClr val="BD922A"/>
                    </a:gs>
                    <a:gs pos="100000">
                      <a:srgbClr val="FBE4AE"/>
                    </a:gs>
                  </a:gsLst>
                  <a:lin ang="2700000" scaled="1"/>
                </a:gradFill>
                <a:latin typeface="Arial"/>
                <a:cs typeface="Arial"/>
              </a:rPr>
              <a:t>В чём польза мёда</a:t>
            </a:r>
          </a:p>
        </p:txBody>
      </p:sp>
      <p:pic>
        <p:nvPicPr>
          <p:cNvPr id="73730" name="Picture 3" descr="Bee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644900"/>
            <a:ext cx="273526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908050"/>
            <a:ext cx="8229600" cy="5113338"/>
          </a:xfrm>
        </p:spPr>
        <p:txBody>
          <a:bodyPr/>
          <a:lstStyle/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Мёд может восполнить любой пробел в ежедневном питании. 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Мёд может разрушать болезнетворные бактерии. 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В состав мёда входят железо, медь, марганец, двуокись кремния, хлор, кальций, калий,</a:t>
            </a:r>
            <a:r>
              <a:rPr lang="ru-RU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натрий, фосфор, магний, алюминий.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 Мёд используют в качестве снотворного.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Средство от кашля и насморка.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Средство от ожогов кожи.</a:t>
            </a:r>
          </a:p>
          <a:p>
            <a:pPr marL="84138" indent="188913"/>
            <a:r>
              <a:rPr lang="ru-RU" sz="2100" smtClean="0">
                <a:solidFill>
                  <a:srgbClr val="006666"/>
                </a:solidFill>
                <a:latin typeface="Arial" charset="0"/>
              </a:rPr>
              <a:t>Используют для питания спортсменов.</a:t>
            </a:r>
            <a:r>
              <a:rPr lang="ru-RU" sz="2100" smtClean="0">
                <a:latin typeface="Arial" charset="0"/>
              </a:rPr>
              <a:t>  </a:t>
            </a:r>
            <a:endParaRPr lang="ru-RU" smtClean="0">
              <a:latin typeface="Arial" charset="0"/>
            </a:endParaRPr>
          </a:p>
        </p:txBody>
      </p:sp>
      <p:pic>
        <p:nvPicPr>
          <p:cNvPr id="74754" name="Picture 3" descr="Bee03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4149725"/>
            <a:ext cx="1295400" cy="12319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800" smtClean="0">
                <a:solidFill>
                  <a:schemeClr val="folHlink"/>
                </a:solidFill>
                <a:latin typeface="Franklin Gothic Book" pitchFamily="34" charset="0"/>
              </a:rPr>
              <a:t>Преимущества мёда</a:t>
            </a:r>
            <a:r>
              <a:rPr lang="ru-RU" sz="4200" smtClean="0">
                <a:solidFill>
                  <a:schemeClr val="folHlink"/>
                </a:solidFill>
                <a:latin typeface="Franklin Gothic Book" pitchFamily="34" charset="0"/>
              </a:rPr>
              <a:t> над другими сахарами.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557338"/>
            <a:ext cx="7570788" cy="4525962"/>
          </a:xfrm>
        </p:spPr>
        <p:txBody>
          <a:bodyPr/>
          <a:lstStyle/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Он не раздражает слизистую пищеварительного тракта.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Легко и быстро усваивается организмом.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Быстро освобождает необходимую энергию.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Легче других сахаров пропускается почками.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Оказывает естественное, слегка послабляющее действие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Оказывает успокаивающее влияние на организм.</a:t>
            </a:r>
          </a:p>
          <a:p>
            <a:r>
              <a:rPr lang="ru-RU" sz="2100" smtClean="0">
                <a:solidFill>
                  <a:srgbClr val="006600"/>
                </a:solidFill>
                <a:latin typeface="Arial" charset="0"/>
              </a:rPr>
              <a:t>Это доступный и не слишком дорогой продукт.</a:t>
            </a:r>
          </a:p>
        </p:txBody>
      </p:sp>
      <p:pic>
        <p:nvPicPr>
          <p:cNvPr id="75779" name="Picture 4" descr="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1374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7577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302625" cy="1096963"/>
          </a:xfrm>
        </p:spPr>
        <p:txBody>
          <a:bodyPr/>
          <a:lstStyle/>
          <a:p>
            <a:r>
              <a:rPr lang="ru-RU" smtClean="0">
                <a:solidFill>
                  <a:srgbClr val="006600"/>
                </a:solidFill>
                <a:latin typeface="Franklin Gothic Book" pitchFamily="34" charset="0"/>
              </a:rPr>
              <a:t>Польза насекомых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981075"/>
            <a:ext cx="8161337" cy="511492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  <a:r>
              <a:rPr lang="ru-RU" smtClean="0">
                <a:solidFill>
                  <a:srgbClr val="006666"/>
                </a:solidFill>
                <a:latin typeface="Arial" charset="0"/>
              </a:rPr>
              <a:t>насекомые-санитары почвы(жуки-навозники, муравьи, жуки-сверлильщики); водоемов ( личинки комара-звонца</a:t>
            </a:r>
          </a:p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Насекомые-мертвоеды (жуки-могильщики, синяя мясная муха)</a:t>
            </a:r>
          </a:p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Источник пищи различных животных</a:t>
            </a:r>
          </a:p>
          <a:p>
            <a:r>
              <a:rPr lang="ru-RU" smtClean="0">
                <a:solidFill>
                  <a:srgbClr val="006666"/>
                </a:solidFill>
                <a:latin typeface="Arial" charset="0"/>
              </a:rPr>
              <a:t>Насекомые паразиты-насекомых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6666"/>
                </a:solidFill>
                <a:latin typeface="Arial" charset="0"/>
              </a:rPr>
              <a:t>(биологическая борьба с вредителями)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76803" name="Picture 4" descr="смака афидиус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4550" y="1844675"/>
            <a:ext cx="32194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 descr="теленомус- яйцее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4868863"/>
            <a:ext cx="21463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" descr="трихограмм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4365625"/>
            <a:ext cx="15605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7" descr="наездник мегарисс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908050"/>
            <a:ext cx="20478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8" descr="росян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3644900"/>
            <a:ext cx="26336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68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  <p:bldP spid="7680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body" idx="4294967295"/>
          </p:nvPr>
        </p:nvSpPr>
        <p:spPr>
          <a:xfrm>
            <a:off x="539750" y="260350"/>
            <a:ext cx="8007350" cy="4191000"/>
          </a:xfrm>
        </p:spPr>
        <p:txBody>
          <a:bodyPr/>
          <a:lstStyle/>
          <a:p>
            <a:r>
              <a:rPr lang="ru-RU" smtClean="0">
                <a:solidFill>
                  <a:srgbClr val="292929"/>
                </a:solidFill>
                <a:latin typeface="Arial" charset="0"/>
              </a:rPr>
              <a:t>Использование человеком продуктов жизнедеятельности пчел (мед, воск, прополис,  пчелиный яд)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292929"/>
                </a:solidFill>
                <a:latin typeface="Arial" charset="0"/>
              </a:rPr>
              <a:t> тутовый шелкопряд (шелковая нить) китайский тутовый шелкопряд (китайская чесуча)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292929"/>
                </a:solidFill>
                <a:latin typeface="Arial" charset="0"/>
              </a:rPr>
              <a:t>Опылители цветковых растений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r>
              <a:rPr lang="ru-RU" smtClean="0">
                <a:solidFill>
                  <a:srgbClr val="003300"/>
                </a:solidFill>
                <a:latin typeface="Franklin Gothic Book" pitchFamily="34" charset="0"/>
              </a:rPr>
              <a:t>Вред насекомых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</a:t>
            </a:r>
            <a:r>
              <a:rPr lang="ru-RU" smtClean="0">
                <a:solidFill>
                  <a:srgbClr val="292929"/>
                </a:solidFill>
                <a:latin typeface="Arial" charset="0"/>
              </a:rPr>
              <a:t>паразиты растений, насекомых,птиц , зверей,человека (муха-тахина, блоха, человеческая вошь)</a:t>
            </a:r>
          </a:p>
          <a:p>
            <a:r>
              <a:rPr lang="ru-RU" smtClean="0">
                <a:solidFill>
                  <a:srgbClr val="292929"/>
                </a:solidFill>
                <a:latin typeface="Arial" charset="0"/>
              </a:rPr>
              <a:t>Вредители полей, лесов, огородов, садов</a:t>
            </a:r>
          </a:p>
          <a:p>
            <a:r>
              <a:rPr lang="ru-RU" smtClean="0">
                <a:solidFill>
                  <a:srgbClr val="292929"/>
                </a:solidFill>
                <a:latin typeface="Arial" charset="0"/>
              </a:rPr>
              <a:t>Вредители одежды</a:t>
            </a:r>
          </a:p>
          <a:p>
            <a:endParaRPr lang="ru-RU" smtClean="0">
              <a:solidFill>
                <a:srgbClr val="292929"/>
              </a:solidFill>
              <a:latin typeface="Arial" charset="0"/>
            </a:endParaRPr>
          </a:p>
        </p:txBody>
      </p:sp>
      <p:pic>
        <p:nvPicPr>
          <p:cNvPr id="78851" name="Picture 4" descr="жук-кожее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5102225"/>
            <a:ext cx="12684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комар и москит двукрыл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97700" y="3541713"/>
            <a:ext cx="21463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6" descr="кровосо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3251200"/>
            <a:ext cx="251301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ковровая и шубная мол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644900"/>
            <a:ext cx="195103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78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Franklin Gothic Book" pitchFamily="34" charset="0"/>
              </a:rPr>
              <a:t>              Саранча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7467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solidFill>
                  <a:srgbClr val="1C1C1C"/>
                </a:solidFill>
                <a:latin typeface="Arial" charset="0"/>
              </a:rPr>
              <a:t>Вред : повреждает растения с твердыми стеблями, питается всем зеленым.</a:t>
            </a:r>
          </a:p>
          <a:p>
            <a:pPr eaLnBrk="1" hangingPunct="1"/>
            <a:r>
              <a:rPr lang="ru-RU" smtClean="0">
                <a:solidFill>
                  <a:srgbClr val="1C1C1C"/>
                </a:solidFill>
                <a:latin typeface="Arial" charset="0"/>
              </a:rPr>
              <a:t>Борьба : уничтожение химпрепаратами (но это не эффективно, т.к. особи умирают через несколько дней после отравления, успевая повредить растительность).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0"/>
            <a:ext cx="284321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2357438" y="1500188"/>
            <a:ext cx="2643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2"/>
                </a:solidFill>
              </a:rPr>
              <a:t>Отряд прямокрылые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WordArt 4"/>
          <p:cNvSpPr>
            <a:spLocks noChangeArrowheads="1" noChangeShapeType="1" noTextEdit="1"/>
          </p:cNvSpPr>
          <p:nvPr/>
        </p:nvSpPr>
        <p:spPr bwMode="auto">
          <a:xfrm>
            <a:off x="1619250" y="1989138"/>
            <a:ext cx="6337300" cy="208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узнайте, кто это?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жук кузьк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3024187" cy="5430838"/>
          </a:xfrm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3851275" y="2708275"/>
            <a:ext cx="4105275" cy="138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жук кузька</a:t>
            </a:r>
          </a:p>
        </p:txBody>
      </p:sp>
      <p:sp>
        <p:nvSpPr>
          <p:cNvPr id="8089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пчел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276475"/>
            <a:ext cx="6697663" cy="4248150"/>
          </a:xfrm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медоносная пчела</a:t>
            </a:r>
          </a:p>
        </p:txBody>
      </p:sp>
      <p:pic>
        <p:nvPicPr>
          <p:cNvPr id="2" name="Picture 2" descr="пч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6697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пч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6697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83971" name="Picture 3" descr="майский жу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547813" y="5445125"/>
            <a:ext cx="590391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майский жук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87043" name="Picture 3" descr="комнатная мух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05038"/>
            <a:ext cx="7200900" cy="4392612"/>
          </a:xfrm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553200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комнатная муха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88067" name="Picture 3" descr="колорадский жу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0"/>
            <a:ext cx="6481762" cy="4105275"/>
          </a:xfrm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2411413" y="3573463"/>
            <a:ext cx="5905500" cy="2170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колорадский жук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89091" name="Picture 3" descr="комар писку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1363296">
            <a:off x="2484438" y="188913"/>
            <a:ext cx="4537075" cy="5903912"/>
          </a:xfrm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116013" y="5989638"/>
            <a:ext cx="331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66"/>
                </a:solidFill>
              </a:rPr>
              <a:t>Комар пискун</a:t>
            </a:r>
            <a:endParaRPr lang="de-DE" sz="32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0115" name="Picture 3" descr="усач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541338" y="0"/>
            <a:ext cx="9685338" cy="6858000"/>
          </a:xfrm>
        </p:spPr>
      </p:pic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 rot="-2281428">
            <a:off x="468313" y="1196975"/>
            <a:ext cx="7646987" cy="386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жук - олень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1139" name="Picture 3" descr="рыжий таракан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133600"/>
            <a:ext cx="5616575" cy="4464050"/>
          </a:xfrm>
        </p:spPr>
      </p:pic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 rot="-1794819">
            <a:off x="-373063" y="1176338"/>
            <a:ext cx="7624763" cy="1873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714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рыжий таракан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3187" name="Picture 3" descr="малярийный комар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916113"/>
            <a:ext cx="5688013" cy="4941887"/>
          </a:xfrm>
        </p:spPr>
      </p:pic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6048375" cy="17732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малярийный комар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6891338" cy="15255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Franklin Gothic Book" pitchFamily="34" charset="0"/>
              </a:rPr>
              <a:t>         </a:t>
            </a:r>
            <a:r>
              <a:rPr lang="ru-RU" sz="4400" smtClean="0">
                <a:solidFill>
                  <a:srgbClr val="FFFF00"/>
                </a:solidFill>
                <a:latin typeface="Franklin Gothic Book" pitchFamily="34" charset="0"/>
              </a:rPr>
              <a:t>Вредная черепашка</a:t>
            </a:r>
            <a:r>
              <a:rPr lang="ru-RU" sz="3200" smtClean="0">
                <a:solidFill>
                  <a:srgbClr val="FFFF00"/>
                </a:solidFill>
                <a:latin typeface="Franklin Gothic Book" pitchFamily="34" charset="0"/>
              </a:rPr>
              <a:t>.</a:t>
            </a:r>
            <a:r>
              <a:rPr lang="ru-RU" sz="3200" smtClean="0">
                <a:latin typeface="Franklin Gothic Book" pitchFamily="34" charset="0"/>
              </a:rPr>
              <a:t/>
            </a:r>
            <a:br>
              <a:rPr lang="ru-RU" sz="3200" smtClean="0">
                <a:latin typeface="Franklin Gothic Book" pitchFamily="34" charset="0"/>
              </a:rPr>
            </a:br>
            <a:r>
              <a:rPr lang="ru-RU" sz="3200" smtClean="0">
                <a:latin typeface="Franklin Gothic Book" pitchFamily="34" charset="0"/>
              </a:rPr>
              <a:t>     </a:t>
            </a:r>
            <a:r>
              <a:rPr lang="ru-RU" sz="3200" smtClean="0">
                <a:solidFill>
                  <a:srgbClr val="000066"/>
                </a:solidFill>
                <a:latin typeface="Franklin Gothic Book" pitchFamily="34" charset="0"/>
              </a:rPr>
              <a:t>Вредитель сельского хозяйства</a:t>
            </a:r>
            <a:r>
              <a:rPr lang="ru-RU" sz="3200" smtClean="0">
                <a:latin typeface="Franklin Gothic Book" pitchFamily="34" charset="0"/>
              </a:rPr>
              <a:t> 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0" y="2176463"/>
            <a:ext cx="7092950" cy="46815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Вред : питаются всходами зерновых культур и дикими злаками, повреждают все зерновые культуры ( сильнее всего — пшеницу), вызывают недоразвитие зерна.</a:t>
            </a:r>
          </a:p>
          <a:p>
            <a:pPr eaLnBrk="1" hangingPunct="1"/>
            <a:r>
              <a:rPr lang="ru-RU" smtClean="0">
                <a:solidFill>
                  <a:srgbClr val="000099"/>
                </a:solidFill>
                <a:latin typeface="Arial" charset="0"/>
              </a:rPr>
              <a:t>Борьба : обработка зерновых культур по краям поля (применение пестицидов). 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763713" y="1844675"/>
            <a:ext cx="448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Отряд полужесткокрылые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4211" name="Picture 3" descr="клоп постельный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549275"/>
            <a:ext cx="4248150" cy="3168650"/>
          </a:xfrm>
        </p:spPr>
      </p:pic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 rot="-1439559">
            <a:off x="1933575" y="3556000"/>
            <a:ext cx="7113588" cy="17033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678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клоп постельный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6259" name="Picture 3" descr="жук носорог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812088" cy="6858000"/>
          </a:xfrm>
        </p:spPr>
      </p:pic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 rot="5400000">
            <a:off x="5400675" y="3105151"/>
            <a:ext cx="6192837" cy="7921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жук носорог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>
              <a:latin typeface="Franklin Gothic Book" pitchFamily="34" charset="0"/>
            </a:endParaRPr>
          </a:p>
        </p:txBody>
      </p:sp>
      <p:pic>
        <p:nvPicPr>
          <p:cNvPr id="97283" name="Picture 3" descr="саранч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82713" y="1989138"/>
            <a:ext cx="5410200" cy="4000500"/>
          </a:xfrm>
        </p:spPr>
      </p:pic>
      <p:sp>
        <p:nvSpPr>
          <p:cNvPr id="9728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5975350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саранча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WordArt 4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7199312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Роль насекомых </a:t>
            </a:r>
          </a:p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в общем балансе </a:t>
            </a:r>
          </a:p>
          <a:p>
            <a:pPr algn="ctr"/>
            <a:r>
              <a:rPr lang="ru-RU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живой природы огромна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Franklin Gothic Book" pitchFamily="34" charset="0"/>
              </a:rPr>
              <a:t>Вредители леса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>
              <a:latin typeface="Arial" charset="0"/>
            </a:endParaRPr>
          </a:p>
        </p:txBody>
      </p:sp>
      <p:pic>
        <p:nvPicPr>
          <p:cNvPr id="37891" name="Picture 4" descr="тутовый шелкопря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57338"/>
            <a:ext cx="28289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кокон шелкопря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573463"/>
            <a:ext cx="14636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шелкопряд-монашен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4581525"/>
            <a:ext cx="3511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черный сосновый усач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7188" y="1196975"/>
            <a:ext cx="37068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сосновый лубое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068638"/>
            <a:ext cx="370681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 descr="кокон шелкопряд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573463"/>
            <a:ext cx="14636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D032"/>
                </a:solidFill>
              </a:rPr>
              <a:t>НЕПАРНЫЙ ШЕЛКОПРЯД</a:t>
            </a:r>
          </a:p>
        </p:txBody>
      </p:sp>
      <p:pic>
        <p:nvPicPr>
          <p:cNvPr id="4" name="Содержимое 3" descr="ш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143250" cy="2000250"/>
          </a:xfrm>
        </p:spPr>
      </p:pic>
      <p:pic>
        <p:nvPicPr>
          <p:cNvPr id="2050" name="Picture 2" descr="D:\интернет картинки и песенки\ше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71813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интернет картинки и песенки\ше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1143000"/>
            <a:ext cx="3143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интернет картинки и песенки\шел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1143000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интернет картинки и песенки\шелк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3"/>
            <a:ext cx="32337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:\интернет картинки и песенки\шелкопряд не па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интернет картинки и песенки\хахах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25" y="4548188"/>
            <a:ext cx="27146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D:\интернет картинки и песенки\шелкоп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0" y="3143250"/>
            <a:ext cx="1714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D:\интернет картинки и песенки\шелкопр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19788" y="5214938"/>
            <a:ext cx="3224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3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3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1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latin typeface="Arial Narrow" pitchFamily="34" charset="0"/>
              </a:rPr>
              <a:t>Стволовые    вредители</a:t>
            </a:r>
          </a:p>
        </p:txBody>
      </p:sp>
      <p:pic>
        <p:nvPicPr>
          <p:cNvPr id="38914" name="Picture 3" descr="черный сосновый уса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37068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427538" y="1844675"/>
            <a:ext cx="417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latin typeface="Arial Narrow" pitchFamily="34" charset="0"/>
              </a:rPr>
              <a:t>Черный сосновый усач</a:t>
            </a:r>
          </a:p>
          <a:p>
            <a:pPr eaLnBrk="0" hangingPunct="0"/>
            <a:r>
              <a:rPr lang="ru-RU" sz="2800">
                <a:latin typeface="Arial Narrow" pitchFamily="34" charset="0"/>
              </a:rPr>
              <a:t>Отряд   жуки</a:t>
            </a:r>
          </a:p>
        </p:txBody>
      </p:sp>
      <p:pic>
        <p:nvPicPr>
          <p:cNvPr id="38916" name="Picture 5" descr="сосновый лубоед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3238"/>
            <a:ext cx="37068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0" y="3213100"/>
            <a:ext cx="4356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latin typeface="Arial Narrow" pitchFamily="34" charset="0"/>
              </a:rPr>
              <a:t>Большой  сосновый  лубоед</a:t>
            </a:r>
          </a:p>
          <a:p>
            <a:pPr eaLnBrk="0" hangingPunct="0"/>
            <a:r>
              <a:rPr lang="ru-RU" sz="2800">
                <a:latin typeface="Arial Narrow" pitchFamily="34" charset="0"/>
              </a:rPr>
              <a:t>       отряд      жуки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264025" y="4138613"/>
            <a:ext cx="2798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latin typeface="Arial Narrow" pitchFamily="34" charset="0"/>
              </a:rPr>
              <a:t>Листогрызущие  </a:t>
            </a:r>
          </a:p>
        </p:txBody>
      </p:sp>
      <p:pic>
        <p:nvPicPr>
          <p:cNvPr id="38919" name="Picture 8" descr="шелкопряд-монашен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4941888"/>
            <a:ext cx="35115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859338" y="5084763"/>
            <a:ext cx="4284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latin typeface="Arial Narrow" pitchFamily="34" charset="0"/>
              </a:rPr>
              <a:t>Шелкопряд- монашенка</a:t>
            </a:r>
          </a:p>
          <a:p>
            <a:pPr eaLnBrk="0" hangingPunct="0"/>
            <a:r>
              <a:rPr lang="ru-RU" sz="2400">
                <a:latin typeface="Arial Narrow" pitchFamily="34" charset="0"/>
              </a:rPr>
              <a:t>Отряд чешуекрылые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7" grpId="0"/>
      <p:bldP spid="38918" grpId="0"/>
      <p:bldP spid="3892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5781" y="625455"/>
            <a:ext cx="7825944" cy="1470025"/>
          </a:xfrm>
        </p:spPr>
        <p:txBody>
          <a:bodyPr anchor="b">
            <a:normAutofit fontScale="90000"/>
          </a:bodyPr>
          <a:lstStyle/>
          <a:p>
            <a:pPr marL="484632" algn="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Вредители огорода</a:t>
            </a:r>
            <a:endParaRPr lang="ru-RU" sz="7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92123" y="2227254"/>
            <a:ext cx="8062912" cy="1752600"/>
          </a:xfrm>
        </p:spPr>
        <p:txBody>
          <a:bodyPr>
            <a:normAutofit/>
          </a:bodyPr>
          <a:lstStyle/>
          <a:p>
            <a:pPr marL="0" marR="36576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Колорадский жук</a:t>
            </a:r>
          </a:p>
          <a:p>
            <a:pPr marL="0" marR="36576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Медведка</a:t>
            </a:r>
          </a:p>
          <a:p>
            <a:pPr marL="0" marR="36576" indent="0"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Свекловичный долгоносик</a:t>
            </a:r>
            <a:endParaRPr lang="ru-RU" sz="360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39" name="Picture 2" descr="C:\Documents and Settings\olga\Рабочий стол\1201784334_zhuki_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0938"/>
            <a:ext cx="25558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1106</Words>
  <Application>Microsoft Office PowerPoint</Application>
  <PresentationFormat>Экран (4:3)</PresentationFormat>
  <Paragraphs>210</Paragraphs>
  <Slides>53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Техническая</vt:lpstr>
      <vt:lpstr>Диаграмма</vt:lpstr>
      <vt:lpstr>Слайд 1</vt:lpstr>
      <vt:lpstr>Слайд 2</vt:lpstr>
      <vt:lpstr>                Жук – кузька          Вредитель злаковых</vt:lpstr>
      <vt:lpstr>              Саранча</vt:lpstr>
      <vt:lpstr>         Вредная черепашка.      Вредитель сельского хозяйства </vt:lpstr>
      <vt:lpstr>Вредители леса</vt:lpstr>
      <vt:lpstr>НЕПАРНЫЙ ШЕЛКОПРЯД</vt:lpstr>
      <vt:lpstr>Слайд 8</vt:lpstr>
      <vt:lpstr>Вредители огорода</vt:lpstr>
      <vt:lpstr>Слайд 10</vt:lpstr>
      <vt:lpstr>Слайд 11</vt:lpstr>
      <vt:lpstr>       </vt:lpstr>
      <vt:lpstr> Яблоневая плодожорка отряд чешуекрылые - гусеницы плодожорки вгрызаются в мякоть завязи плодов и выедают семена</vt:lpstr>
      <vt:lpstr>Слайд 14</vt:lpstr>
      <vt:lpstr>          Почковый клещ.               Отряд клещи Вред: -вызывает гибель значительного количества почек, что приводит к общему нарушению развития растения и значитель­ному ежегодному недобору урожая.   -переносят с заболевших растений на здоровые очень опасное микоплазмоз (мохровость) заболевание на черной смородине. </vt:lpstr>
      <vt:lpstr>Слайд 16</vt:lpstr>
      <vt:lpstr>           Тля          отряд прямокрылые</vt:lpstr>
      <vt:lpstr>Меры борьбы:</vt:lpstr>
      <vt:lpstr>Кровососущие паразиты.</vt:lpstr>
      <vt:lpstr>Комары</vt:lpstr>
      <vt:lpstr>  Клоп постельный.</vt:lpstr>
      <vt:lpstr>Вошь человеческая</vt:lpstr>
      <vt:lpstr>  Бытовые  вредители             человека</vt:lpstr>
      <vt:lpstr>РЫЖИЙ ПРУСАК</vt:lpstr>
      <vt:lpstr>Самка рыжего прусака </vt:lpstr>
      <vt:lpstr>Комнатная муха</vt:lpstr>
      <vt:lpstr>Осенняя жигалка</vt:lpstr>
      <vt:lpstr>Падальная муха</vt:lpstr>
      <vt:lpstr>Наносимый вред </vt:lpstr>
      <vt:lpstr>Методы борьбы</vt:lpstr>
      <vt:lpstr>О пользе насекомых</vt:lpstr>
      <vt:lpstr>Отряд Чешуекрылые</vt:lpstr>
      <vt:lpstr>Отряд перепончатокрылые</vt:lpstr>
      <vt:lpstr>Слайд 34</vt:lpstr>
      <vt:lpstr>Слайд 35</vt:lpstr>
      <vt:lpstr>Преимущества мёда над другими сахарами.</vt:lpstr>
      <vt:lpstr>Польза насекомых</vt:lpstr>
      <vt:lpstr>Слайд 38</vt:lpstr>
      <vt:lpstr>Вред насекомых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TATA</cp:lastModifiedBy>
  <cp:revision>27</cp:revision>
  <dcterms:created xsi:type="dcterms:W3CDTF">2009-10-20T05:54:37Z</dcterms:created>
  <dcterms:modified xsi:type="dcterms:W3CDTF">2010-05-12T23:18:20Z</dcterms:modified>
</cp:coreProperties>
</file>