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61" r:id="rId2"/>
    <p:sldId id="262" r:id="rId3"/>
    <p:sldId id="268" r:id="rId4"/>
    <p:sldId id="267" r:id="rId5"/>
    <p:sldId id="269" r:id="rId6"/>
    <p:sldId id="260" r:id="rId7"/>
    <p:sldId id="278" r:id="rId8"/>
    <p:sldId id="271" r:id="rId9"/>
    <p:sldId id="273" r:id="rId10"/>
    <p:sldId id="272" r:id="rId11"/>
    <p:sldId id="295" r:id="rId12"/>
    <p:sldId id="282" r:id="rId13"/>
    <p:sldId id="283" r:id="rId14"/>
    <p:sldId id="285" r:id="rId15"/>
    <p:sldId id="291" r:id="rId16"/>
    <p:sldId id="292" r:id="rId17"/>
    <p:sldId id="279" r:id="rId18"/>
    <p:sldId id="265" r:id="rId19"/>
    <p:sldId id="263" r:id="rId20"/>
    <p:sldId id="293" r:id="rId21"/>
  </p:sldIdLst>
  <p:sldSz cx="9144000" cy="6858000" type="screen4x3"/>
  <p:notesSz cx="7008813" cy="9294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fik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99CC00"/>
    <a:srgbClr val="FF6600"/>
    <a:srgbClr val="FF0000"/>
    <a:srgbClr val="339933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6" autoAdjust="0"/>
    <p:restoredTop sz="90199" autoAdjust="0"/>
  </p:normalViewPr>
  <p:slideViewPr>
    <p:cSldViewPr>
      <p:cViewPr varScale="1">
        <p:scale>
          <a:sx n="67" d="100"/>
          <a:sy n="67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421" y="-91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52E4F1-2160-4976-8E11-F6DC785CD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E6471-2C5C-484B-9E65-C0CEF0A18D6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FE64F-ADBF-4DF5-AE1F-7850A5571CA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1358-7B56-4909-AE3D-4520D50D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31E8-9ACB-49EA-8F4D-22C219B97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7062-0B66-4B5A-99CF-14E835329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25EB-724A-41BF-A702-22AA21C3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4768-4476-4F74-B50F-B3C196D3A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2583-1B97-4F9F-BF9B-CB6B1C3F1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4A0A-7331-4EB6-A668-52BED926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CAAE-B1C0-4FEE-8284-5C4FA5CD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7B39-A0E6-4998-BD89-F2F6F3E8A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BC90-513D-4D01-BCFF-113D43600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06BD-0FB6-4C90-812C-C447914A1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F345-B3F5-49CE-9F7E-6DE54F40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C645-7880-46BD-9BA8-2FA82C631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323BFC0-3C04-4EC6-A6B2-3AF63AF15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WINDOWS\Help\Tours\WindowsMediaPlayer\Audio\Wav\wmpaud1.wa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ru-RU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63713" y="3571876"/>
            <a:ext cx="6400800" cy="32861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66"/>
                </a:solidFill>
                <a:latin typeface="Bookman Old Style" pitchFamily="18" charset="0"/>
              </a:rPr>
              <a:t>Гимназия- колледж искусств</a:t>
            </a:r>
            <a:endParaRPr lang="en-US" sz="2400" dirty="0" smtClean="0">
              <a:solidFill>
                <a:srgbClr val="FF0066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66"/>
                </a:solidFill>
                <a:latin typeface="Bookman Old Style" pitchFamily="18" charset="0"/>
              </a:rPr>
              <a:t>  Центральный район г.Минска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0066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66"/>
                </a:solidFill>
                <a:latin typeface="Bookman Old Style" pitchFamily="18" charset="0"/>
              </a:rPr>
              <a:t>Преподаватель французского языка: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66"/>
                </a:solidFill>
                <a:latin typeface="Bookman Old Style" pitchFamily="18" charset="0"/>
              </a:rPr>
              <a:t>    Волчок Инна Викторовна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0" y="260350"/>
            <a:ext cx="9144000" cy="32778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dirty="0" smtClean="0">
                <a:solidFill>
                  <a:srgbClr val="FA80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Образование </a:t>
            </a:r>
          </a:p>
          <a:p>
            <a:pPr>
              <a:spcBef>
                <a:spcPct val="50000"/>
              </a:spcBef>
              <a:defRPr/>
            </a:pPr>
            <a:r>
              <a:rPr lang="ru-RU" sz="6600" dirty="0">
                <a:solidFill>
                  <a:srgbClr val="FA80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6600" dirty="0" smtClean="0">
                <a:solidFill>
                  <a:srgbClr val="FA80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во </a:t>
            </a:r>
            <a:r>
              <a:rPr lang="ru-RU" sz="6600" dirty="0">
                <a:solidFill>
                  <a:srgbClr val="FA80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Франции      	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</a:p>
        </p:txBody>
      </p:sp>
      <p:sp>
        <p:nvSpPr>
          <p:cNvPr id="3078" name="Text Box 20"/>
          <p:cNvSpPr txBox="1">
            <a:spLocks noChangeArrowheads="1"/>
          </p:cNvSpPr>
          <p:nvPr/>
        </p:nvSpPr>
        <p:spPr bwMode="auto">
          <a:xfrm>
            <a:off x="-92075" y="-80963"/>
            <a:ext cx="923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5" name="Rectangle 1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41438"/>
            <a:ext cx="9144000" cy="5516562"/>
          </a:xfrm>
          <a:gradFill rotWithShape="1">
            <a:gsLst>
              <a:gs pos="0">
                <a:srgbClr val="669900">
                  <a:gamma/>
                  <a:shade val="46275"/>
                  <a:invGamma/>
                </a:srgbClr>
              </a:gs>
              <a:gs pos="50000">
                <a:srgbClr val="669900"/>
              </a:gs>
              <a:gs pos="100000">
                <a:srgbClr val="6699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b="1" i="1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400" b="1" i="1" smtClean="0">
                <a:sym typeface="Wingdings" pitchFamily="2" charset="2"/>
              </a:rPr>
              <a:t>Six mauvaises notes valent avertissement.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i="1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400" b="1" i="1" smtClean="0">
                <a:sym typeface="Wingdings" pitchFamily="2" charset="2"/>
              </a:rPr>
              <a:t>Au bout de trois avertissement, l’élève est renvoyé du collège pour trois jours: c’est l’exclusion temporaire.</a:t>
            </a:r>
          </a:p>
          <a:p>
            <a:pPr eaLnBrk="1" hangingPunct="1">
              <a:defRPr/>
            </a:pPr>
            <a:endParaRPr lang="en-US" sz="2400" b="1" i="1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400" b="1" i="1" smtClean="0">
                <a:sym typeface="Wingdings" pitchFamily="2" charset="2"/>
              </a:rPr>
              <a:t>Il est renvoyé pour toujours (exclusion définitive) après trois exclusions temporaires.</a:t>
            </a:r>
          </a:p>
          <a:p>
            <a:pPr eaLnBrk="1" hangingPunct="1">
              <a:defRPr/>
            </a:pPr>
            <a:endParaRPr lang="en-US" sz="2400" b="1" i="1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400" b="1" i="1" smtClean="0">
                <a:sym typeface="Wingdings" pitchFamily="2" charset="2"/>
              </a:rPr>
              <a:t>Il est interdit de donner rendez-vous à des amis devant le collège à la sortie des cours. Seules des personnes de sa famille peuvent</a:t>
            </a:r>
            <a:r>
              <a:rPr lang="en-US" sz="2800" b="1" i="1" smtClean="0">
                <a:sym typeface="Wingdings" pitchFamily="2" charset="2"/>
              </a:rPr>
              <a:t> attendre l’élève.</a:t>
            </a:r>
          </a:p>
        </p:txBody>
      </p:sp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25563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0066"/>
                </a:solidFill>
              </a:rPr>
              <a:t>Le r</a:t>
            </a:r>
            <a:r>
              <a:rPr lang="en-US" sz="3200" smtClean="0">
                <a:solidFill>
                  <a:srgbClr val="FF0066"/>
                </a:solidFill>
                <a:cs typeface="Arial" charset="0"/>
              </a:rPr>
              <a:t>èglement</a:t>
            </a:r>
            <a:r>
              <a:rPr lang="en-US" sz="320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smtClean="0">
                <a:solidFill>
                  <a:srgbClr val="FF0066"/>
                </a:solidFill>
                <a:cs typeface="Arial" charset="0"/>
              </a:rPr>
              <a:t>intérieur</a:t>
            </a:r>
            <a:r>
              <a:rPr lang="en-US" sz="3200" smtClean="0">
                <a:solidFill>
                  <a:schemeClr val="bg1"/>
                </a:solidFill>
                <a:cs typeface="Arial" charset="0"/>
              </a:rPr>
              <a:t> définit les règles de vie de la communauté scolaire</a:t>
            </a:r>
          </a:p>
        </p:txBody>
      </p:sp>
      <p:pic>
        <p:nvPicPr>
          <p:cNvPr id="146446" name="wmpaud1.wav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890000" y="5780088"/>
            <a:ext cx="254000" cy="238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0" fill="hold"/>
                                        <p:tgtEl>
                                          <p:spTgt spid="146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4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4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werwe4hhtrw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95738" y="1557338"/>
            <a:ext cx="5148262" cy="5300662"/>
          </a:xfr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n-US" sz="2000" b="1" smtClean="0">
                <a:solidFill>
                  <a:schemeClr val="bg1"/>
                </a:solidFill>
                <a:latin typeface="Microsoft Sans Serif" pitchFamily="34" charset="0"/>
              </a:rPr>
              <a:t>il contient  des ouvrages  de tout genre; ainsi pour la classe de 6-e, des ouvrages sur le monde grec, les l</a:t>
            </a:r>
            <a:r>
              <a:rPr lang="en-US" sz="2000" b="1" smtClean="0">
                <a:solidFill>
                  <a:schemeClr val="bg1"/>
                </a:solidFill>
                <a:latin typeface="Microsoft Sans Serif" pitchFamily="34" charset="0"/>
                <a:cs typeface="Arial" charset="0"/>
              </a:rPr>
              <a:t>égendes, la mythologie.</a:t>
            </a:r>
          </a:p>
          <a:p>
            <a:pPr eaLnBrk="1" hangingPunct="1">
              <a:buClr>
                <a:srgbClr val="FF0066"/>
              </a:buClr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latin typeface="Microsoft Sans Serif" pitchFamily="34" charset="0"/>
              <a:cs typeface="Arial" charset="0"/>
            </a:endParaRPr>
          </a:p>
          <a:p>
            <a:pPr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n-US" sz="2000" b="1" smtClean="0">
                <a:solidFill>
                  <a:schemeClr val="bg1"/>
                </a:solidFill>
                <a:latin typeface="Microsoft Sans Serif" pitchFamily="34" charset="0"/>
                <a:cs typeface="Arial" charset="0"/>
              </a:rPr>
              <a:t>il possède des encyclopédies, des revues permettant la préparation d’exposés, en histoire-géographie, en sciences naturelles, … ou l’élaboration d’un PAE.(.projet d’action éducative).</a:t>
            </a:r>
          </a:p>
          <a:p>
            <a:pPr eaLnBrk="1" hangingPunct="1">
              <a:buClr>
                <a:srgbClr val="FF0066"/>
              </a:buClr>
              <a:buFontTx/>
              <a:buChar char="•"/>
              <a:defRPr/>
            </a:pPr>
            <a:endParaRPr lang="en-US" sz="2000" b="1" smtClean="0">
              <a:solidFill>
                <a:schemeClr val="bg1"/>
              </a:solidFill>
              <a:latin typeface="Microsoft Sans Serif" pitchFamily="34" charset="0"/>
              <a:cs typeface="Arial" charset="0"/>
            </a:endParaRPr>
          </a:p>
          <a:p>
            <a:pPr eaLnBrk="1" hangingPunct="1">
              <a:buClr>
                <a:srgbClr val="FF0066"/>
              </a:buClr>
              <a:buFontTx/>
              <a:buChar char="•"/>
              <a:defRPr/>
            </a:pPr>
            <a:r>
              <a:rPr lang="en-US" sz="2000" b="1" smtClean="0">
                <a:solidFill>
                  <a:schemeClr val="bg1"/>
                </a:solidFill>
                <a:latin typeface="Microsoft Sans Serif" pitchFamily="34" charset="0"/>
                <a:cs typeface="Arial" charset="0"/>
              </a:rPr>
              <a:t>il détient un relevé de fiches documentaires, de brochures, de publications diverses concernant les métiers et les professions.</a:t>
            </a:r>
            <a:r>
              <a:rPr lang="en-US" sz="200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94564" name="Picture 4" descr="2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067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554163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66"/>
                </a:solidFill>
              </a:rPr>
              <a:t>Centre de documentation et d’information</a:t>
            </a:r>
            <a:endParaRPr lang="ru-RU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nimBg="1"/>
      <p:bldP spid="1945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2" name="Picture 8" descr="ек4тныкер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3492500" y="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66FF33"/>
                </a:solidFill>
                <a:latin typeface="Arial Black" pitchFamily="34" charset="0"/>
              </a:rPr>
              <a:t>Lycée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700338" y="1725613"/>
            <a:ext cx="3756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00"/>
                </a:solidFill>
                <a:latin typeface="Arial Black" pitchFamily="34" charset="0"/>
              </a:rPr>
              <a:t>3 séries générales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771775" y="4102100"/>
            <a:ext cx="4821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00"/>
                </a:solidFill>
                <a:latin typeface="Arial Black" pitchFamily="34" charset="0"/>
              </a:rPr>
              <a:t>4 séries technologiques</a:t>
            </a:r>
          </a:p>
        </p:txBody>
      </p:sp>
      <p:sp>
        <p:nvSpPr>
          <p:cNvPr id="26629" name="AutoShape 13"/>
          <p:cNvSpPr>
            <a:spLocks noChangeArrowheads="1"/>
          </p:cNvSpPr>
          <p:nvPr/>
        </p:nvSpPr>
        <p:spPr bwMode="auto">
          <a:xfrm>
            <a:off x="1258888" y="4724400"/>
            <a:ext cx="6769100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chemeClr val="bg1"/>
              </a:solidFill>
              <a:latin typeface="DS BroadBrush" pitchFamily="66" charset="0"/>
            </a:endParaRPr>
          </a:p>
        </p:txBody>
      </p:sp>
      <p:sp>
        <p:nvSpPr>
          <p:cNvPr id="26630" name="AutoShape 15"/>
          <p:cNvSpPr>
            <a:spLocks noChangeArrowheads="1"/>
          </p:cNvSpPr>
          <p:nvPr/>
        </p:nvSpPr>
        <p:spPr bwMode="auto">
          <a:xfrm>
            <a:off x="1331913" y="2205038"/>
            <a:ext cx="6553200" cy="1873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827088" y="0"/>
            <a:ext cx="7524750" cy="822325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itchFamily="34" charset="0"/>
              </a:rPr>
              <a:t>Diplôme du baccalauréat de l’enseignement</a:t>
            </a:r>
          </a:p>
          <a:p>
            <a:r>
              <a:rPr lang="en-US" sz="2400" b="1">
                <a:solidFill>
                  <a:schemeClr val="bg1"/>
                </a:solidFill>
                <a:latin typeface="Arial Black" pitchFamily="34" charset="0"/>
              </a:rPr>
              <a:t>                      du second degré</a:t>
            </a:r>
            <a:endParaRPr lang="en-US" sz="2400">
              <a:latin typeface="Courier New Cyr" pitchFamily="49" charset="-52"/>
            </a:endParaRP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1527175" y="4740275"/>
            <a:ext cx="63452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66"/>
                </a:solidFill>
              </a:rPr>
              <a:t>STT</a:t>
            </a:r>
            <a:r>
              <a:rPr lang="fr-FR" sz="2400" b="1">
                <a:solidFill>
                  <a:schemeClr val="bg1"/>
                </a:solidFill>
              </a:rPr>
              <a:t> – sciences et technologies tertiaires</a:t>
            </a:r>
          </a:p>
          <a:p>
            <a:r>
              <a:rPr lang="fr-FR" sz="2400" b="1">
                <a:solidFill>
                  <a:srgbClr val="FF0066"/>
                </a:solidFill>
              </a:rPr>
              <a:t>STL</a:t>
            </a:r>
            <a:r>
              <a:rPr lang="fr-FR" sz="2400" b="1">
                <a:solidFill>
                  <a:schemeClr val="bg1"/>
                </a:solidFill>
              </a:rPr>
              <a:t> – sciences et technologies ihdustrielles</a:t>
            </a:r>
          </a:p>
          <a:p>
            <a:r>
              <a:rPr lang="fr-FR" sz="2400" b="1">
                <a:solidFill>
                  <a:srgbClr val="FF0066"/>
                </a:solidFill>
              </a:rPr>
              <a:t>STL</a:t>
            </a:r>
            <a:r>
              <a:rPr lang="fr-FR" sz="2400" b="1">
                <a:solidFill>
                  <a:schemeClr val="bg1"/>
                </a:solidFill>
              </a:rPr>
              <a:t> –  sciences et technologies de laboratoire</a:t>
            </a:r>
          </a:p>
          <a:p>
            <a:r>
              <a:rPr lang="fr-FR" sz="2400" b="1">
                <a:solidFill>
                  <a:srgbClr val="FF0066"/>
                </a:solidFill>
              </a:rPr>
              <a:t>SMS</a:t>
            </a:r>
            <a:r>
              <a:rPr lang="fr-FR" sz="2400" b="1">
                <a:solidFill>
                  <a:schemeClr val="bg1"/>
                </a:solidFill>
              </a:rPr>
              <a:t> –  sciences médico-sociales</a:t>
            </a:r>
          </a:p>
          <a:p>
            <a:endParaRPr lang="ru-RU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1527175" y="2220913"/>
            <a:ext cx="44513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66"/>
                </a:solidFill>
              </a:rPr>
              <a:t>	L </a:t>
            </a:r>
            <a:r>
              <a:rPr lang="fr-FR" sz="2400" b="1">
                <a:solidFill>
                  <a:schemeClr val="bg1"/>
                </a:solidFill>
              </a:rPr>
              <a:t>– littéraire</a:t>
            </a:r>
          </a:p>
          <a:p>
            <a:r>
              <a:rPr lang="fr-FR" sz="2400" b="1">
                <a:solidFill>
                  <a:srgbClr val="FF0066"/>
                </a:solidFill>
              </a:rPr>
              <a:t>	ES</a:t>
            </a:r>
            <a:r>
              <a:rPr lang="fr-FR" sz="2400" b="1">
                <a:solidFill>
                  <a:schemeClr val="bg1"/>
                </a:solidFill>
              </a:rPr>
              <a:t> – économie et sociale</a:t>
            </a:r>
          </a:p>
          <a:p>
            <a:r>
              <a:rPr lang="fr-FR" sz="2400" b="1">
                <a:solidFill>
                  <a:srgbClr val="FF0066"/>
                </a:solidFill>
              </a:rPr>
              <a:t>	S</a:t>
            </a:r>
            <a:r>
              <a:rPr lang="fr-FR" sz="2400" b="1">
                <a:solidFill>
                  <a:schemeClr val="bg1"/>
                </a:solidFill>
              </a:rPr>
              <a:t> - scientifique</a:t>
            </a:r>
          </a:p>
          <a:p>
            <a:endParaRPr lang="ru-RU">
              <a:solidFill>
                <a:schemeClr val="bg1"/>
              </a:solidFill>
              <a:latin typeface="DS BroadBrush" pitchFamily="66" charset="0"/>
            </a:endParaRPr>
          </a:p>
        </p:txBody>
      </p:sp>
      <p:sp>
        <p:nvSpPr>
          <p:cNvPr id="26634" name="AutoShape 21"/>
          <p:cNvSpPr>
            <a:spLocks noChangeArrowheads="1"/>
          </p:cNvSpPr>
          <p:nvPr/>
        </p:nvSpPr>
        <p:spPr bwMode="auto">
          <a:xfrm>
            <a:off x="4140200" y="981075"/>
            <a:ext cx="792163" cy="7921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graphicFrame>
        <p:nvGraphicFramePr>
          <p:cNvPr id="205061" name="Group 261"/>
          <p:cNvGraphicFramePr>
            <a:graphicFrameLocks noGrp="1"/>
          </p:cNvGraphicFramePr>
          <p:nvPr/>
        </p:nvGraphicFramePr>
        <p:xfrm>
          <a:off x="0" y="908050"/>
          <a:ext cx="9144000" cy="5095812"/>
        </p:xfrm>
        <a:graphic>
          <a:graphicData uri="http://schemas.openxmlformats.org/drawingml/2006/table">
            <a:tbl>
              <a:tblPr/>
              <a:tblGrid>
                <a:gridCol w="1455738"/>
                <a:gridCol w="1385887"/>
                <a:gridCol w="1165225"/>
                <a:gridCol w="1274763"/>
                <a:gridCol w="1416050"/>
                <a:gridCol w="1320800"/>
                <a:gridCol w="1125537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lundi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mardi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mercredi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jeudi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vendredi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samedi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8h00- 8h55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Fran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çais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Anglais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Allemand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Histoire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naturelles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Maths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9h00- 9h55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éographie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Maths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éographie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Allemand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Fran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çais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10h14-11h10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Maths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E.P.S.*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Fran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çais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Anglais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Etude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naturelles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11h15-12h10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Anglais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Allemand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Histoire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Maths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Fran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çais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Anglais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13h45-14h40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E.P.S.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E.M.T.**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Sciences physiques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Dessin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14h45-15h40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Histoire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Etude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15h55-16h50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Sciences naturelles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E.P.S.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7733" name="Text Box 238"/>
          <p:cNvSpPr txBox="1">
            <a:spLocks noChangeArrowheads="1"/>
          </p:cNvSpPr>
          <p:nvPr/>
        </p:nvSpPr>
        <p:spPr bwMode="auto">
          <a:xfrm>
            <a:off x="1692275" y="260350"/>
            <a:ext cx="676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DS BroadBrush" pitchFamily="66" charset="0"/>
            </a:endParaRPr>
          </a:p>
        </p:txBody>
      </p:sp>
      <p:sp>
        <p:nvSpPr>
          <p:cNvPr id="27734" name="Text Box 239"/>
          <p:cNvSpPr txBox="1">
            <a:spLocks noChangeArrowheads="1"/>
          </p:cNvSpPr>
          <p:nvPr/>
        </p:nvSpPr>
        <p:spPr bwMode="auto">
          <a:xfrm>
            <a:off x="1600200" y="34925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DS BroadBrush" pitchFamily="66" charset="0"/>
            </a:endParaRPr>
          </a:p>
        </p:txBody>
      </p:sp>
      <p:sp>
        <p:nvSpPr>
          <p:cNvPr id="27735" name="Text Box 240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charset="0"/>
              </a:rPr>
              <a:t>                        L’emploi du temps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ru-RU" sz="800">
              <a:solidFill>
                <a:schemeClr val="bg1"/>
              </a:solidFill>
            </a:endParaRPr>
          </a:p>
        </p:txBody>
      </p:sp>
      <p:sp>
        <p:nvSpPr>
          <p:cNvPr id="27736" name="Text Box 263"/>
          <p:cNvSpPr txBox="1">
            <a:spLocks noChangeArrowheads="1"/>
          </p:cNvSpPr>
          <p:nvPr/>
        </p:nvSpPr>
        <p:spPr bwMode="auto">
          <a:xfrm>
            <a:off x="179388" y="62166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*E.P.S. – Education physique et sportive</a:t>
            </a:r>
          </a:p>
          <a:p>
            <a:r>
              <a:rPr lang="en-US"/>
              <a:t>**E.P.T. – Education manuelle et technique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3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25563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Le syst</a:t>
            </a:r>
            <a:r>
              <a:rPr lang="en-US" smtClean="0">
                <a:solidFill>
                  <a:schemeClr val="bg1"/>
                </a:solidFill>
                <a:cs typeface="Arial" charset="0"/>
              </a:rPr>
              <a:t>ème des notes en France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39608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très bien                            20 – 17</a:t>
            </a:r>
          </a:p>
          <a:p>
            <a:r>
              <a:rPr lang="en-US" b="1">
                <a:latin typeface="Arial" charset="0"/>
              </a:rPr>
              <a:t>bien                                   16 – 15</a:t>
            </a:r>
          </a:p>
          <a:p>
            <a:r>
              <a:rPr lang="en-US" b="1">
                <a:latin typeface="Arial" charset="0"/>
              </a:rPr>
              <a:t>assez bien                        14 – 13</a:t>
            </a:r>
          </a:p>
          <a:p>
            <a:r>
              <a:rPr lang="en-US" b="1">
                <a:latin typeface="Arial" charset="0"/>
              </a:rPr>
              <a:t>moyen                               12 – 11</a:t>
            </a:r>
          </a:p>
          <a:p>
            <a:r>
              <a:rPr lang="en-US" b="1">
                <a:latin typeface="Arial" charset="0"/>
              </a:rPr>
              <a:t>passable                            10 – 9</a:t>
            </a:r>
          </a:p>
          <a:p>
            <a:r>
              <a:rPr lang="en-US" b="1">
                <a:latin typeface="Arial" charset="0"/>
              </a:rPr>
              <a:t>mauvais                               8 – 6</a:t>
            </a:r>
          </a:p>
          <a:p>
            <a:r>
              <a:rPr lang="en-US" b="1">
                <a:latin typeface="Arial" charset="0"/>
              </a:rPr>
              <a:t>très mauvais                        5 - 0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132138" y="422116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Points</a:t>
            </a:r>
            <a:endParaRPr lang="ru-RU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  <p:bldP spid="2058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010306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75" y="34925"/>
            <a:ext cx="981075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1989138"/>
            <a:ext cx="3425825" cy="4530725"/>
          </a:xfrm>
          <a:noFill/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84213" y="2636838"/>
            <a:ext cx="38877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Bookman Old Style" pitchFamily="18" charset="0"/>
              </a:rPr>
              <a:t>Bravo ! Vous avez pass</a:t>
            </a:r>
            <a:r>
              <a:rPr lang="en-US" sz="2400" b="1">
                <a:latin typeface="Bookman Old Style" pitchFamily="18" charset="0"/>
                <a:cs typeface="Arial" charset="0"/>
              </a:rPr>
              <a:t>é le baccalauréat qui vous permet de continuer vos études à l’université ou aux grandes écoles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latin typeface="Arial Black" pitchFamily="34" charset="0"/>
              </a:rPr>
              <a:t>Quels sont les avantages et les inconv</a:t>
            </a:r>
            <a:r>
              <a:rPr lang="en-US" sz="2800" i="1" smtClean="0">
                <a:latin typeface="Arial Black" pitchFamily="34" charset="0"/>
                <a:cs typeface="Arial" charset="0"/>
              </a:rPr>
              <a:t>énients du</a:t>
            </a:r>
            <a:r>
              <a:rPr lang="en-US" sz="2800" smtClean="0">
                <a:cs typeface="Arial" charset="0"/>
              </a:rPr>
              <a:t> </a:t>
            </a:r>
            <a:r>
              <a:rPr lang="en-US" sz="2800" i="1" smtClean="0">
                <a:latin typeface="Arial Black" pitchFamily="34" charset="0"/>
                <a:cs typeface="Arial" charset="0"/>
              </a:rPr>
              <a:t>système scolaire en France</a:t>
            </a:r>
            <a:r>
              <a:rPr lang="en-US" sz="2800" i="1" smtClean="0">
                <a:cs typeface="Arial" charset="0"/>
              </a:rPr>
              <a:t> ?</a:t>
            </a:r>
          </a:p>
        </p:txBody>
      </p:sp>
      <p:pic>
        <p:nvPicPr>
          <p:cNvPr id="31747" name="Picture 5" descr="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54175"/>
            <a:ext cx="9144000" cy="5203825"/>
          </a:xfrm>
          <a:noFill/>
        </p:spPr>
      </p:pic>
      <p:sp>
        <p:nvSpPr>
          <p:cNvPr id="31748" name="AutoShape 8"/>
          <p:cNvSpPr>
            <a:spLocks noChangeArrowheads="1"/>
          </p:cNvSpPr>
          <p:nvPr/>
        </p:nvSpPr>
        <p:spPr bwMode="auto">
          <a:xfrm rot="-1507077">
            <a:off x="2124075" y="4652963"/>
            <a:ext cx="647700" cy="6270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i="1" u="sng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 rot="8879784" flipV="1">
            <a:off x="4572000" y="4149725"/>
            <a:ext cx="515938" cy="500063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" descr="7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00042"/>
            <a:ext cx="9144000" cy="6357958"/>
          </a:xfrm>
          <a:noFill/>
        </p:spPr>
      </p:pic>
      <p:sp>
        <p:nvSpPr>
          <p:cNvPr id="48164" name="Rectangle 3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8181" name="WordArt 5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569325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1044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Narrow"/>
              </a:rPr>
              <a:t>Les structures générales de l’enseighement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Narrow"/>
            </a:endParaRPr>
          </a:p>
        </p:txBody>
      </p:sp>
      <p:sp>
        <p:nvSpPr>
          <p:cNvPr id="5125" name="Text Box 54"/>
          <p:cNvSpPr txBox="1">
            <a:spLocks noChangeArrowheads="1"/>
          </p:cNvSpPr>
          <p:nvPr/>
        </p:nvSpPr>
        <p:spPr bwMode="auto">
          <a:xfrm>
            <a:off x="4140200" y="1412875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Verdana" pitchFamily="34" charset="0"/>
            </a:endParaRPr>
          </a:p>
        </p:txBody>
      </p:sp>
      <p:sp>
        <p:nvSpPr>
          <p:cNvPr id="5126" name="Text Box 58"/>
          <p:cNvSpPr txBox="1">
            <a:spLocks noChangeArrowheads="1"/>
          </p:cNvSpPr>
          <p:nvPr/>
        </p:nvSpPr>
        <p:spPr bwMode="auto">
          <a:xfrm>
            <a:off x="4716463" y="14128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latin typeface="Verdana" pitchFamily="34" charset="0"/>
            </a:endParaRPr>
          </a:p>
        </p:txBody>
      </p:sp>
      <p:sp>
        <p:nvSpPr>
          <p:cNvPr id="5127" name="Text Box 59"/>
          <p:cNvSpPr txBox="1">
            <a:spLocks noChangeArrowheads="1"/>
          </p:cNvSpPr>
          <p:nvPr/>
        </p:nvSpPr>
        <p:spPr bwMode="auto">
          <a:xfrm>
            <a:off x="4356100" y="162877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333300"/>
              </a:solidFill>
              <a:latin typeface="Verdana" pitchFamily="34" charset="0"/>
            </a:endParaRPr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3348038" y="1341438"/>
            <a:ext cx="5795961" cy="5516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Enseighement</a:t>
            </a:r>
            <a:r>
              <a:rPr lang="ru-RU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pré-élémentaire</a:t>
            </a:r>
            <a:endParaRPr lang="en-US" sz="2800" dirty="0">
              <a:solidFill>
                <a:srgbClr val="6600CC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      </a:t>
            </a:r>
            <a:r>
              <a:rPr lang="ru-RU" sz="2800" dirty="0">
                <a:solidFill>
                  <a:srgbClr val="6600CC"/>
                </a:solidFill>
                <a:latin typeface="Comic Sans MS" pitchFamily="66" charset="0"/>
              </a:rPr>
              <a:t>(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école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maternelle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Enseighement</a:t>
            </a:r>
            <a:r>
              <a:rPr lang="ru-RU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élémentaire</a:t>
            </a:r>
            <a:endParaRPr lang="en-US" sz="2800" dirty="0">
              <a:solidFill>
                <a:srgbClr val="6600CC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       (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école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primaire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Enseighement</a:t>
            </a:r>
            <a:r>
              <a:rPr lang="ru-RU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secondaire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       (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collèges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et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lycées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Enseighement</a:t>
            </a:r>
            <a:r>
              <a:rPr lang="ru-RU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rgbClr val="6600CC"/>
                </a:solidFill>
                <a:latin typeface="Comic Sans MS" pitchFamily="66" charset="0"/>
              </a:rPr>
              <a:t>supérieur</a:t>
            </a:r>
            <a:endParaRPr lang="en-US" sz="2800" dirty="0">
              <a:solidFill>
                <a:srgbClr val="6600CC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       (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universités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grandes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écoles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, 	 </a:t>
            </a:r>
            <a:r>
              <a:rPr lang="en-US" sz="2800" dirty="0" err="1">
                <a:solidFill>
                  <a:srgbClr val="6600CC"/>
                </a:solidFill>
                <a:latin typeface="Comic Sans MS" pitchFamily="66" charset="0"/>
              </a:rPr>
              <a:t>instituts</a:t>
            </a:r>
            <a:r>
              <a:rPr lang="en-US" sz="2800" dirty="0">
                <a:solidFill>
                  <a:srgbClr val="6600CC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1625" y="1357298"/>
            <a:ext cx="4194175" cy="550070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1" grpId="0" animBg="1"/>
      <p:bldP spid="481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>
            <a:off x="468313" y="2997200"/>
            <a:ext cx="8424862" cy="1804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pour votre attention !</a:t>
            </a:r>
            <a:endParaRPr lang="ru-RU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9900"/>
              </a:solidFill>
              <a:latin typeface="Impact"/>
            </a:endParaRPr>
          </a:p>
        </p:txBody>
      </p:sp>
      <p:sp>
        <p:nvSpPr>
          <p:cNvPr id="206854" name="WordArt 6"/>
          <p:cNvSpPr>
            <a:spLocks noChangeArrowheads="1" noChangeShapeType="1" noTextEdit="1"/>
          </p:cNvSpPr>
          <p:nvPr/>
        </p:nvSpPr>
        <p:spPr bwMode="auto">
          <a:xfrm>
            <a:off x="1547813" y="1412875"/>
            <a:ext cx="6192837" cy="1266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Merci</a:t>
            </a:r>
            <a:endParaRPr lang="ru-R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56oip3,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0"/>
            <a:ext cx="4356100" cy="6858000"/>
          </a:xfrm>
          <a:noFill/>
        </p:spPr>
      </p:pic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395288" y="1052513"/>
            <a:ext cx="41052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Book Antiqua" pitchFamily="18" charset="0"/>
              </a:rPr>
              <a:t>CP</a:t>
            </a:r>
            <a:r>
              <a:rPr lang="en-US" sz="2400">
                <a:latin typeface="Book Antiqua" pitchFamily="18" charset="0"/>
              </a:rPr>
              <a:t>-   cours préparatoire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FF6600"/>
                </a:solidFill>
                <a:latin typeface="Book Antiqua" pitchFamily="18" charset="0"/>
              </a:rPr>
              <a:t>CE</a:t>
            </a:r>
            <a:r>
              <a:rPr lang="en-US" sz="2400">
                <a:latin typeface="Book Antiqua" pitchFamily="18" charset="0"/>
              </a:rPr>
              <a:t>-   cours élémentaire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FF6600"/>
                </a:solidFill>
                <a:latin typeface="Book Antiqua" pitchFamily="18" charset="0"/>
              </a:rPr>
              <a:t>CM</a:t>
            </a:r>
            <a:r>
              <a:rPr lang="en-US" sz="2400">
                <a:latin typeface="Book Antiqua" pitchFamily="18" charset="0"/>
              </a:rPr>
              <a:t>-  cours moyen</a:t>
            </a:r>
          </a:p>
          <a:p>
            <a:endParaRPr lang="ru-RU" sz="2400">
              <a:latin typeface="Book Antiqua" pitchFamily="18" charset="0"/>
            </a:endParaRPr>
          </a:p>
          <a:p>
            <a:r>
              <a:rPr lang="en-US" sz="2400">
                <a:solidFill>
                  <a:srgbClr val="FF6600"/>
                </a:solidFill>
                <a:latin typeface="Book Antiqua" pitchFamily="18" charset="0"/>
              </a:rPr>
              <a:t>LEP</a:t>
            </a:r>
            <a:r>
              <a:rPr lang="en-US" sz="2400">
                <a:latin typeface="Book Antiqua" pitchFamily="18" charset="0"/>
              </a:rPr>
              <a:t>- lycée d’enseignement</a:t>
            </a:r>
          </a:p>
          <a:p>
            <a:r>
              <a:rPr lang="en-US" sz="2400">
                <a:latin typeface="Book Antiqua" pitchFamily="18" charset="0"/>
              </a:rPr>
              <a:t>          professionel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FF6600"/>
                </a:solidFill>
                <a:latin typeface="Book Antiqua" pitchFamily="18" charset="0"/>
              </a:rPr>
              <a:t>BEP</a:t>
            </a:r>
            <a:r>
              <a:rPr lang="en-US" sz="2400">
                <a:latin typeface="Book Antiqua" pitchFamily="18" charset="0"/>
              </a:rPr>
              <a:t>- Brevet d’Etudes</a:t>
            </a:r>
          </a:p>
          <a:p>
            <a:r>
              <a:rPr lang="en-US" sz="2400">
                <a:latin typeface="Book Antiqua" pitchFamily="18" charset="0"/>
              </a:rPr>
              <a:t>          professionelles</a:t>
            </a:r>
          </a:p>
          <a:p>
            <a:endParaRPr lang="en-US" sz="2400">
              <a:latin typeface="Book Antiqua" pitchFamily="18" charset="0"/>
            </a:endParaRPr>
          </a:p>
          <a:p>
            <a:r>
              <a:rPr lang="en-US" sz="2400">
                <a:solidFill>
                  <a:srgbClr val="FF6600"/>
                </a:solidFill>
                <a:latin typeface="Book Antiqua" pitchFamily="18" charset="0"/>
              </a:rPr>
              <a:t>CAP</a:t>
            </a:r>
            <a:r>
              <a:rPr lang="en-US" sz="2400">
                <a:latin typeface="Book Antiqua" pitchFamily="18" charset="0"/>
              </a:rPr>
              <a:t>- Certificat d’Aptitude</a:t>
            </a:r>
          </a:p>
          <a:p>
            <a:r>
              <a:rPr lang="en-US" sz="2400">
                <a:latin typeface="Book Antiqua" pitchFamily="18" charset="0"/>
              </a:rPr>
              <a:t>           Professionel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859338" cy="6858000"/>
          </a:xfrm>
          <a:noFill/>
        </p:spPr>
      </p:pic>
      <p:sp>
        <p:nvSpPr>
          <p:cNvPr id="1331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285852" y="142851"/>
            <a:ext cx="7215238" cy="785819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i="1" dirty="0" err="1" smtClean="0">
                <a:solidFill>
                  <a:srgbClr val="FF00FF"/>
                </a:solidFill>
                <a:latin typeface="Arial Black" pitchFamily="34" charset="0"/>
              </a:rPr>
              <a:t>Ecole</a:t>
            </a:r>
            <a:r>
              <a:rPr lang="en-US" sz="4800" i="1" dirty="0" smtClean="0"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4800" i="1" dirty="0" err="1" smtClean="0">
                <a:solidFill>
                  <a:srgbClr val="FF00FF"/>
                </a:solidFill>
                <a:latin typeface="Arial Black" pitchFamily="34" charset="0"/>
              </a:rPr>
              <a:t>maternelle</a:t>
            </a:r>
            <a:endParaRPr lang="ru-RU" sz="4800" i="1" dirty="0" smtClean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64163" y="981075"/>
            <a:ext cx="3095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E3202"/>
                </a:solidFill>
                <a:latin typeface="Arial Unicode MS" pitchFamily="34" charset="-128"/>
              </a:rPr>
              <a:t>Elle re</a:t>
            </a:r>
            <a:r>
              <a:rPr lang="en-US" sz="2400">
                <a:solidFill>
                  <a:srgbClr val="FE3202"/>
                </a:solidFill>
                <a:latin typeface="Arial Unicode MS" pitchFamily="34" charset="-128"/>
                <a:cs typeface="Arial" charset="0"/>
              </a:rPr>
              <a:t>çoit les enfants de 2 à 6 ans.</a:t>
            </a:r>
          </a:p>
          <a:p>
            <a:r>
              <a:rPr lang="en-US" sz="2400">
                <a:solidFill>
                  <a:srgbClr val="FE3202"/>
                </a:solidFill>
                <a:latin typeface="Arial Unicode MS" pitchFamily="34" charset="-128"/>
                <a:cs typeface="Arial" charset="0"/>
              </a:rPr>
              <a:t> Les parents ne sont pas obligés d’y envoyer leurs enfants mais ils le font presque tous.</a:t>
            </a:r>
          </a:p>
          <a:p>
            <a:endParaRPr lang="en-US" sz="2400">
              <a:solidFill>
                <a:srgbClr val="FE3202"/>
              </a:solidFill>
              <a:latin typeface="Arial Unicode MS" pitchFamily="34" charset="-128"/>
              <a:cs typeface="Arial" charset="0"/>
            </a:endParaRPr>
          </a:p>
          <a:p>
            <a:r>
              <a:rPr lang="en-US" sz="2400">
                <a:solidFill>
                  <a:srgbClr val="FE3202"/>
                </a:solidFill>
                <a:latin typeface="Arial Unicode MS" pitchFamily="34" charset="-128"/>
                <a:cs typeface="Arial" charset="0"/>
              </a:rPr>
              <a:t>Ici l’enfant commence l’apprentissage de la lecture et de l’écriture.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6659563" y="23495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>
              <a:latin typeface="Monotype Corsiva" pitchFamily="66" charset="0"/>
            </a:endParaRPr>
          </a:p>
        </p:txBody>
      </p:sp>
      <p:pic>
        <p:nvPicPr>
          <p:cNvPr id="9219" name="Picture 12" descr="PICT0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6056313" cy="6858000"/>
          </a:xfrm>
          <a:noFill/>
        </p:spPr>
      </p:pic>
      <p:sp>
        <p:nvSpPr>
          <p:cNvPr id="13927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000100" y="0"/>
            <a:ext cx="7858180" cy="85723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dirty="0" err="1" smtClean="0">
                <a:solidFill>
                  <a:srgbClr val="FF00FF"/>
                </a:solidFill>
                <a:latin typeface="Arial Black" pitchFamily="34" charset="0"/>
              </a:rPr>
              <a:t>Ecole</a:t>
            </a:r>
            <a:r>
              <a:rPr lang="en-US" sz="6000" b="1" i="1" dirty="0" smtClean="0">
                <a:solidFill>
                  <a:srgbClr val="FF00FF"/>
                </a:solidFill>
                <a:latin typeface="Arial Black" pitchFamily="34" charset="0"/>
              </a:rPr>
              <a:t> </a:t>
            </a:r>
            <a:r>
              <a:rPr lang="en-US" sz="6000" b="1" i="1" dirty="0" err="1" smtClean="0">
                <a:solidFill>
                  <a:srgbClr val="FF00FF"/>
                </a:solidFill>
                <a:latin typeface="Arial Black" pitchFamily="34" charset="0"/>
              </a:rPr>
              <a:t>primaire</a:t>
            </a:r>
            <a:endParaRPr lang="ru-RU" sz="6000" b="1" i="1" dirty="0" smtClean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 rot="-321283">
            <a:off x="2344738" y="5157788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Arial" charset="0"/>
              </a:rPr>
              <a:t>Ici les enfants appellent leur institutrice “Maîtresse” et leur instituteur “Maître”.</a:t>
            </a:r>
            <a:endParaRPr lang="ru-RU" sz="20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787900" y="2205038"/>
            <a:ext cx="4356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5C01"/>
                </a:solidFill>
                <a:latin typeface="Arial" charset="0"/>
              </a:rPr>
              <a:t> Elle accueille les </a:t>
            </a:r>
            <a:r>
              <a:rPr lang="en-US" sz="2400">
                <a:solidFill>
                  <a:srgbClr val="FF5C01"/>
                </a:solidFill>
                <a:latin typeface="Arial" charset="0"/>
                <a:cs typeface="Arial" charset="0"/>
              </a:rPr>
              <a:t>élèves </a:t>
            </a:r>
          </a:p>
          <a:p>
            <a:r>
              <a:rPr lang="en-US" sz="2400">
                <a:solidFill>
                  <a:srgbClr val="FF5C01"/>
                </a:solidFill>
                <a:latin typeface="Arial" charset="0"/>
                <a:cs typeface="Arial" charset="0"/>
              </a:rPr>
              <a:t>de 6 à 10 ans. Ils ons un seul instituteur ou le plus souvent une institutrice qui enseigne toutes les matières.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latin typeface="Verdana" pitchFamily="34" charset="0"/>
              </a:rPr>
              <a:t>L’</a:t>
            </a:r>
            <a:r>
              <a:rPr lang="en-US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école</a:t>
            </a:r>
            <a:r>
              <a:rPr lang="en-US" b="1" smtClean="0">
                <a:solidFill>
                  <a:schemeClr val="bg1"/>
                </a:solidFill>
                <a:latin typeface="DS BroadBrush" pitchFamily="66" charset="0"/>
                <a:cs typeface="Arial" charset="0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élémentaire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79388" y="1557338"/>
            <a:ext cx="8964612" cy="1590675"/>
            <a:chOff x="113" y="981"/>
            <a:chExt cx="5647" cy="1002"/>
          </a:xfrm>
        </p:grpSpPr>
        <p:sp>
          <p:nvSpPr>
            <p:cNvPr id="10256" name="AutoShape 5"/>
            <p:cNvSpPr>
              <a:spLocks noChangeArrowheads="1"/>
            </p:cNvSpPr>
            <p:nvPr/>
          </p:nvSpPr>
          <p:spPr bwMode="auto">
            <a:xfrm>
              <a:off x="113" y="1162"/>
              <a:ext cx="1587" cy="7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Cycle</a:t>
              </a:r>
            </a:p>
            <a:p>
              <a:pPr algn="ctr"/>
              <a:r>
                <a:rPr lang="en-US">
                  <a:latin typeface="Arial" charset="0"/>
                </a:rPr>
                <a:t>des apprentissages</a:t>
              </a:r>
              <a:endParaRPr lang="ru-RU">
                <a:latin typeface="Arial" charset="0"/>
              </a:endParaRPr>
            </a:p>
          </p:txBody>
        </p:sp>
        <p:sp>
          <p:nvSpPr>
            <p:cNvPr id="10257" name="AutoShape 11"/>
            <p:cNvSpPr>
              <a:spLocks noChangeArrowheads="1"/>
            </p:cNvSpPr>
            <p:nvPr/>
          </p:nvSpPr>
          <p:spPr bwMode="auto">
            <a:xfrm>
              <a:off x="2154" y="981"/>
              <a:ext cx="2858" cy="2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Cours moyen 2-ème année</a:t>
              </a:r>
              <a:r>
                <a:rPr lang="ru-RU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(CM 2)</a:t>
              </a:r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2154" y="1344"/>
              <a:ext cx="2858" cy="2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Cours moyen 1-ème année</a:t>
              </a:r>
              <a:r>
                <a:rPr lang="ru-RU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(CM 1)</a:t>
              </a:r>
            </a:p>
          </p:txBody>
        </p:sp>
        <p:sp>
          <p:nvSpPr>
            <p:cNvPr id="10259" name="AutoShape 15"/>
            <p:cNvSpPr>
              <a:spLocks noChangeArrowheads="1"/>
            </p:cNvSpPr>
            <p:nvPr/>
          </p:nvSpPr>
          <p:spPr bwMode="auto">
            <a:xfrm>
              <a:off x="2154" y="1752"/>
              <a:ext cx="2858" cy="2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Cours élémentaire 2-ème année (CE 2)</a:t>
              </a:r>
            </a:p>
          </p:txBody>
        </p:sp>
        <p:sp>
          <p:nvSpPr>
            <p:cNvPr id="10260" name="Text Box 16"/>
            <p:cNvSpPr txBox="1">
              <a:spLocks noChangeArrowheads="1"/>
            </p:cNvSpPr>
            <p:nvPr/>
          </p:nvSpPr>
          <p:spPr bwMode="auto">
            <a:xfrm>
              <a:off x="5148" y="981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Verdana" pitchFamily="34" charset="0"/>
                </a:rPr>
                <a:t>10 ans</a:t>
              </a:r>
              <a:endParaRPr lang="ru-RU">
                <a:latin typeface="Verdana" pitchFamily="34" charset="0"/>
              </a:endParaRPr>
            </a:p>
          </p:txBody>
        </p:sp>
        <p:sp>
          <p:nvSpPr>
            <p:cNvPr id="10261" name="Text Box 17"/>
            <p:cNvSpPr txBox="1">
              <a:spLocks noChangeArrowheads="1"/>
            </p:cNvSpPr>
            <p:nvPr/>
          </p:nvSpPr>
          <p:spPr bwMode="auto">
            <a:xfrm>
              <a:off x="5148" y="1389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Verdana" pitchFamily="34" charset="0"/>
                </a:rPr>
                <a:t>9 ans</a:t>
              </a:r>
              <a:endParaRPr lang="ru-RU">
                <a:latin typeface="Verdana" pitchFamily="34" charset="0"/>
              </a:endParaRPr>
            </a:p>
          </p:txBody>
        </p:sp>
        <p:sp>
          <p:nvSpPr>
            <p:cNvPr id="10262" name="Text Box 19"/>
            <p:cNvSpPr txBox="1">
              <a:spLocks noChangeArrowheads="1"/>
            </p:cNvSpPr>
            <p:nvPr/>
          </p:nvSpPr>
          <p:spPr bwMode="auto">
            <a:xfrm>
              <a:off x="5148" y="1752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8 ans</a:t>
              </a:r>
              <a:endParaRPr lang="ru-RU">
                <a:latin typeface="Verdana" pitchFamily="34" charset="0"/>
              </a:endParaRPr>
            </a:p>
          </p:txBody>
        </p:sp>
        <p:cxnSp>
          <p:nvCxnSpPr>
            <p:cNvPr id="10263" name="AutoShape 29"/>
            <p:cNvCxnSpPr>
              <a:cxnSpLocks noChangeShapeType="1"/>
              <a:stCxn id="10256" idx="3"/>
              <a:endCxn id="10257" idx="1"/>
            </p:cNvCxnSpPr>
            <p:nvPr/>
          </p:nvCxnSpPr>
          <p:spPr bwMode="auto">
            <a:xfrm flipV="1">
              <a:off x="1700" y="1094"/>
              <a:ext cx="454" cy="45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cxnSp>
          <p:nvCxnSpPr>
            <p:cNvPr id="10264" name="AutoShape 30"/>
            <p:cNvCxnSpPr>
              <a:cxnSpLocks noChangeShapeType="1"/>
              <a:stCxn id="10256" idx="3"/>
              <a:endCxn id="10258" idx="1"/>
            </p:cNvCxnSpPr>
            <p:nvPr/>
          </p:nvCxnSpPr>
          <p:spPr bwMode="auto">
            <a:xfrm flipV="1">
              <a:off x="1700" y="1457"/>
              <a:ext cx="454" cy="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cxnSp>
          <p:nvCxnSpPr>
            <p:cNvPr id="10265" name="AutoShape 31"/>
            <p:cNvCxnSpPr>
              <a:cxnSpLocks noChangeShapeType="1"/>
              <a:stCxn id="10256" idx="3"/>
              <a:endCxn id="10259" idx="1"/>
            </p:cNvCxnSpPr>
            <p:nvPr/>
          </p:nvCxnSpPr>
          <p:spPr bwMode="auto">
            <a:xfrm>
              <a:off x="1700" y="1547"/>
              <a:ext cx="454" cy="31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0825" y="4005263"/>
            <a:ext cx="8893175" cy="2617787"/>
            <a:chOff x="158" y="2523"/>
            <a:chExt cx="5602" cy="1649"/>
          </a:xfrm>
        </p:grpSpPr>
        <p:sp>
          <p:nvSpPr>
            <p:cNvPr id="10245" name="AutoShape 9"/>
            <p:cNvSpPr>
              <a:spLocks noChangeArrowheads="1"/>
            </p:cNvSpPr>
            <p:nvPr/>
          </p:nvSpPr>
          <p:spPr bwMode="auto">
            <a:xfrm>
              <a:off x="158" y="3113"/>
              <a:ext cx="1587" cy="7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Cycle</a:t>
              </a:r>
            </a:p>
            <a:p>
              <a:pPr algn="ctr"/>
              <a:r>
                <a:rPr lang="en-US">
                  <a:latin typeface="Arial" charset="0"/>
                </a:rPr>
                <a:t>des apprentissages</a:t>
              </a:r>
            </a:p>
            <a:p>
              <a:pPr algn="ctr"/>
              <a:r>
                <a:rPr lang="en-US">
                  <a:latin typeface="Arial" charset="0"/>
                </a:rPr>
                <a:t>fondamenteaux</a:t>
              </a:r>
              <a:endParaRPr lang="ru-RU">
                <a:latin typeface="Arial" charset="0"/>
              </a:endParaRPr>
            </a:p>
          </p:txBody>
        </p:sp>
        <p:sp>
          <p:nvSpPr>
            <p:cNvPr id="10246" name="AutoShape 20"/>
            <p:cNvSpPr>
              <a:spLocks noChangeArrowheads="1"/>
            </p:cNvSpPr>
            <p:nvPr/>
          </p:nvSpPr>
          <p:spPr bwMode="auto">
            <a:xfrm>
              <a:off x="2109" y="2523"/>
              <a:ext cx="2858" cy="2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Cours </a:t>
              </a:r>
              <a:r>
                <a:rPr lang="en-US">
                  <a:latin typeface="Arial" charset="0"/>
                  <a:cs typeface="Arial" charset="0"/>
                </a:rPr>
                <a:t>élé</a:t>
              </a:r>
              <a:r>
                <a:rPr lang="en-US">
                  <a:latin typeface="Arial" charset="0"/>
                </a:rPr>
                <a:t>mentaire 1-</a:t>
              </a:r>
              <a:r>
                <a:rPr lang="en-US">
                  <a:latin typeface="Arial" charset="0"/>
                  <a:cs typeface="Arial" charset="0"/>
                </a:rPr>
                <a:t>ère </a:t>
              </a:r>
              <a:r>
                <a:rPr lang="en-US">
                  <a:latin typeface="Arial" charset="0"/>
                </a:rPr>
                <a:t>année</a:t>
              </a:r>
              <a:r>
                <a:rPr lang="ru-RU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(CE 1)</a:t>
              </a:r>
            </a:p>
          </p:txBody>
        </p:sp>
        <p:sp>
          <p:nvSpPr>
            <p:cNvPr id="10247" name="AutoShape 21"/>
            <p:cNvSpPr>
              <a:spLocks noChangeArrowheads="1"/>
            </p:cNvSpPr>
            <p:nvPr/>
          </p:nvSpPr>
          <p:spPr bwMode="auto">
            <a:xfrm>
              <a:off x="2109" y="3067"/>
              <a:ext cx="2858" cy="2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Cours pr</a:t>
              </a:r>
              <a:r>
                <a:rPr lang="en-US">
                  <a:latin typeface="Arial" charset="0"/>
                  <a:cs typeface="Arial" charset="0"/>
                </a:rPr>
                <a:t>éparatoire</a:t>
              </a:r>
              <a:r>
                <a:rPr lang="en-US">
                  <a:latin typeface="Arial" charset="0"/>
                </a:rPr>
                <a:t> (CP)</a:t>
              </a:r>
            </a:p>
          </p:txBody>
        </p:sp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5148" y="2523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7 ans</a:t>
              </a:r>
              <a:endParaRPr lang="ru-RU">
                <a:latin typeface="Verdana" pitchFamily="34" charset="0"/>
              </a:endParaRPr>
            </a:p>
          </p:txBody>
        </p:sp>
        <p:sp>
          <p:nvSpPr>
            <p:cNvPr id="10249" name="Text Box 23"/>
            <p:cNvSpPr txBox="1">
              <a:spLocks noChangeArrowheads="1"/>
            </p:cNvSpPr>
            <p:nvPr/>
          </p:nvSpPr>
          <p:spPr bwMode="auto">
            <a:xfrm>
              <a:off x="5148" y="3067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6 ans</a:t>
              </a:r>
              <a:endParaRPr lang="ru-RU">
                <a:latin typeface="Verdana" pitchFamily="34" charset="0"/>
              </a:endParaRPr>
            </a:p>
          </p:txBody>
        </p:sp>
        <p:sp>
          <p:nvSpPr>
            <p:cNvPr id="10250" name="Line 25"/>
            <p:cNvSpPr>
              <a:spLocks noChangeShapeType="1"/>
            </p:cNvSpPr>
            <p:nvPr/>
          </p:nvSpPr>
          <p:spPr bwMode="auto">
            <a:xfrm>
              <a:off x="5239" y="3475"/>
              <a:ext cx="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Text Box 26"/>
            <p:cNvSpPr txBox="1">
              <a:spLocks noChangeArrowheads="1"/>
            </p:cNvSpPr>
            <p:nvPr/>
          </p:nvSpPr>
          <p:spPr bwMode="auto">
            <a:xfrm>
              <a:off x="5226" y="3485"/>
              <a:ext cx="3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âge</a:t>
              </a:r>
            </a:p>
          </p:txBody>
        </p:sp>
        <p:cxnSp>
          <p:nvCxnSpPr>
            <p:cNvPr id="10252" name="AutoShape 32"/>
            <p:cNvCxnSpPr>
              <a:cxnSpLocks noChangeShapeType="1"/>
              <a:stCxn id="10245" idx="3"/>
              <a:endCxn id="10246" idx="1"/>
            </p:cNvCxnSpPr>
            <p:nvPr/>
          </p:nvCxnSpPr>
          <p:spPr bwMode="auto">
            <a:xfrm flipV="1">
              <a:off x="1745" y="2636"/>
              <a:ext cx="364" cy="862"/>
            </a:xfrm>
            <a:prstGeom prst="curvedConnector3">
              <a:avLst>
                <a:gd name="adj1" fmla="val 4972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cxnSp>
          <p:nvCxnSpPr>
            <p:cNvPr id="10253" name="AutoShape 33"/>
            <p:cNvCxnSpPr>
              <a:cxnSpLocks noChangeShapeType="1"/>
              <a:stCxn id="10245" idx="3"/>
              <a:endCxn id="10247" idx="1"/>
            </p:cNvCxnSpPr>
            <p:nvPr/>
          </p:nvCxnSpPr>
          <p:spPr bwMode="auto">
            <a:xfrm flipV="1">
              <a:off x="1745" y="3180"/>
              <a:ext cx="364" cy="318"/>
            </a:xfrm>
            <a:prstGeom prst="curvedConnector3">
              <a:avLst>
                <a:gd name="adj1" fmla="val 4972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sp>
          <p:nvSpPr>
            <p:cNvPr id="10254" name="Text Box 34"/>
            <p:cNvSpPr txBox="1">
              <a:spLocks noChangeArrowheads="1"/>
            </p:cNvSpPr>
            <p:nvPr/>
          </p:nvSpPr>
          <p:spPr bwMode="auto">
            <a:xfrm>
              <a:off x="2608" y="3884"/>
              <a:ext cx="22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6600"/>
                  </a:solidFill>
                  <a:latin typeface="Arial Black" pitchFamily="34" charset="0"/>
                </a:rPr>
                <a:t>L’école maternelle</a:t>
              </a:r>
            </a:p>
          </p:txBody>
        </p:sp>
        <p:sp>
          <p:nvSpPr>
            <p:cNvPr id="10255" name="AutoShape 35"/>
            <p:cNvSpPr>
              <a:spLocks noChangeArrowheads="1"/>
            </p:cNvSpPr>
            <p:nvPr/>
          </p:nvSpPr>
          <p:spPr bwMode="auto">
            <a:xfrm>
              <a:off x="3288" y="3475"/>
              <a:ext cx="499" cy="3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010306 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1" name="Rectangle 13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842375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2339975" y="1177925"/>
            <a:ext cx="23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</a:t>
            </a:r>
            <a:endParaRPr lang="ru-RU">
              <a:latin typeface="Arial" charset="0"/>
            </a:endParaRPr>
          </a:p>
        </p:txBody>
      </p:sp>
      <p:pic>
        <p:nvPicPr>
          <p:cNvPr id="145424" name="Picture 16" descr="PICT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49275"/>
            <a:ext cx="9144000" cy="4868863"/>
          </a:xfrm>
          <a:noFill/>
        </p:spPr>
      </p:pic>
      <p:sp>
        <p:nvSpPr>
          <p:cNvPr id="145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5516563"/>
            <a:ext cx="8569325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Le mot coll</a:t>
            </a:r>
            <a:r>
              <a:rPr lang="en-US" sz="2000" b="1" smtClean="0">
                <a:cs typeface="Arial" charset="0"/>
              </a:rPr>
              <a:t>ège vient du mot latin </a:t>
            </a:r>
            <a:r>
              <a:rPr lang="en-US" sz="2000" i="1" smtClean="0">
                <a:cs typeface="Arial" charset="0"/>
              </a:rPr>
              <a:t>collegium</a:t>
            </a:r>
            <a:r>
              <a:rPr lang="en-US" sz="2000" b="1" i="1" smtClean="0">
                <a:cs typeface="Arial" charset="0"/>
              </a:rPr>
              <a:t> </a:t>
            </a:r>
            <a:r>
              <a:rPr lang="en-US" sz="2000" b="1" smtClean="0">
                <a:cs typeface="Arial" charset="0"/>
              </a:rPr>
              <a:t>qui signifie “groupement”, “confrérie”. C’est à partir du 16-</a:t>
            </a:r>
            <a:r>
              <a:rPr lang="en-US" sz="1400" b="1" smtClean="0">
                <a:cs typeface="Arial" charset="0"/>
              </a:rPr>
              <a:t>e </a:t>
            </a:r>
            <a:r>
              <a:rPr lang="en-US" sz="2000" b="1" smtClean="0">
                <a:cs typeface="Arial" charset="0"/>
              </a:rPr>
              <a:t>siècle que le mot prend un sens scolaire. Il désigne un établissement scolaire ou encore l’ensemble des élèves de l’établissement.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Arbat-Bold" pitchFamily="2" charset="0"/>
                <a:cs typeface="Arial" charset="0"/>
              </a:rPr>
              <a:t>Enseignement</a:t>
            </a:r>
            <a:r>
              <a:rPr lang="en-US" sz="540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</a:t>
            </a:r>
            <a:r>
              <a:rPr lang="en-US" sz="5400">
                <a:solidFill>
                  <a:schemeClr val="bg1"/>
                </a:solidFill>
                <a:latin typeface="Arbat-Bold" pitchFamily="2" charset="0"/>
                <a:cs typeface="Arial" charset="0"/>
              </a:rPr>
              <a:t>secondaire</a:t>
            </a:r>
            <a:endParaRPr lang="en-US" sz="5400">
              <a:solidFill>
                <a:schemeClr val="bg1"/>
              </a:solidFill>
              <a:latin typeface="Arbat-Bold" pitchFamily="2" charset="0"/>
              <a:ea typeface="MS Mincho" pitchFamily="49" charset="-128"/>
              <a:cs typeface="Arial" charset="0"/>
            </a:endParaRP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3276600" y="4797425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Coll</a:t>
            </a:r>
            <a:r>
              <a:rPr lang="en-US" sz="4000">
                <a:latin typeface="Arial Black" pitchFamily="34" charset="0"/>
                <a:cs typeface="Arial" charset="0"/>
              </a:rPr>
              <a:t>ège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971550" y="1268413"/>
            <a:ext cx="2735263" cy="1081087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Chef d’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établissement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et adjoint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secrétariat</a:t>
            </a:r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0" y="2852738"/>
            <a:ext cx="2124075" cy="863600"/>
          </a:xfrm>
          <a:prstGeom prst="ellipse">
            <a:avLst/>
          </a:prstGeom>
          <a:gradFill rotWithShape="1">
            <a:gsLst>
              <a:gs pos="0">
                <a:srgbClr val="5B3700"/>
              </a:gs>
              <a:gs pos="50000">
                <a:srgbClr val="FF9900"/>
              </a:gs>
              <a:gs pos="100000">
                <a:srgbClr val="5B3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proviseur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de lycée</a:t>
            </a:r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250825" y="3933825"/>
            <a:ext cx="1800225" cy="792163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censeur</a:t>
            </a:r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179388" y="4941888"/>
            <a:ext cx="1979612" cy="863600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conseiller principal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d’éducation</a:t>
            </a:r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2484438" y="2924175"/>
            <a:ext cx="2051050" cy="863600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principal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de coll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ège</a:t>
            </a:r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2555875" y="3933825"/>
            <a:ext cx="1871663" cy="865188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principal adjoint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(sous-directeur)</a:t>
            </a:r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2555875" y="4941888"/>
            <a:ext cx="1800225" cy="792162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conseiller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d’éducation</a:t>
            </a:r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1403350" y="5949950"/>
            <a:ext cx="1800225" cy="746125"/>
          </a:xfrm>
          <a:prstGeom prst="ellipse">
            <a:avLst/>
          </a:prstGeom>
          <a:solidFill>
            <a:srgbClr val="996633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personnel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de surveillance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5724525" y="1268413"/>
            <a:ext cx="2592388" cy="10810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personnel enseignant</a:t>
            </a:r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4787900" y="3284538"/>
            <a:ext cx="2195513" cy="935037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intendant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(gestionnaire)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secrétariat</a:t>
            </a:r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7127875" y="3284538"/>
            <a:ext cx="2016125" cy="936625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agents de service</a:t>
            </a:r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5724525" y="4581525"/>
            <a:ext cx="2195513" cy="935038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documentaliste</a:t>
            </a:r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6732588" y="5661025"/>
            <a:ext cx="2195512" cy="935038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personnel 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de sant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é</a:t>
            </a: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  <a:latin typeface="Verdana" pitchFamily="34" charset="0"/>
              </a:rPr>
              <a:t>Enseignement secondaire:</a:t>
            </a:r>
          </a:p>
          <a:p>
            <a:r>
              <a:rPr lang="en-US" sz="2800" b="1" i="1">
                <a:solidFill>
                  <a:schemeClr val="bg1"/>
                </a:solidFill>
                <a:latin typeface="Verdana" pitchFamily="34" charset="0"/>
              </a:rPr>
              <a:t>les personnels dans un </a:t>
            </a:r>
            <a:r>
              <a:rPr lang="en-US" sz="2800" b="1" i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établissement public</a:t>
            </a:r>
          </a:p>
        </p:txBody>
      </p:sp>
      <p:sp>
        <p:nvSpPr>
          <p:cNvPr id="165914" name="AutoShape 26"/>
          <p:cNvSpPr>
            <a:spLocks/>
          </p:cNvSpPr>
          <p:nvPr/>
        </p:nvSpPr>
        <p:spPr bwMode="auto">
          <a:xfrm rot="-5400000">
            <a:off x="2104231" y="496095"/>
            <a:ext cx="542925" cy="4392612"/>
          </a:xfrm>
          <a:prstGeom prst="rightBrace">
            <a:avLst>
              <a:gd name="adj1" fmla="val 67422"/>
              <a:gd name="adj2" fmla="val 50000"/>
            </a:avLst>
          </a:prstGeom>
          <a:noFill/>
          <a:ln w="38100">
            <a:solidFill>
              <a:srgbClr val="E5FD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65915" name="AutoShape 27"/>
          <p:cNvCxnSpPr>
            <a:cxnSpLocks noChangeShapeType="1"/>
            <a:stCxn id="165898" idx="6"/>
            <a:endCxn id="165907" idx="2"/>
          </p:cNvCxnSpPr>
          <p:nvPr/>
        </p:nvCxnSpPr>
        <p:spPr bwMode="auto">
          <a:xfrm>
            <a:off x="3706813" y="1809750"/>
            <a:ext cx="2017712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</p:cxn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4643438" y="1844675"/>
            <a:ext cx="0" cy="4248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5918" name="AutoShape 30"/>
          <p:cNvCxnSpPr>
            <a:cxnSpLocks noChangeShapeType="1"/>
            <a:stCxn id="165911" idx="2"/>
            <a:endCxn id="165916" idx="1"/>
          </p:cNvCxnSpPr>
          <p:nvPr/>
        </p:nvCxnSpPr>
        <p:spPr bwMode="auto">
          <a:xfrm flipH="1" flipV="1">
            <a:off x="4643438" y="6105525"/>
            <a:ext cx="2089150" cy="238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  <p:sp>
        <p:nvSpPr>
          <p:cNvPr id="165919" name="Line 31"/>
          <p:cNvSpPr>
            <a:spLocks noChangeShapeType="1"/>
          </p:cNvSpPr>
          <p:nvPr/>
        </p:nvSpPr>
        <p:spPr bwMode="auto">
          <a:xfrm>
            <a:off x="4643438" y="5084763"/>
            <a:ext cx="1081087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>
            <a:off x="4643438" y="3716338"/>
            <a:ext cx="14446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5921" name="AutoShape 33"/>
          <p:cNvCxnSpPr>
            <a:cxnSpLocks noChangeShapeType="1"/>
            <a:stCxn id="165908" idx="6"/>
            <a:endCxn id="165909" idx="2"/>
          </p:cNvCxnSpPr>
          <p:nvPr/>
        </p:nvCxnSpPr>
        <p:spPr bwMode="auto">
          <a:xfrm>
            <a:off x="6983413" y="3752850"/>
            <a:ext cx="144462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65923" name="AutoShape 35"/>
          <p:cNvCxnSpPr>
            <a:cxnSpLocks noChangeShapeType="1"/>
            <a:stCxn id="165905" idx="4"/>
            <a:endCxn id="165906" idx="6"/>
          </p:cNvCxnSpPr>
          <p:nvPr/>
        </p:nvCxnSpPr>
        <p:spPr bwMode="auto">
          <a:xfrm rot="5400000">
            <a:off x="3035300" y="5902325"/>
            <a:ext cx="588963" cy="252413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165924" name="AutoShape 36"/>
          <p:cNvCxnSpPr>
            <a:cxnSpLocks noChangeShapeType="1"/>
            <a:stCxn id="165906" idx="2"/>
            <a:endCxn id="165902" idx="4"/>
          </p:cNvCxnSpPr>
          <p:nvPr/>
        </p:nvCxnSpPr>
        <p:spPr bwMode="auto">
          <a:xfrm rot="10800000">
            <a:off x="1169988" y="5805488"/>
            <a:ext cx="233362" cy="517525"/>
          </a:xfrm>
          <a:prstGeom prst="bentConnector2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cxnSp>
      <p:cxnSp>
        <p:nvCxnSpPr>
          <p:cNvPr id="165926" name="AutoShape 38"/>
          <p:cNvCxnSpPr>
            <a:cxnSpLocks noChangeShapeType="1"/>
            <a:stCxn id="165902" idx="0"/>
            <a:endCxn id="165901" idx="4"/>
          </p:cNvCxnSpPr>
          <p:nvPr/>
        </p:nvCxnSpPr>
        <p:spPr bwMode="auto">
          <a:xfrm flipH="1" flipV="1">
            <a:off x="1150938" y="4725988"/>
            <a:ext cx="19050" cy="21590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65927" name="AutoShape 39"/>
          <p:cNvCxnSpPr>
            <a:cxnSpLocks noChangeShapeType="1"/>
            <a:stCxn id="165904" idx="4"/>
            <a:endCxn id="165905" idx="0"/>
          </p:cNvCxnSpPr>
          <p:nvPr/>
        </p:nvCxnSpPr>
        <p:spPr bwMode="auto">
          <a:xfrm flipH="1">
            <a:off x="3455988" y="4799013"/>
            <a:ext cx="36512" cy="142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65928" name="AutoShape 40"/>
          <p:cNvCxnSpPr>
            <a:cxnSpLocks noChangeShapeType="1"/>
            <a:stCxn id="165904" idx="0"/>
            <a:endCxn id="165903" idx="4"/>
          </p:cNvCxnSpPr>
          <p:nvPr/>
        </p:nvCxnSpPr>
        <p:spPr bwMode="auto">
          <a:xfrm flipV="1">
            <a:off x="3492500" y="3787775"/>
            <a:ext cx="17463" cy="14605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65929" name="AutoShape 41"/>
          <p:cNvCxnSpPr>
            <a:cxnSpLocks noChangeShapeType="1"/>
            <a:stCxn id="165901" idx="0"/>
            <a:endCxn id="165900" idx="4"/>
          </p:cNvCxnSpPr>
          <p:nvPr/>
        </p:nvCxnSpPr>
        <p:spPr bwMode="auto">
          <a:xfrm flipH="1" flipV="1">
            <a:off x="1062038" y="3716338"/>
            <a:ext cx="88900" cy="21748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 animBg="1"/>
      <p:bldP spid="165900" grpId="0" animBg="1"/>
      <p:bldP spid="165901" grpId="0" animBg="1"/>
      <p:bldP spid="165902" grpId="0" animBg="1"/>
      <p:bldP spid="165903" grpId="0" animBg="1"/>
      <p:bldP spid="165904" grpId="0" animBg="1"/>
      <p:bldP spid="165905" grpId="0" animBg="1"/>
      <p:bldP spid="165906" grpId="0" animBg="1"/>
      <p:bldP spid="165907" grpId="0" animBg="1"/>
      <p:bldP spid="165908" grpId="0" animBg="1"/>
      <p:bldP spid="165909" grpId="0" animBg="1"/>
      <p:bldP spid="165910" grpId="0" animBg="1"/>
      <p:bldP spid="165911" grpId="0" animBg="1"/>
      <p:bldP spid="165914" grpId="0" animBg="1"/>
      <p:bldP spid="165916" grpId="0" animBg="1"/>
      <p:bldP spid="165919" grpId="0" animBg="1"/>
      <p:bldP spid="165920" grpId="0" animBg="1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2342</TotalTime>
  <Words>682</Words>
  <Application>Microsoft PowerPoint</Application>
  <PresentationFormat>Экран (4:3)</PresentationFormat>
  <Paragraphs>209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Облака</vt:lpstr>
      <vt:lpstr>Слайд 1</vt:lpstr>
      <vt:lpstr> </vt:lpstr>
      <vt:lpstr>Слайд 3</vt:lpstr>
      <vt:lpstr>Ecole maternelle</vt:lpstr>
      <vt:lpstr>Ecole primaire</vt:lpstr>
      <vt:lpstr>L’école élémentaire</vt:lpstr>
      <vt:lpstr>Слайд 7</vt:lpstr>
      <vt:lpstr> </vt:lpstr>
      <vt:lpstr> </vt:lpstr>
      <vt:lpstr>Le règlement intérieur définit les règles de vie de la communauté scolaire</vt:lpstr>
      <vt:lpstr>Слайд 11</vt:lpstr>
      <vt:lpstr>Centre de documentation et d’information</vt:lpstr>
      <vt:lpstr>Слайд 13</vt:lpstr>
      <vt:lpstr> </vt:lpstr>
      <vt:lpstr> </vt:lpstr>
      <vt:lpstr>Le système des notes en France</vt:lpstr>
      <vt:lpstr>Слайд 17</vt:lpstr>
      <vt:lpstr>Слайд 18</vt:lpstr>
      <vt:lpstr>Quels sont les avantages et les inconvénients du système scolaire en France ?</vt:lpstr>
      <vt:lpstr>Слайд 20</vt:lpstr>
    </vt:vector>
  </TitlesOfParts>
  <Company>X-X-X-X-X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</dc:title>
  <dc:creator>User</dc:creator>
  <cp:lastModifiedBy>Woolfik</cp:lastModifiedBy>
  <cp:revision>64</cp:revision>
  <dcterms:created xsi:type="dcterms:W3CDTF">2006-02-10T20:05:07Z</dcterms:created>
  <dcterms:modified xsi:type="dcterms:W3CDTF">2010-01-18T22:08:58Z</dcterms:modified>
</cp:coreProperties>
</file>