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349" r:id="rId3"/>
    <p:sldId id="390" r:id="rId4"/>
    <p:sldId id="364" r:id="rId5"/>
    <p:sldId id="399" r:id="rId6"/>
    <p:sldId id="259" r:id="rId7"/>
    <p:sldId id="387" r:id="rId8"/>
    <p:sldId id="375" r:id="rId9"/>
    <p:sldId id="373" r:id="rId10"/>
    <p:sldId id="392" r:id="rId11"/>
    <p:sldId id="380" r:id="rId12"/>
    <p:sldId id="396" r:id="rId13"/>
    <p:sldId id="39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1182" autoAdjust="0"/>
  </p:normalViewPr>
  <p:slideViewPr>
    <p:cSldViewPr>
      <p:cViewPr varScale="1">
        <p:scale>
          <a:sx n="73" d="100"/>
          <a:sy n="73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385291-D416-4238-AFF5-723C321ADB88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62844D-65F2-4D5A-AAE9-4001008F8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4B11-E5CB-4C57-8867-C1D6D92F83D4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4E3E-FDB6-4B12-88FC-283CE0594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819B-72F2-44F7-8F6D-A96B89B0CA78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3C28-B86B-46D6-B0F8-D50971CCB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F26D-D3A3-43B6-AEC7-0E1C0016FD50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F066-B24E-45A9-B699-3CEAA5FF2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4924-2A8E-4089-BCAA-7FA83CD68C7C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66A2-2F41-4D1B-AD91-74D52B047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F2BC-BA8D-4A55-9A5E-26AFB9FE4B33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CA19-2696-4104-A16F-9551A6AFC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16209-B776-46C6-A021-ED54F23BAB2B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5084-5110-4CA0-81D5-9A9084D2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1490-9CB6-4AD4-A97E-6C4C292A376E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E65F0-A073-4648-8771-C60612128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52F7-940B-487F-856D-D8CC49855FD4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7835-E43A-4237-AF23-0F868A5B8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62F7-F91F-4BBE-895A-4CCFEFA8AE31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D98A5-DD79-47DF-A11F-047EA1E26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1F13-1683-44D6-90B9-3629887FBF4F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8249-BDF4-4CC4-9D0E-9A16E53D9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901BC-68E0-4A8A-9A77-F23A033CD30B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66A9-4548-4913-924B-781E27886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00B0F0">
                <a:alpha val="15000"/>
              </a:srgbClr>
            </a:gs>
            <a:gs pos="95000">
              <a:srgbClr val="0070C0">
                <a:alpha val="71000"/>
              </a:srgbClr>
            </a:gs>
            <a:gs pos="100000">
              <a:srgbClr val="0070C0">
                <a:alpha val="97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ED343-B0D5-4FE4-BAAF-DCD19E1A4EE7}" type="datetimeFigureOut">
              <a:rPr lang="ru-RU"/>
              <a:pPr>
                <a:defRPr/>
              </a:pPr>
              <a:t>12.05.2010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0F6E30-1AB6-462A-BC1F-8BC34BBF1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95263" y="384175"/>
            <a:ext cx="9510713" cy="3633788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85"/>
          <p:cNvSpPr>
            <a:spLocks noChangeArrowheads="1"/>
          </p:cNvSpPr>
          <p:nvPr/>
        </p:nvSpPr>
        <p:spPr bwMode="auto">
          <a:xfrm>
            <a:off x="214313" y="1071563"/>
            <a:ext cx="896937" cy="250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 b="1">
                <a:solidFill>
                  <a:srgbClr val="002060"/>
                </a:solidFill>
                <a:latin typeface="Times New Roman" pitchFamily="18" charset="0"/>
              </a:rPr>
              <a:t>Спорткомплекс</a:t>
            </a:r>
          </a:p>
          <a:p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23554" name="AutoShape 86"/>
          <p:cNvSpPr>
            <a:spLocks noChangeArrowheads="1"/>
          </p:cNvSpPr>
          <p:nvPr/>
        </p:nvSpPr>
        <p:spPr bwMode="auto">
          <a:xfrm>
            <a:off x="1357313" y="714375"/>
            <a:ext cx="473075" cy="254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ЦДТ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5" name="AutoShape 87"/>
          <p:cNvSpPr>
            <a:spLocks noChangeArrowheads="1"/>
          </p:cNvSpPr>
          <p:nvPr/>
        </p:nvSpPr>
        <p:spPr bwMode="auto">
          <a:xfrm>
            <a:off x="500063" y="1643063"/>
            <a:ext cx="682625" cy="3286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ДЮСШШ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6" name="AutoShape 88"/>
          <p:cNvSpPr>
            <a:spLocks noChangeArrowheads="1"/>
          </p:cNvSpPr>
          <p:nvPr/>
        </p:nvSpPr>
        <p:spPr bwMode="auto">
          <a:xfrm>
            <a:off x="3190875" y="2508250"/>
            <a:ext cx="557213" cy="238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ЦДНТ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7" name="AutoShape 89"/>
          <p:cNvSpPr>
            <a:spLocks noChangeArrowheads="1"/>
          </p:cNvSpPr>
          <p:nvPr/>
        </p:nvSpPr>
        <p:spPr bwMode="auto">
          <a:xfrm>
            <a:off x="2071688" y="571500"/>
            <a:ext cx="536575" cy="246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ДДЮТ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8" name="AutoShape 90"/>
          <p:cNvSpPr>
            <a:spLocks noChangeArrowheads="1"/>
          </p:cNvSpPr>
          <p:nvPr/>
        </p:nvSpPr>
        <p:spPr bwMode="auto">
          <a:xfrm>
            <a:off x="3143250" y="3500438"/>
            <a:ext cx="788988" cy="214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ДЮСШ №2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59" name="AutoShape 91"/>
          <p:cNvSpPr>
            <a:spLocks noChangeArrowheads="1"/>
          </p:cNvSpPr>
          <p:nvPr/>
        </p:nvSpPr>
        <p:spPr bwMode="auto">
          <a:xfrm>
            <a:off x="2878138" y="722313"/>
            <a:ext cx="604837" cy="246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ПУ №11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0" name="AutoShape 92"/>
          <p:cNvSpPr>
            <a:spLocks noChangeArrowheads="1"/>
          </p:cNvSpPr>
          <p:nvPr/>
        </p:nvSpPr>
        <p:spPr bwMode="auto">
          <a:xfrm>
            <a:off x="2286000" y="1000125"/>
            <a:ext cx="555625" cy="246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ПУ №6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1" name="AutoShape 93"/>
          <p:cNvSpPr>
            <a:spLocks noChangeArrowheads="1"/>
          </p:cNvSpPr>
          <p:nvPr/>
        </p:nvSpPr>
        <p:spPr bwMode="auto">
          <a:xfrm>
            <a:off x="3286125" y="5286375"/>
            <a:ext cx="914400" cy="365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Музыкальная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школа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2" name="AutoShape 94"/>
          <p:cNvSpPr>
            <a:spLocks noChangeArrowheads="1"/>
          </p:cNvSpPr>
          <p:nvPr/>
        </p:nvSpPr>
        <p:spPr bwMode="auto">
          <a:xfrm>
            <a:off x="3357563" y="5000625"/>
            <a:ext cx="728662" cy="246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ДЮСШОР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3" name="AutoShape 95"/>
          <p:cNvSpPr>
            <a:spLocks noChangeArrowheads="1"/>
          </p:cNvSpPr>
          <p:nvPr/>
        </p:nvSpPr>
        <p:spPr bwMode="auto">
          <a:xfrm>
            <a:off x="3217863" y="1797050"/>
            <a:ext cx="544512" cy="201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МУК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4" name="AutoShape 96"/>
          <p:cNvSpPr>
            <a:spLocks noChangeArrowheads="1"/>
          </p:cNvSpPr>
          <p:nvPr/>
        </p:nvSpPr>
        <p:spPr bwMode="auto">
          <a:xfrm>
            <a:off x="3143250" y="6278563"/>
            <a:ext cx="941388" cy="579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Молодежный центр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«Спектр»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5" name="AutoShape 97"/>
          <p:cNvSpPr>
            <a:spLocks noChangeArrowheads="1"/>
          </p:cNvSpPr>
          <p:nvPr/>
        </p:nvSpPr>
        <p:spPr bwMode="auto">
          <a:xfrm>
            <a:off x="3206750" y="1482725"/>
            <a:ext cx="565150" cy="247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АПСИ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6" name="AutoShape 98"/>
          <p:cNvSpPr>
            <a:spLocks noChangeArrowheads="1"/>
          </p:cNvSpPr>
          <p:nvPr/>
        </p:nvSpPr>
        <p:spPr bwMode="auto">
          <a:xfrm>
            <a:off x="3305175" y="2825750"/>
            <a:ext cx="623888" cy="246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РОСТО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7" name="AutoShape 99"/>
          <p:cNvSpPr>
            <a:spLocks noChangeArrowheads="1"/>
          </p:cNvSpPr>
          <p:nvPr/>
        </p:nvSpPr>
        <p:spPr bwMode="auto">
          <a:xfrm>
            <a:off x="3214688" y="5715000"/>
            <a:ext cx="928687" cy="436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9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 «Мир без наркотиков»</a:t>
            </a:r>
          </a:p>
        </p:txBody>
      </p:sp>
      <p:sp>
        <p:nvSpPr>
          <p:cNvPr id="23568" name="AutoShape 100"/>
          <p:cNvSpPr>
            <a:spLocks noChangeArrowheads="1"/>
          </p:cNvSpPr>
          <p:nvPr/>
        </p:nvSpPr>
        <p:spPr bwMode="auto">
          <a:xfrm>
            <a:off x="3128963" y="3140075"/>
            <a:ext cx="633412" cy="349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в/ч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 41678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69" name="AutoShape 101"/>
          <p:cNvSpPr>
            <a:spLocks noChangeArrowheads="1"/>
          </p:cNvSpPr>
          <p:nvPr/>
        </p:nvSpPr>
        <p:spPr bwMode="auto">
          <a:xfrm>
            <a:off x="3071813" y="4214813"/>
            <a:ext cx="714375" cy="357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центр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«Улыбка»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0" name="AutoShape 102"/>
          <p:cNvSpPr>
            <a:spLocks noChangeArrowheads="1"/>
          </p:cNvSpPr>
          <p:nvPr/>
        </p:nvSpPr>
        <p:spPr bwMode="auto">
          <a:xfrm>
            <a:off x="2233613" y="6443663"/>
            <a:ext cx="715962" cy="3508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центр «Доверие»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1" name="AutoShape 103"/>
          <p:cNvSpPr>
            <a:spLocks noChangeArrowheads="1"/>
          </p:cNvSpPr>
          <p:nvPr/>
        </p:nvSpPr>
        <p:spPr bwMode="auto">
          <a:xfrm>
            <a:off x="2971800" y="1049338"/>
            <a:ext cx="790575" cy="3762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библиотека им. Лунина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2" name="AutoShape 104"/>
          <p:cNvSpPr>
            <a:spLocks noChangeArrowheads="1"/>
          </p:cNvSpPr>
          <p:nvPr/>
        </p:nvSpPr>
        <p:spPr bwMode="auto">
          <a:xfrm>
            <a:off x="1473200" y="6416675"/>
            <a:ext cx="665163" cy="3587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к/т «Родина»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3" name="AutoShape 105"/>
          <p:cNvSpPr>
            <a:spLocks noChangeArrowheads="1"/>
          </p:cNvSpPr>
          <p:nvPr/>
        </p:nvSpPr>
        <p:spPr bwMode="auto">
          <a:xfrm>
            <a:off x="604838" y="2611438"/>
            <a:ext cx="534987" cy="2238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АГПУ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4" name="AutoShape 106"/>
          <p:cNvSpPr>
            <a:spLocks noChangeArrowheads="1"/>
          </p:cNvSpPr>
          <p:nvPr/>
        </p:nvSpPr>
        <p:spPr bwMode="auto">
          <a:xfrm>
            <a:off x="622300" y="2906713"/>
            <a:ext cx="517525" cy="2333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АСПИ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5" name="AutoShape 107"/>
          <p:cNvSpPr>
            <a:spLocks noChangeArrowheads="1"/>
          </p:cNvSpPr>
          <p:nvPr/>
        </p:nvSpPr>
        <p:spPr bwMode="auto">
          <a:xfrm>
            <a:off x="622300" y="3228975"/>
            <a:ext cx="700088" cy="3603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Отдел молодежи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6" name="AutoShape 108"/>
          <p:cNvSpPr>
            <a:spLocks noChangeArrowheads="1"/>
          </p:cNvSpPr>
          <p:nvPr/>
        </p:nvSpPr>
        <p:spPr bwMode="auto">
          <a:xfrm>
            <a:off x="604838" y="3648075"/>
            <a:ext cx="693737" cy="21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Драмтеатр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7" name="AutoShape 109"/>
          <p:cNvSpPr>
            <a:spLocks noChangeArrowheads="1"/>
          </p:cNvSpPr>
          <p:nvPr/>
        </p:nvSpPr>
        <p:spPr bwMode="auto">
          <a:xfrm>
            <a:off x="357188" y="3917950"/>
            <a:ext cx="898525" cy="349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rgbClr val="002060"/>
                </a:solidFill>
                <a:latin typeface="Times New Roman" pitchFamily="18" charset="0"/>
              </a:rPr>
              <a:t>к/т</a:t>
            </a:r>
          </a:p>
          <a:p>
            <a:pPr algn="ctr"/>
            <a:r>
              <a:rPr lang="ru-RU" sz="900">
                <a:solidFill>
                  <a:srgbClr val="002060"/>
                </a:solidFill>
                <a:latin typeface="Times New Roman" pitchFamily="18" charset="0"/>
              </a:rPr>
              <a:t>«Марс»</a:t>
            </a:r>
            <a:endParaRPr lang="ru-RU" sz="900">
              <a:solidFill>
                <a:srgbClr val="002060"/>
              </a:solidFill>
            </a:endParaRPr>
          </a:p>
        </p:txBody>
      </p:sp>
      <p:sp>
        <p:nvSpPr>
          <p:cNvPr id="23578" name="AutoShape 110"/>
          <p:cNvSpPr>
            <a:spLocks noChangeArrowheads="1"/>
          </p:cNvSpPr>
          <p:nvPr/>
        </p:nvSpPr>
        <p:spPr bwMode="auto">
          <a:xfrm>
            <a:off x="714375" y="5715000"/>
            <a:ext cx="739775" cy="479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Городской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совет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ветеранов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79" name="AutoShape 111"/>
          <p:cNvSpPr>
            <a:spLocks noChangeArrowheads="1"/>
          </p:cNvSpPr>
          <p:nvPr/>
        </p:nvSpPr>
        <p:spPr bwMode="auto">
          <a:xfrm>
            <a:off x="0" y="4325938"/>
            <a:ext cx="1362075" cy="4302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900">
                <a:solidFill>
                  <a:srgbClr val="002060"/>
                </a:solidFill>
                <a:latin typeface="Times New Roman" pitchFamily="18" charset="0"/>
              </a:rPr>
              <a:t>Центральная городская библиотека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0" name="AutoShape 112"/>
          <p:cNvSpPr>
            <a:spLocks noChangeArrowheads="1"/>
          </p:cNvSpPr>
          <p:nvPr/>
        </p:nvSpPr>
        <p:spPr bwMode="auto">
          <a:xfrm>
            <a:off x="357188" y="5286375"/>
            <a:ext cx="1168400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библиотека им.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З.Космодемьянской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1" name="AutoShape 113"/>
          <p:cNvSpPr>
            <a:spLocks noChangeArrowheads="1"/>
          </p:cNvSpPr>
          <p:nvPr/>
        </p:nvSpPr>
        <p:spPr bwMode="auto">
          <a:xfrm>
            <a:off x="500063" y="6286500"/>
            <a:ext cx="923925" cy="365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Краеведческий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музей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2" name="AutoShape 114"/>
          <p:cNvSpPr>
            <a:spLocks noChangeArrowheads="1"/>
          </p:cNvSpPr>
          <p:nvPr/>
        </p:nvSpPr>
        <p:spPr bwMode="auto">
          <a:xfrm>
            <a:off x="622300" y="4779963"/>
            <a:ext cx="858838" cy="492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Центр планирования семьи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3" name="AutoShape 115"/>
          <p:cNvSpPr>
            <a:spLocks noChangeArrowheads="1"/>
          </p:cNvSpPr>
          <p:nvPr/>
        </p:nvSpPr>
        <p:spPr bwMode="auto">
          <a:xfrm>
            <a:off x="1955800" y="6102350"/>
            <a:ext cx="438150" cy="222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МСТ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4" name="AutoShape 116"/>
          <p:cNvSpPr>
            <a:spLocks noChangeArrowheads="1"/>
          </p:cNvSpPr>
          <p:nvPr/>
        </p:nvSpPr>
        <p:spPr bwMode="auto">
          <a:xfrm>
            <a:off x="2505075" y="6111875"/>
            <a:ext cx="438150" cy="2143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МТТ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5" name="AutoShape 117"/>
          <p:cNvSpPr>
            <a:spLocks noChangeArrowheads="1"/>
          </p:cNvSpPr>
          <p:nvPr/>
        </p:nvSpPr>
        <p:spPr bwMode="auto">
          <a:xfrm>
            <a:off x="714375" y="2000250"/>
            <a:ext cx="457200" cy="212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ГДК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6" name="AutoShape 118"/>
          <p:cNvSpPr>
            <a:spLocks noChangeArrowheads="1"/>
          </p:cNvSpPr>
          <p:nvPr/>
        </p:nvSpPr>
        <p:spPr bwMode="auto">
          <a:xfrm>
            <a:off x="3286125" y="4714875"/>
            <a:ext cx="552450" cy="2238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АЦПЛ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7" name="AutoShape 119"/>
          <p:cNvSpPr>
            <a:spLocks noChangeArrowheads="1"/>
          </p:cNvSpPr>
          <p:nvPr/>
        </p:nvSpPr>
        <p:spPr bwMode="auto">
          <a:xfrm>
            <a:off x="1785938" y="1000125"/>
            <a:ext cx="395287" cy="222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ДО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8" name="AutoShape 120"/>
          <p:cNvSpPr>
            <a:spLocks noChangeArrowheads="1"/>
          </p:cNvSpPr>
          <p:nvPr/>
        </p:nvSpPr>
        <p:spPr bwMode="auto">
          <a:xfrm>
            <a:off x="3073400" y="2063750"/>
            <a:ext cx="698500" cy="361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музей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 спецназа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89" name="AutoShape 121"/>
          <p:cNvSpPr>
            <a:spLocks noChangeArrowheads="1"/>
          </p:cNvSpPr>
          <p:nvPr/>
        </p:nvSpPr>
        <p:spPr bwMode="auto">
          <a:xfrm>
            <a:off x="0" y="2214563"/>
            <a:ext cx="1017588" cy="3571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Художественная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школа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90" name="AutoShape 122"/>
          <p:cNvSpPr>
            <a:spLocks noChangeArrowheads="1"/>
          </p:cNvSpPr>
          <p:nvPr/>
        </p:nvSpPr>
        <p:spPr bwMode="auto">
          <a:xfrm>
            <a:off x="357188" y="1357313"/>
            <a:ext cx="812800" cy="265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ДЮСШ№1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591" name="AutoShape 124"/>
          <p:cNvSpPr>
            <a:spLocks noChangeArrowheads="1"/>
          </p:cNvSpPr>
          <p:nvPr/>
        </p:nvSpPr>
        <p:spPr bwMode="auto">
          <a:xfrm>
            <a:off x="3000375" y="3786188"/>
            <a:ext cx="992188" cy="3603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библиотека им.</a:t>
            </a:r>
          </a:p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Каспарова</a:t>
            </a: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3592" name="AutoShape 125"/>
          <p:cNvCxnSpPr>
            <a:cxnSpLocks noChangeShapeType="1"/>
            <a:endCxn id="23560" idx="2"/>
          </p:cNvCxnSpPr>
          <p:nvPr/>
        </p:nvCxnSpPr>
        <p:spPr bwMode="auto">
          <a:xfrm rot="5400000" flipH="1" flipV="1">
            <a:off x="1833563" y="1841500"/>
            <a:ext cx="1325562" cy="13493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593" name="AutoShape 126"/>
          <p:cNvCxnSpPr>
            <a:cxnSpLocks noChangeShapeType="1"/>
            <a:endCxn id="23578" idx="3"/>
          </p:cNvCxnSpPr>
          <p:nvPr/>
        </p:nvCxnSpPr>
        <p:spPr bwMode="auto">
          <a:xfrm rot="5400000">
            <a:off x="200818" y="3761582"/>
            <a:ext cx="3446463" cy="93980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594" name="AutoShape 127"/>
          <p:cNvCxnSpPr>
            <a:cxnSpLocks noChangeShapeType="1"/>
          </p:cNvCxnSpPr>
          <p:nvPr/>
        </p:nvCxnSpPr>
        <p:spPr bwMode="auto">
          <a:xfrm flipV="1">
            <a:off x="2505075" y="1404938"/>
            <a:ext cx="473075" cy="120650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595" name="AutoShape 128"/>
          <p:cNvCxnSpPr>
            <a:cxnSpLocks noChangeShapeType="1"/>
          </p:cNvCxnSpPr>
          <p:nvPr/>
        </p:nvCxnSpPr>
        <p:spPr bwMode="auto">
          <a:xfrm flipH="1">
            <a:off x="2700338" y="2425700"/>
            <a:ext cx="373062" cy="320675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596" name="AutoShape 129"/>
          <p:cNvCxnSpPr>
            <a:cxnSpLocks noChangeShapeType="1"/>
          </p:cNvCxnSpPr>
          <p:nvPr/>
        </p:nvCxnSpPr>
        <p:spPr bwMode="auto">
          <a:xfrm flipH="1">
            <a:off x="2943225" y="3228975"/>
            <a:ext cx="185738" cy="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597" name="AutoShape 130"/>
          <p:cNvCxnSpPr>
            <a:cxnSpLocks noChangeShapeType="1"/>
            <a:stCxn id="23591" idx="1"/>
          </p:cNvCxnSpPr>
          <p:nvPr/>
        </p:nvCxnSpPr>
        <p:spPr bwMode="auto">
          <a:xfrm rot="10800000">
            <a:off x="2608263" y="3648075"/>
            <a:ext cx="392112" cy="319088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598" name="AutoShape 131"/>
          <p:cNvCxnSpPr>
            <a:cxnSpLocks noChangeShapeType="1"/>
            <a:stCxn id="23586" idx="1"/>
          </p:cNvCxnSpPr>
          <p:nvPr/>
        </p:nvCxnSpPr>
        <p:spPr bwMode="auto">
          <a:xfrm rot="10800000">
            <a:off x="2439988" y="3784600"/>
            <a:ext cx="846137" cy="1042988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599" name="AutoShape 132"/>
          <p:cNvCxnSpPr>
            <a:cxnSpLocks noChangeShapeType="1"/>
          </p:cNvCxnSpPr>
          <p:nvPr/>
        </p:nvCxnSpPr>
        <p:spPr bwMode="auto">
          <a:xfrm flipH="1" flipV="1">
            <a:off x="2233613" y="3803650"/>
            <a:ext cx="900112" cy="250190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0" name="AutoShape 133"/>
          <p:cNvCxnSpPr>
            <a:cxnSpLocks noChangeShapeType="1"/>
            <a:stCxn id="23572" idx="0"/>
          </p:cNvCxnSpPr>
          <p:nvPr/>
        </p:nvCxnSpPr>
        <p:spPr bwMode="auto">
          <a:xfrm rot="5400000" flipH="1" flipV="1">
            <a:off x="665163" y="4943475"/>
            <a:ext cx="2613025" cy="333375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1" name="AutoShape 134"/>
          <p:cNvCxnSpPr>
            <a:cxnSpLocks noChangeShapeType="1"/>
          </p:cNvCxnSpPr>
          <p:nvPr/>
        </p:nvCxnSpPr>
        <p:spPr bwMode="auto">
          <a:xfrm rot="5400000" flipH="1" flipV="1">
            <a:off x="491331" y="4753769"/>
            <a:ext cx="2541588" cy="66675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2" name="AutoShape 135"/>
          <p:cNvCxnSpPr>
            <a:cxnSpLocks noChangeShapeType="1"/>
          </p:cNvCxnSpPr>
          <p:nvPr/>
        </p:nvCxnSpPr>
        <p:spPr bwMode="auto">
          <a:xfrm rot="5400000" flipH="1" flipV="1">
            <a:off x="986631" y="4318795"/>
            <a:ext cx="1552575" cy="525462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3" name="AutoShape 136"/>
          <p:cNvCxnSpPr>
            <a:cxnSpLocks noChangeShapeType="1"/>
          </p:cNvCxnSpPr>
          <p:nvPr/>
        </p:nvCxnSpPr>
        <p:spPr bwMode="auto">
          <a:xfrm>
            <a:off x="1333500" y="3363913"/>
            <a:ext cx="147638" cy="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4" name="AutoShape 137"/>
          <p:cNvCxnSpPr>
            <a:cxnSpLocks noChangeShapeType="1"/>
            <a:endCxn id="23554" idx="2"/>
          </p:cNvCxnSpPr>
          <p:nvPr/>
        </p:nvCxnSpPr>
        <p:spPr bwMode="auto">
          <a:xfrm rot="16200000" flipV="1">
            <a:off x="1074737" y="1487488"/>
            <a:ext cx="1539875" cy="50165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5" name="AutoShape 138"/>
          <p:cNvCxnSpPr>
            <a:cxnSpLocks noChangeShapeType="1"/>
          </p:cNvCxnSpPr>
          <p:nvPr/>
        </p:nvCxnSpPr>
        <p:spPr bwMode="auto">
          <a:xfrm rot="16200000" flipV="1">
            <a:off x="1458120" y="1828006"/>
            <a:ext cx="1293812" cy="66675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6" name="AutoShape 139"/>
          <p:cNvCxnSpPr>
            <a:cxnSpLocks noChangeShapeType="1"/>
          </p:cNvCxnSpPr>
          <p:nvPr/>
        </p:nvCxnSpPr>
        <p:spPr bwMode="auto">
          <a:xfrm rot="16200000" flipV="1">
            <a:off x="1392238" y="1679575"/>
            <a:ext cx="1714500" cy="6985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07" name="AutoShape 140"/>
          <p:cNvCxnSpPr>
            <a:cxnSpLocks noChangeShapeType="1"/>
          </p:cNvCxnSpPr>
          <p:nvPr/>
        </p:nvCxnSpPr>
        <p:spPr bwMode="auto">
          <a:xfrm rot="5400000" flipH="1" flipV="1">
            <a:off x="1674019" y="1683544"/>
            <a:ext cx="1938338" cy="57150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08" name="AutoShape 141"/>
          <p:cNvCxnSpPr>
            <a:cxnSpLocks noChangeShapeType="1"/>
          </p:cNvCxnSpPr>
          <p:nvPr/>
        </p:nvCxnSpPr>
        <p:spPr bwMode="auto">
          <a:xfrm flipV="1">
            <a:off x="2608263" y="1535113"/>
            <a:ext cx="598487" cy="1081087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09" name="AutoShape 142"/>
          <p:cNvCxnSpPr>
            <a:cxnSpLocks noChangeShapeType="1"/>
          </p:cNvCxnSpPr>
          <p:nvPr/>
        </p:nvCxnSpPr>
        <p:spPr bwMode="auto">
          <a:xfrm flipV="1">
            <a:off x="2684463" y="1851025"/>
            <a:ext cx="522287" cy="803275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0" name="AutoShape 143"/>
          <p:cNvCxnSpPr>
            <a:cxnSpLocks noChangeShapeType="1"/>
          </p:cNvCxnSpPr>
          <p:nvPr/>
        </p:nvCxnSpPr>
        <p:spPr bwMode="auto">
          <a:xfrm flipH="1">
            <a:off x="2798763" y="2616200"/>
            <a:ext cx="392112" cy="142875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1" name="AutoShape 144"/>
          <p:cNvCxnSpPr>
            <a:cxnSpLocks noChangeShapeType="1"/>
          </p:cNvCxnSpPr>
          <p:nvPr/>
        </p:nvCxnSpPr>
        <p:spPr bwMode="auto">
          <a:xfrm flipH="1">
            <a:off x="2887663" y="2906713"/>
            <a:ext cx="417512" cy="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2" name="AutoShape 145"/>
          <p:cNvCxnSpPr>
            <a:cxnSpLocks noChangeShapeType="1"/>
            <a:stCxn id="23558" idx="1"/>
          </p:cNvCxnSpPr>
          <p:nvPr/>
        </p:nvCxnSpPr>
        <p:spPr bwMode="auto">
          <a:xfrm rot="10800000">
            <a:off x="2873375" y="3489325"/>
            <a:ext cx="269875" cy="119063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3" name="AutoShape 146"/>
          <p:cNvCxnSpPr>
            <a:cxnSpLocks noChangeShapeType="1"/>
          </p:cNvCxnSpPr>
          <p:nvPr/>
        </p:nvCxnSpPr>
        <p:spPr bwMode="auto">
          <a:xfrm rot="10800000">
            <a:off x="2492375" y="3784600"/>
            <a:ext cx="579438" cy="50165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4" name="AutoShape 147"/>
          <p:cNvCxnSpPr>
            <a:cxnSpLocks noChangeShapeType="1"/>
            <a:stCxn id="23562" idx="1"/>
          </p:cNvCxnSpPr>
          <p:nvPr/>
        </p:nvCxnSpPr>
        <p:spPr bwMode="auto">
          <a:xfrm rot="10800000">
            <a:off x="2322513" y="3732213"/>
            <a:ext cx="1035050" cy="1392237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5" name="AutoShape 148"/>
          <p:cNvCxnSpPr>
            <a:cxnSpLocks noChangeShapeType="1"/>
            <a:stCxn id="23561" idx="1"/>
          </p:cNvCxnSpPr>
          <p:nvPr/>
        </p:nvCxnSpPr>
        <p:spPr bwMode="auto">
          <a:xfrm rot="10800000">
            <a:off x="2305050" y="3784600"/>
            <a:ext cx="981075" cy="168433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6" name="AutoShape 149"/>
          <p:cNvCxnSpPr>
            <a:cxnSpLocks noChangeShapeType="1"/>
          </p:cNvCxnSpPr>
          <p:nvPr/>
        </p:nvCxnSpPr>
        <p:spPr bwMode="auto">
          <a:xfrm flipH="1" flipV="1">
            <a:off x="2233613" y="3803650"/>
            <a:ext cx="973137" cy="2068513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7" name="AutoShape 150"/>
          <p:cNvCxnSpPr>
            <a:cxnSpLocks noChangeShapeType="1"/>
          </p:cNvCxnSpPr>
          <p:nvPr/>
        </p:nvCxnSpPr>
        <p:spPr bwMode="auto">
          <a:xfrm flipH="1" flipV="1">
            <a:off x="2233613" y="3803650"/>
            <a:ext cx="450850" cy="2308225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8" name="AutoShape 151"/>
          <p:cNvCxnSpPr>
            <a:cxnSpLocks noChangeShapeType="1"/>
          </p:cNvCxnSpPr>
          <p:nvPr/>
        </p:nvCxnSpPr>
        <p:spPr bwMode="auto">
          <a:xfrm flipV="1">
            <a:off x="2138363" y="3816350"/>
            <a:ext cx="50800" cy="228600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19" name="AutoShape 152"/>
          <p:cNvCxnSpPr>
            <a:cxnSpLocks noChangeShapeType="1"/>
          </p:cNvCxnSpPr>
          <p:nvPr/>
        </p:nvCxnSpPr>
        <p:spPr bwMode="auto">
          <a:xfrm flipH="1" flipV="1">
            <a:off x="2189163" y="3803650"/>
            <a:ext cx="250825" cy="2640013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0" name="AutoShape 153"/>
          <p:cNvCxnSpPr>
            <a:cxnSpLocks noChangeShapeType="1"/>
          </p:cNvCxnSpPr>
          <p:nvPr/>
        </p:nvCxnSpPr>
        <p:spPr bwMode="auto">
          <a:xfrm flipV="1">
            <a:off x="1473200" y="3803650"/>
            <a:ext cx="482600" cy="117633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1" name="AutoShape 154"/>
          <p:cNvCxnSpPr>
            <a:cxnSpLocks noChangeShapeType="1"/>
          </p:cNvCxnSpPr>
          <p:nvPr/>
        </p:nvCxnSpPr>
        <p:spPr bwMode="auto">
          <a:xfrm flipV="1">
            <a:off x="1362075" y="3706813"/>
            <a:ext cx="508000" cy="80010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2" name="AutoShape 155"/>
          <p:cNvCxnSpPr>
            <a:cxnSpLocks noChangeShapeType="1"/>
          </p:cNvCxnSpPr>
          <p:nvPr/>
        </p:nvCxnSpPr>
        <p:spPr bwMode="auto">
          <a:xfrm flipV="1">
            <a:off x="1255713" y="3648075"/>
            <a:ext cx="485775" cy="51593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3" name="AutoShape 156"/>
          <p:cNvCxnSpPr>
            <a:cxnSpLocks noChangeShapeType="1"/>
          </p:cNvCxnSpPr>
          <p:nvPr/>
        </p:nvCxnSpPr>
        <p:spPr bwMode="auto">
          <a:xfrm flipV="1">
            <a:off x="1298575" y="3570288"/>
            <a:ext cx="306388" cy="214312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4" name="AutoShape 157"/>
          <p:cNvCxnSpPr>
            <a:cxnSpLocks noChangeShapeType="1"/>
          </p:cNvCxnSpPr>
          <p:nvPr/>
        </p:nvCxnSpPr>
        <p:spPr bwMode="auto">
          <a:xfrm>
            <a:off x="1139825" y="3021013"/>
            <a:ext cx="312738" cy="119062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5" name="AutoShape 158"/>
          <p:cNvCxnSpPr>
            <a:cxnSpLocks noChangeShapeType="1"/>
          </p:cNvCxnSpPr>
          <p:nvPr/>
        </p:nvCxnSpPr>
        <p:spPr bwMode="auto">
          <a:xfrm>
            <a:off x="1139825" y="2746375"/>
            <a:ext cx="341313" cy="16033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6" name="AutoShape 159"/>
          <p:cNvCxnSpPr>
            <a:cxnSpLocks noChangeShapeType="1"/>
            <a:stCxn id="23589" idx="3"/>
          </p:cNvCxnSpPr>
          <p:nvPr/>
        </p:nvCxnSpPr>
        <p:spPr bwMode="auto">
          <a:xfrm>
            <a:off x="1017588" y="2392363"/>
            <a:ext cx="606425" cy="354012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7" name="AutoShape 160"/>
          <p:cNvCxnSpPr>
            <a:cxnSpLocks noChangeShapeType="1"/>
            <a:endCxn id="23585" idx="3"/>
          </p:cNvCxnSpPr>
          <p:nvPr/>
        </p:nvCxnSpPr>
        <p:spPr bwMode="auto">
          <a:xfrm rot="10800000">
            <a:off x="1171575" y="2106613"/>
            <a:ext cx="615950" cy="509587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8" name="AutoShape 161"/>
          <p:cNvCxnSpPr>
            <a:cxnSpLocks noChangeShapeType="1"/>
            <a:endCxn id="23555" idx="3"/>
          </p:cNvCxnSpPr>
          <p:nvPr/>
        </p:nvCxnSpPr>
        <p:spPr bwMode="auto">
          <a:xfrm rot="16200000" flipV="1">
            <a:off x="1159669" y="1829594"/>
            <a:ext cx="733425" cy="687387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29" name="AutoShape 162"/>
          <p:cNvCxnSpPr>
            <a:cxnSpLocks noChangeShapeType="1"/>
            <a:endCxn id="23590" idx="3"/>
          </p:cNvCxnSpPr>
          <p:nvPr/>
        </p:nvCxnSpPr>
        <p:spPr bwMode="auto">
          <a:xfrm rot="16200000" flipV="1">
            <a:off x="1053306" y="1605757"/>
            <a:ext cx="1019175" cy="785812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30" name="AutoShape 163"/>
          <p:cNvCxnSpPr>
            <a:cxnSpLocks noChangeShapeType="1"/>
            <a:endCxn id="23631" idx="3"/>
          </p:cNvCxnSpPr>
          <p:nvPr/>
        </p:nvCxnSpPr>
        <p:spPr bwMode="auto">
          <a:xfrm rot="16200000" flipV="1">
            <a:off x="765969" y="1373981"/>
            <a:ext cx="1835150" cy="909638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sp>
        <p:nvSpPr>
          <p:cNvPr id="23631" name="AutoShape 164"/>
          <p:cNvSpPr>
            <a:spLocks noChangeArrowheads="1"/>
          </p:cNvSpPr>
          <p:nvPr/>
        </p:nvSpPr>
        <p:spPr bwMode="auto">
          <a:xfrm>
            <a:off x="500063" y="785813"/>
            <a:ext cx="728662" cy="2524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FF0000">
                <a:alpha val="70195"/>
              </a:srgbClr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800">
                <a:solidFill>
                  <a:srgbClr val="002060"/>
                </a:solidFill>
                <a:latin typeface="Times New Roman" pitchFamily="18" charset="0"/>
              </a:rPr>
              <a:t>ДЮСШФ</a:t>
            </a:r>
          </a:p>
          <a:p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3632" name="AutoShape 165"/>
          <p:cNvCxnSpPr>
            <a:cxnSpLocks noChangeShapeType="1"/>
            <a:endCxn id="23553" idx="3"/>
          </p:cNvCxnSpPr>
          <p:nvPr/>
        </p:nvCxnSpPr>
        <p:spPr bwMode="auto">
          <a:xfrm rot="16200000" flipV="1">
            <a:off x="861218" y="1447007"/>
            <a:ext cx="1414463" cy="91440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sp>
        <p:nvSpPr>
          <p:cNvPr id="207" name="Oval 84"/>
          <p:cNvSpPr>
            <a:spLocks noChangeArrowheads="1"/>
          </p:cNvSpPr>
          <p:nvPr/>
        </p:nvSpPr>
        <p:spPr bwMode="auto">
          <a:xfrm>
            <a:off x="1454150" y="2506663"/>
            <a:ext cx="1482725" cy="1295400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8" name="WordArt 12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2882900"/>
            <a:ext cx="1395413" cy="787400"/>
          </a:xfrm>
          <a:prstGeom prst="rect">
            <a:avLst/>
          </a:prstGeom>
          <a:noFill/>
        </p:spPr>
      </p:pic>
      <p:cxnSp>
        <p:nvCxnSpPr>
          <p:cNvPr id="23635" name="AutoShape 172"/>
          <p:cNvCxnSpPr>
            <a:cxnSpLocks noChangeShapeType="1"/>
          </p:cNvCxnSpPr>
          <p:nvPr/>
        </p:nvCxnSpPr>
        <p:spPr bwMode="auto">
          <a:xfrm flipV="1">
            <a:off x="6251575" y="2822575"/>
            <a:ext cx="600075" cy="2776538"/>
          </a:xfrm>
          <a:prstGeom prst="straightConnector1">
            <a:avLst/>
          </a:prstGeom>
          <a:noFill/>
          <a:ln w="19050">
            <a:solidFill>
              <a:srgbClr val="2E9117"/>
            </a:solidFill>
            <a:round/>
            <a:headEnd/>
            <a:tailEnd/>
          </a:ln>
        </p:spPr>
      </p:cxnSp>
      <p:sp>
        <p:nvSpPr>
          <p:cNvPr id="23636" name="AutoShape 174"/>
          <p:cNvSpPr>
            <a:spLocks noChangeArrowheads="1"/>
          </p:cNvSpPr>
          <p:nvPr/>
        </p:nvSpPr>
        <p:spPr bwMode="auto">
          <a:xfrm>
            <a:off x="5291138" y="269875"/>
            <a:ext cx="1103312" cy="735013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Историко-краеведческий кружок «Патриот»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37" name="AutoShape 175"/>
          <p:cNvSpPr>
            <a:spLocks noChangeArrowheads="1"/>
          </p:cNvSpPr>
          <p:nvPr/>
        </p:nvSpPr>
        <p:spPr bwMode="auto">
          <a:xfrm>
            <a:off x="7718425" y="1004888"/>
            <a:ext cx="1203325" cy="423862"/>
          </a:xfrm>
          <a:prstGeom prst="roundRect">
            <a:avLst>
              <a:gd name="adj" fmla="val 16667"/>
            </a:avLst>
          </a:prstGeom>
          <a:noFill/>
          <a:ln w="19050" cmpd="thickThin">
            <a:solidFill>
              <a:srgbClr val="C00000">
                <a:alpha val="94901"/>
              </a:srgbClr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Спортивный клуб «Скаут»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38" name="AutoShape 176"/>
          <p:cNvSpPr>
            <a:spLocks noChangeArrowheads="1"/>
          </p:cNvSpPr>
          <p:nvPr/>
        </p:nvSpPr>
        <p:spPr bwMode="auto">
          <a:xfrm>
            <a:off x="7448550" y="285750"/>
            <a:ext cx="1238250" cy="6286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Военно-спортивный клуб «Связист»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39" name="AutoShape 177"/>
          <p:cNvSpPr>
            <a:spLocks noChangeArrowheads="1"/>
          </p:cNvSpPr>
          <p:nvPr/>
        </p:nvSpPr>
        <p:spPr bwMode="auto">
          <a:xfrm>
            <a:off x="6451600" y="252413"/>
            <a:ext cx="933450" cy="6905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Стрелковый кружок</a:t>
            </a:r>
          </a:p>
          <a:p>
            <a:pPr algn="ctr"/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«Меткий стрелок»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0" name="AutoShape 178"/>
          <p:cNvSpPr>
            <a:spLocks noChangeArrowheads="1"/>
          </p:cNvSpPr>
          <p:nvPr/>
        </p:nvSpPr>
        <p:spPr bwMode="auto">
          <a:xfrm>
            <a:off x="4762500" y="1098550"/>
            <a:ext cx="879475" cy="54451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2 секции «Легкая атлетика»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1" name="AutoShape 179"/>
          <p:cNvSpPr>
            <a:spLocks noChangeArrowheads="1"/>
          </p:cNvSpPr>
          <p:nvPr/>
        </p:nvSpPr>
        <p:spPr bwMode="auto">
          <a:xfrm>
            <a:off x="4762500" y="1766888"/>
            <a:ext cx="879475" cy="54451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Секция «Тяжелая атлетика»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2" name="AutoShape 181"/>
          <p:cNvSpPr>
            <a:spLocks noChangeArrowheads="1"/>
          </p:cNvSpPr>
          <p:nvPr/>
        </p:nvSpPr>
        <p:spPr bwMode="auto">
          <a:xfrm>
            <a:off x="4714875" y="2500313"/>
            <a:ext cx="935038" cy="4238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Секция  «Волейбол»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3" name="AutoShape 182"/>
          <p:cNvSpPr>
            <a:spLocks noChangeArrowheads="1"/>
          </p:cNvSpPr>
          <p:nvPr/>
        </p:nvSpPr>
        <p:spPr bwMode="auto">
          <a:xfrm>
            <a:off x="7861300" y="1509713"/>
            <a:ext cx="1060450" cy="54451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Секция  «Настольный теннис»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4" name="AutoShape 183"/>
          <p:cNvSpPr>
            <a:spLocks noChangeArrowheads="1"/>
          </p:cNvSpPr>
          <p:nvPr/>
        </p:nvSpPr>
        <p:spPr bwMode="auto">
          <a:xfrm>
            <a:off x="8058150" y="2130425"/>
            <a:ext cx="676275" cy="4238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0000">
                <a:alpha val="72940"/>
              </a:srgbClr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2Секции «ОФП»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5" name="AutoShape 185"/>
          <p:cNvSpPr>
            <a:spLocks noChangeArrowheads="1"/>
          </p:cNvSpPr>
          <p:nvPr/>
        </p:nvSpPr>
        <p:spPr bwMode="auto">
          <a:xfrm>
            <a:off x="7500938" y="5143500"/>
            <a:ext cx="1228725" cy="5762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E9117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Кружок «Художественное выпиливание»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6" name="AutoShape 186"/>
          <p:cNvSpPr>
            <a:spLocks noChangeArrowheads="1"/>
          </p:cNvSpPr>
          <p:nvPr/>
        </p:nvSpPr>
        <p:spPr bwMode="auto">
          <a:xfrm>
            <a:off x="7858125" y="3429000"/>
            <a:ext cx="1071563" cy="7286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E9117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Студия вокального искусства «Лира»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47" name="AutoShape 187"/>
          <p:cNvSpPr>
            <a:spLocks noChangeArrowheads="1"/>
          </p:cNvSpPr>
          <p:nvPr/>
        </p:nvSpPr>
        <p:spPr bwMode="auto">
          <a:xfrm>
            <a:off x="7858125" y="4429125"/>
            <a:ext cx="981075" cy="57943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E9117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Клуб «Правовед»</a:t>
            </a: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3648" name="AutoShape 188"/>
          <p:cNvCxnSpPr>
            <a:cxnSpLocks noChangeShapeType="1"/>
            <a:stCxn id="23642" idx="3"/>
          </p:cNvCxnSpPr>
          <p:nvPr/>
        </p:nvCxnSpPr>
        <p:spPr bwMode="auto">
          <a:xfrm flipV="1">
            <a:off x="5649913" y="2244725"/>
            <a:ext cx="908050" cy="466725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49" name="AutoShape 189"/>
          <p:cNvCxnSpPr>
            <a:cxnSpLocks noChangeShapeType="1"/>
          </p:cNvCxnSpPr>
          <p:nvPr/>
        </p:nvCxnSpPr>
        <p:spPr bwMode="auto">
          <a:xfrm flipV="1">
            <a:off x="7232650" y="1260475"/>
            <a:ext cx="485775" cy="79375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50" name="AutoShape 190"/>
          <p:cNvCxnSpPr>
            <a:cxnSpLocks noChangeShapeType="1"/>
          </p:cNvCxnSpPr>
          <p:nvPr/>
        </p:nvCxnSpPr>
        <p:spPr bwMode="auto">
          <a:xfrm flipV="1">
            <a:off x="6985000" y="914400"/>
            <a:ext cx="615950" cy="1162050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51" name="AutoShape 191"/>
          <p:cNvCxnSpPr>
            <a:cxnSpLocks noChangeShapeType="1"/>
          </p:cNvCxnSpPr>
          <p:nvPr/>
        </p:nvCxnSpPr>
        <p:spPr bwMode="auto">
          <a:xfrm flipV="1">
            <a:off x="6851650" y="942975"/>
            <a:ext cx="0" cy="1154113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52" name="AutoShape 192"/>
          <p:cNvCxnSpPr>
            <a:cxnSpLocks noChangeShapeType="1"/>
          </p:cNvCxnSpPr>
          <p:nvPr/>
        </p:nvCxnSpPr>
        <p:spPr bwMode="auto">
          <a:xfrm flipH="1" flipV="1">
            <a:off x="6072188" y="1000125"/>
            <a:ext cx="323850" cy="1071563"/>
          </a:xfrm>
          <a:prstGeom prst="straightConnector1">
            <a:avLst/>
          </a:prstGeom>
          <a:noFill/>
          <a:ln w="190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23653" name="AutoShape 193"/>
          <p:cNvCxnSpPr>
            <a:cxnSpLocks noChangeShapeType="1"/>
          </p:cNvCxnSpPr>
          <p:nvPr/>
        </p:nvCxnSpPr>
        <p:spPr bwMode="auto">
          <a:xfrm>
            <a:off x="7442200" y="2925763"/>
            <a:ext cx="438150" cy="817562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54" name="AutoShape 194"/>
          <p:cNvCxnSpPr>
            <a:cxnSpLocks noChangeShapeType="1"/>
          </p:cNvCxnSpPr>
          <p:nvPr/>
        </p:nvCxnSpPr>
        <p:spPr bwMode="auto">
          <a:xfrm rot="16200000" flipH="1">
            <a:off x="5545138" y="1384300"/>
            <a:ext cx="904875" cy="708025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55" name="AutoShape 196"/>
          <p:cNvCxnSpPr>
            <a:cxnSpLocks noChangeShapeType="1"/>
            <a:stCxn id="23664" idx="3"/>
          </p:cNvCxnSpPr>
          <p:nvPr/>
        </p:nvCxnSpPr>
        <p:spPr bwMode="auto">
          <a:xfrm flipV="1">
            <a:off x="5641975" y="2660650"/>
            <a:ext cx="1209675" cy="126365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56" name="AutoShape 197"/>
          <p:cNvCxnSpPr>
            <a:cxnSpLocks noChangeShapeType="1"/>
          </p:cNvCxnSpPr>
          <p:nvPr/>
        </p:nvCxnSpPr>
        <p:spPr bwMode="auto">
          <a:xfrm>
            <a:off x="7718425" y="2681288"/>
            <a:ext cx="215900" cy="26670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57" name="AutoShape 198"/>
          <p:cNvCxnSpPr>
            <a:cxnSpLocks noChangeShapeType="1"/>
          </p:cNvCxnSpPr>
          <p:nvPr/>
        </p:nvCxnSpPr>
        <p:spPr bwMode="auto">
          <a:xfrm flipV="1">
            <a:off x="7232650" y="1766888"/>
            <a:ext cx="628650" cy="423862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58" name="AutoShape 200"/>
          <p:cNvCxnSpPr>
            <a:cxnSpLocks noChangeShapeType="1"/>
            <a:stCxn id="23662" idx="3"/>
          </p:cNvCxnSpPr>
          <p:nvPr/>
        </p:nvCxnSpPr>
        <p:spPr bwMode="auto">
          <a:xfrm flipV="1">
            <a:off x="5565775" y="2519363"/>
            <a:ext cx="1087438" cy="763587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59" name="AutoShape 202"/>
          <p:cNvCxnSpPr>
            <a:cxnSpLocks noChangeShapeType="1"/>
          </p:cNvCxnSpPr>
          <p:nvPr/>
        </p:nvCxnSpPr>
        <p:spPr bwMode="auto">
          <a:xfrm flipH="1" flipV="1">
            <a:off x="7080250" y="2889250"/>
            <a:ext cx="444500" cy="2590800"/>
          </a:xfrm>
          <a:prstGeom prst="straightConnector1">
            <a:avLst/>
          </a:prstGeom>
          <a:noFill/>
          <a:ln w="19050">
            <a:solidFill>
              <a:srgbClr val="2E9117"/>
            </a:solidFill>
            <a:round/>
            <a:headEnd/>
            <a:tailEnd/>
          </a:ln>
        </p:spPr>
      </p:cxnSp>
      <p:cxnSp>
        <p:nvCxnSpPr>
          <p:cNvPr id="23660" name="AutoShape 203"/>
          <p:cNvCxnSpPr>
            <a:cxnSpLocks noChangeShapeType="1"/>
          </p:cNvCxnSpPr>
          <p:nvPr/>
        </p:nvCxnSpPr>
        <p:spPr bwMode="auto">
          <a:xfrm>
            <a:off x="7385050" y="3001963"/>
            <a:ext cx="476250" cy="1622425"/>
          </a:xfrm>
          <a:prstGeom prst="straightConnector1">
            <a:avLst/>
          </a:prstGeom>
          <a:noFill/>
          <a:ln w="19050">
            <a:solidFill>
              <a:srgbClr val="2E9117"/>
            </a:solidFill>
            <a:round/>
            <a:headEnd/>
            <a:tailEnd/>
          </a:ln>
        </p:spPr>
      </p:cxnSp>
      <p:cxnSp>
        <p:nvCxnSpPr>
          <p:cNvPr id="23661" name="AutoShape 205"/>
          <p:cNvCxnSpPr>
            <a:cxnSpLocks noChangeShapeType="1"/>
          </p:cNvCxnSpPr>
          <p:nvPr/>
        </p:nvCxnSpPr>
        <p:spPr bwMode="auto">
          <a:xfrm>
            <a:off x="7685088" y="2289175"/>
            <a:ext cx="373062" cy="17145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sp>
        <p:nvSpPr>
          <p:cNvPr id="23662" name="AutoShape 206"/>
          <p:cNvSpPr>
            <a:spLocks noChangeArrowheads="1"/>
          </p:cNvSpPr>
          <p:nvPr/>
        </p:nvSpPr>
        <p:spPr bwMode="auto">
          <a:xfrm>
            <a:off x="4786313" y="3071813"/>
            <a:ext cx="779462" cy="4238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Секция  «Футбол»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63" name="AutoShape 207"/>
          <p:cNvSpPr>
            <a:spLocks noChangeArrowheads="1"/>
          </p:cNvSpPr>
          <p:nvPr/>
        </p:nvSpPr>
        <p:spPr bwMode="auto">
          <a:xfrm>
            <a:off x="4786313" y="4214813"/>
            <a:ext cx="1158875" cy="5730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Кружок</a:t>
            </a:r>
          </a:p>
          <a:p>
            <a:pPr algn="ctr"/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«Юные туристы»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3664" name="AutoShape 208"/>
          <p:cNvSpPr>
            <a:spLocks noChangeArrowheads="1"/>
          </p:cNvSpPr>
          <p:nvPr/>
        </p:nvSpPr>
        <p:spPr bwMode="auto">
          <a:xfrm>
            <a:off x="4862513" y="3711575"/>
            <a:ext cx="779462" cy="4238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Секция  «Ушу»</a:t>
            </a: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3665" name="AutoShape 209"/>
          <p:cNvCxnSpPr>
            <a:cxnSpLocks noChangeShapeType="1"/>
            <a:stCxn id="23663" idx="3"/>
          </p:cNvCxnSpPr>
          <p:nvPr/>
        </p:nvCxnSpPr>
        <p:spPr bwMode="auto">
          <a:xfrm flipV="1">
            <a:off x="5945188" y="2886075"/>
            <a:ext cx="808037" cy="1616075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sp>
        <p:nvSpPr>
          <p:cNvPr id="23666" name="AutoShape 210"/>
          <p:cNvSpPr>
            <a:spLocks noChangeArrowheads="1"/>
          </p:cNvSpPr>
          <p:nvPr/>
        </p:nvSpPr>
        <p:spPr bwMode="auto">
          <a:xfrm>
            <a:off x="5375275" y="5599113"/>
            <a:ext cx="1270000" cy="5762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2E9117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Студия изобразительного искусства</a:t>
            </a:r>
          </a:p>
          <a:p>
            <a:pPr algn="ctr">
              <a:spcAft>
                <a:spcPts val="1000"/>
              </a:spcAft>
            </a:pPr>
            <a:endParaRPr lang="ru-RU" sz="900" b="1">
              <a:solidFill>
                <a:srgbClr val="002060"/>
              </a:solidFill>
              <a:latin typeface="Times New Roman" pitchFamily="18" charset="0"/>
            </a:endParaRPr>
          </a:p>
        </p:txBody>
      </p:sp>
      <p:cxnSp>
        <p:nvCxnSpPr>
          <p:cNvPr id="23667" name="AutoShape 211"/>
          <p:cNvCxnSpPr>
            <a:cxnSpLocks noChangeShapeType="1"/>
            <a:stCxn id="23668" idx="3"/>
          </p:cNvCxnSpPr>
          <p:nvPr/>
        </p:nvCxnSpPr>
        <p:spPr bwMode="auto">
          <a:xfrm flipV="1">
            <a:off x="5961063" y="2728913"/>
            <a:ext cx="890587" cy="2408237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sp>
        <p:nvSpPr>
          <p:cNvPr id="23668" name="AutoShape 212"/>
          <p:cNvSpPr>
            <a:spLocks noChangeArrowheads="1"/>
          </p:cNvSpPr>
          <p:nvPr/>
        </p:nvSpPr>
        <p:spPr bwMode="auto">
          <a:xfrm>
            <a:off x="4802188" y="4843463"/>
            <a:ext cx="1158875" cy="58578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3 Секции         «Баскетбол»</a:t>
            </a:r>
          </a:p>
          <a:p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23669" name="AutoShape 213"/>
          <p:cNvCxnSpPr>
            <a:cxnSpLocks noChangeShapeType="1"/>
            <a:stCxn id="23641" idx="3"/>
          </p:cNvCxnSpPr>
          <p:nvPr/>
        </p:nvCxnSpPr>
        <p:spPr bwMode="auto">
          <a:xfrm>
            <a:off x="5641975" y="2039938"/>
            <a:ext cx="715963" cy="317500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23670" name="AutoShape 214"/>
          <p:cNvCxnSpPr>
            <a:cxnSpLocks noChangeShapeType="1"/>
            <a:stCxn id="23671" idx="0"/>
          </p:cNvCxnSpPr>
          <p:nvPr/>
        </p:nvCxnSpPr>
        <p:spPr bwMode="auto">
          <a:xfrm rot="16200000" flipV="1">
            <a:off x="5441157" y="4004468"/>
            <a:ext cx="3397250" cy="309563"/>
          </a:xfrm>
          <a:prstGeom prst="straightConnector1">
            <a:avLst/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</p:cxnSp>
      <p:sp>
        <p:nvSpPr>
          <p:cNvPr id="23671" name="AutoShape 215"/>
          <p:cNvSpPr>
            <a:spLocks noChangeArrowheads="1"/>
          </p:cNvSpPr>
          <p:nvPr/>
        </p:nvSpPr>
        <p:spPr bwMode="auto">
          <a:xfrm>
            <a:off x="6715125" y="5857875"/>
            <a:ext cx="1158875" cy="5207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Шахматный кружок                 от ЦДТ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52" name="AutoShape 173"/>
          <p:cNvSpPr>
            <a:spLocks noChangeArrowheads="1"/>
          </p:cNvSpPr>
          <p:nvPr/>
        </p:nvSpPr>
        <p:spPr bwMode="auto">
          <a:xfrm>
            <a:off x="5929313" y="1928813"/>
            <a:ext cx="1824037" cy="200025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63500" cmpd="thickThin">
            <a:solidFill>
              <a:srgbClr val="C0504D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В школе работает 25 различных кружков,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студий,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клубов, </a:t>
            </a:r>
          </a:p>
          <a:p>
            <a:pPr algn="ctr">
              <a:spcAft>
                <a:spcPts val="100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Bookman Old Style" pitchFamily="18" charset="0"/>
              </a:rPr>
              <a:t>объединений и спортивных секций</a:t>
            </a:r>
            <a:endParaRPr lang="ru-RU" sz="12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3673" name="Rectangle 171"/>
          <p:cNvSpPr>
            <a:spLocks noChangeArrowheads="1"/>
          </p:cNvSpPr>
          <p:nvPr/>
        </p:nvSpPr>
        <p:spPr bwMode="auto">
          <a:xfrm>
            <a:off x="0" y="0"/>
            <a:ext cx="435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4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взаимодействия школы </a:t>
            </a:r>
          </a:p>
          <a:p>
            <a:pPr algn="ctr" eaLnBrk="0" hangingPunct="0"/>
            <a:r>
              <a:rPr lang="ru-RU" sz="14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социальной средой</a:t>
            </a:r>
            <a:endParaRPr lang="ru-RU" sz="1400" u="sng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674" name="Rectangle 218"/>
          <p:cNvSpPr>
            <a:spLocks noChangeArrowheads="1"/>
          </p:cNvSpPr>
          <p:nvPr/>
        </p:nvSpPr>
        <p:spPr bwMode="auto">
          <a:xfrm>
            <a:off x="4071938" y="0"/>
            <a:ext cx="464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ru-RU" sz="14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Школьное дополнительное образование</a:t>
            </a:r>
            <a:endParaRPr lang="ru-RU" sz="1400" u="sng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675" name="AutoShape 184"/>
          <p:cNvSpPr>
            <a:spLocks noChangeArrowheads="1"/>
          </p:cNvSpPr>
          <p:nvPr/>
        </p:nvSpPr>
        <p:spPr bwMode="auto">
          <a:xfrm>
            <a:off x="7934325" y="2619375"/>
            <a:ext cx="1066800" cy="73818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4F81BD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900" b="1">
                <a:solidFill>
                  <a:srgbClr val="002060"/>
                </a:solidFill>
                <a:latin typeface="Times New Roman" pitchFamily="18" charset="0"/>
              </a:rPr>
              <a:t>Студия спортивно– эстрадного танца «Силуэт»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8938"/>
            <a:ext cx="8229600" cy="585787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тестирования: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graphicFrame>
        <p:nvGraphicFramePr>
          <p:cNvPr id="26626" name="Object 4"/>
          <p:cNvGraphicFramePr>
            <a:graphicFrameLocks noChangeAspect="1"/>
          </p:cNvGraphicFramePr>
          <p:nvPr/>
        </p:nvGraphicFramePr>
        <p:xfrm>
          <a:off x="0" y="3143250"/>
          <a:ext cx="8280400" cy="3895725"/>
        </p:xfrm>
        <a:graphic>
          <a:graphicData uri="http://schemas.openxmlformats.org/presentationml/2006/ole">
            <p:oleObj spid="_x0000_s26626" name="Диаграмма" r:id="rId3" imgW="5257800" imgH="1828800" progId="MSGraph.Chart.8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85750"/>
            <a:ext cx="9144000" cy="1857375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старших классах было проведено анкетирование,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состоявшее из 2-х частей: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-определение уровня патриотизма,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-определение уровня гражданственности.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Приняли участие 153 человека:</a:t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250" y="1857375"/>
            <a:ext cx="3429000" cy="10001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класс – 20 человек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классы – 46 человек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классы – 87 человека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38" y="0"/>
            <a:ext cx="87868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охватывает весь педагогический процесс, пронизывает все структуры, интегрируя учебные занятия и внеурочную жизнь обучающихся, разнообразные виды деятельности:</a:t>
            </a:r>
          </a:p>
          <a:p>
            <a:pPr eaLnBrk="0" hangingPunct="0"/>
            <a:endParaRPr lang="ru-RU" b="1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42938"/>
          <a:ext cx="9144000" cy="62166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04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работы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Учебная деятельность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истории, культуры Отечества, формирование у учащихся чувства патриотизма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учебные предметы ( история, ОБЖ, ИЗО, обществознание, литература, музыка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-Элективные предметы в профильном ( оборонно-спортивном) классе: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военная история России, история олимпийского движения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факультатив « Основы православной культуры»</a:t>
                      </a: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недели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Разнообразными формами и методами приобщать школьников к патриотическому наследию России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Неделя истории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неделя правовых знаний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неделя физической культуры и ОБЖ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неделя литературы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неделя искусства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неделя кубановедения</a:t>
                      </a: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КТД ко Дню Победы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КТД ко Дню защитника Отечества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школьный военно-исторический музей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шефская работа над ветеранами Вов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военно-спортивные эстафеты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«Зарница»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конкурс допризывной молодежи</a:t>
                      </a: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Воспитательные мероприятия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ученического самоуправления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Формировать сознание активного гражданина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работа школьного парламента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конкурс « Ученик года»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конкурс « Самый классный коллектив»</a:t>
                      </a: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Обеспечивать повышение уровня физической, теоретической, морально-волевой, технической и спортивной подготовки школьников, формировать ЗОЖ</a:t>
                      </a:r>
                    </a:p>
                  </a:txBody>
                  <a:tcPr marL="44526" marR="44526" marT="0" marB="0" anchor="ctr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военно-спортивный клуб «Связист»;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-кружок «Меткий стрелок»;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спортивный клуб «СКАУТ»;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секция «Тяжелая атлетика»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секции «Легкая атлетика»;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секции «ОФП»;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Секция «Ушу»;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526" marR="44526" marT="0" marB="0" horzOverflow="overflow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357188" y="357188"/>
            <a:ext cx="8229600" cy="5540375"/>
          </a:xfrm>
        </p:spPr>
        <p:txBody>
          <a:bodyPr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решения педагогического совета:</a:t>
            </a:r>
            <a:endParaRPr lang="ru-RU" sz="1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Одобрить работу педагогического коллектива школы по воспитанию гражданственности и патриотизма у школьников.  Совершенствовать и разнообразить формы и методы работы по данному направлению, выявляя и используя в практической деятельности позитивный опыт гражданско-патриотического воспитания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Выбрать инициативную группу для реализации плана гражданско-патриотического воспитания, посвященного 65-годовщине Победы в Великой отечественной войне.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Заместителю директора по ВР Марченко Е.С. и инициативной группе педагогического совета, разработать и утвердить «Комплексную воспитательную программу работы школы по гражданско-патриотическому воспитанию на 2010-2015 год», рассмотрев ее на заседаниях МО, создав систему массовых общешкольных, классных мероприятий совместно с педагогами, с родителями и учащимися, продолжая  работу по организации совместной общественно-значимой гражданско-патриотической деятельности родителей и учащихся.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Calibri" pitchFamily="34" charset="0"/>
              <a:buAutoNum type="arabicPeriod"/>
            </a:pPr>
            <a:r>
              <a:rPr lang="ru-RU" sz="1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планировании и организации воспитательной работы на 2 полугодие 2009–2010 учебного года: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</a:rPr>
              <a:t>-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продолжить проводить внеклассные и общешкольные мероприятия по гражданско-патриотическому воспитанию</a:t>
            </a:r>
            <a:r>
              <a:rPr lang="ru-RU" sz="1400" smtClean="0">
                <a:latin typeface="Times New Roman" pitchFamily="18" charset="0"/>
              </a:rPr>
              <a:t>;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</a:rPr>
              <a:t>- учитывать особенности учащихся 1–11-х классов в целях определения потребностей и интересов участников образовательного процесс; 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</a:rPr>
              <a:t>- использовать в работе с учащимися разнообразные педагогические, информационные технологии, мультимедиа, интернет, ДВД, а также документальные, художественно-исторические фильмы;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</a:rPr>
              <a:t>- приглашать для участия в мероприятиях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ветеранов ВОВ, тружеников тыла, участников локальных войн, выпускников-военнослужащих и курсантов военных училищ, а также родителей учащихся;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5.    Ежегодно проводить анкетирование учащихся по гражданско-патриотическому воспитанию, с целью выявления уровня гражданской позиции учащихся.</a:t>
            </a:r>
          </a:p>
          <a:p>
            <a:pPr marL="0" indent="0" algn="just" eaLnBrk="0" hangingPunc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6.     Обобщить опыт работы военно – исторического музея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8229600" cy="438943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нет человека без самолюбия,— так нет человека без любви к отечеству, и эта любовь дает воспитанию верный ключ к сердцу человека...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                                                                          К.Д.Ушинский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 и люблю, люблю и знаю.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чем больше знаю, тем больше люблю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Д.Ефремов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патриотизма начинается с воспитания любви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своей Малой Родине.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учитель\Рабочий стол\Педсовет Патриот.воспит\Грамоты дипломы\2 м есто в зональном этапе кравевой Спартакиады допризывной молодежи,посвященной Дню Побе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32314">
            <a:off x="6738938" y="954088"/>
            <a:ext cx="2039937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Documents and Settings\учитель\Рабочий стол\Педсовет Патриот.воспит\Грамоты дипломы\1 место 2009г. юнаармейскому отряду в конкурсе Контрольнотуристический маршрут в рамках городской игры Зарн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88883">
            <a:off x="473075" y="833438"/>
            <a:ext cx="2052638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Documents and Settings\учитель\Рабочий стол\Педсовет Патриот.воспит\Грамоты дипломы\1 место в легкоатлетической эстафете День победы в В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4550" y="3929063"/>
            <a:ext cx="17827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Documents and Settings\учитель\Рабочий стол\Педсовет Патриот.воспит\Грамоты дипломы\2 место в городском этапе14краевой Спартакиаде допризывной молодежи, посвященной Дню победы в ВОВ 2008г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79754">
            <a:off x="1916113" y="222250"/>
            <a:ext cx="21383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Documents and Settings\учитель\Рабочий стол\Педсовет Патриот.воспит\Грамоты дипломы\3 м есто по баскетболу юноши97-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4330700"/>
            <a:ext cx="18573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C:\Documents and Settings\учитель\Рабочий стол\Педсовет Патриот.воспит\Грамоты дипломы\Грамота 3 место по патриотической песн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4000500"/>
            <a:ext cx="1797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C:\Documents and Settings\учитель\Рабочий стол\Педсовет Патриот.воспит\Грамоты дипломы\команда МОУ - сОШ № 19 ,показавшая лучшие результаты в городском конкурсе Учись защищать Родину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6356">
            <a:off x="5214938" y="188913"/>
            <a:ext cx="1928812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C:\Documents and Settings\учитель\Рабочий стол\Педсовет Патриот.воспит\Грамоты дипломы\2 место 2008 в комбинированной эстафете,проводимой в рамках 2го этапа 14краевой спартакиады допризывной молодежи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88" y="4429125"/>
            <a:ext cx="1727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C:\Documents and Settings\учитель\Рабочий стол\Педсовет Патриот.воспит\Грамоты дипломы\диплом 1 степени 1 место за высокую подготовку спортсменов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50" y="3857625"/>
            <a:ext cx="197008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7" descr="C:\Documents and Settings\учитель\Рабочий стол\Педсовет Патриот.воспит\Грамоты дипломы\грамота 2 место  Учись защищать Родину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0"/>
            <a:ext cx="2128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642917"/>
          <a:ext cx="7929618" cy="6257485"/>
        </p:xfrm>
        <a:graphic>
          <a:graphicData uri="http://schemas.openxmlformats.org/drawingml/2006/table">
            <a:tbl>
              <a:tblPr/>
              <a:tblGrid>
                <a:gridCol w="6044242"/>
                <a:gridCol w="1885376"/>
              </a:tblGrid>
              <a:tr h="421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Городской смотр учебно-материальной базы по организации военно-патриотической работы в школе</a:t>
                      </a: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Зональный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конкурс « Учись защищать Родину - 2009»</a:t>
                      </a: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Городской конкурс « Учись защищать Родину - 2009»</a:t>
                      </a: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Проведение приписного освидетельствования допризывной молодежи</a:t>
                      </a: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Городской этап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VII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краевого фестиваля по гиревому спорту среди допризывной молодежи, посвященный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Е.П.Душину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Городские соревнования « Юный стрелок» на приз боевой славы трижды героя Советского Союза маршала авиации А.Н.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Покрышкина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место</a:t>
                      </a: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Городские соревнования допризывной молодежи. легкоатлетический кросс</a:t>
                      </a: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место</a:t>
                      </a: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Городские соревнования по разборке и сборке автомата в рамках конкурса </a:t>
                      </a:r>
                      <a:endParaRPr lang="ru-RU" sz="1400" dirty="0" smtClean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«Учись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защищать Родину»</a:t>
                      </a: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место</a:t>
                      </a: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Городская игра «Зарница» 2 этап - Викторина «Страницы истории 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3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Городской конкурс патриотической песни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зональном этапе соревнований допризывной молодежи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2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2 этапе городской 15 Спартакиады допризывной молодежи, посвященной Дню Победы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конкурс эскизов эмблемы праздника к 170-летию Армавира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2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городской игре «Зарница» 4 этап «Контрольно – туристический маршрут»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2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городском конкурсе «авторских поэтических произведений об Армавире среди учащихся общеобразовательных школ города»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42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городской игре «Зарница» 3 этап «Статен, строен, уважения достоин»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конкурс эскизов эмблемы праздника к 170-летию Армавира</a:t>
                      </a: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950" marR="459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>
                            <a:innerShdw blurRad="63500" dist="50800" dir="135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/>
                          <a:ea typeface="Times New Roman"/>
                        </a:rPr>
                        <a:t> место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>
                          <a:innerShdw blurRad="63500" dist="50800" dir="135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45950" marR="459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8209" name="Rectangle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Достижения по гражданско –  патриотическому воспитанию :</a:t>
            </a:r>
          </a:p>
          <a:p>
            <a:pPr algn="ctr" eaLnBrk="0" hangingPunct="0"/>
            <a:r>
              <a:rPr lang="ru-RU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( 2008-2009 учебный год)</a:t>
            </a:r>
          </a:p>
          <a:p>
            <a:pPr algn="ctr" eaLnBrk="0" hangingPunct="0"/>
            <a:endParaRPr lang="ru-RU" sz="2000" b="1" u="sng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8763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96"/>
          <p:cNvSpPr>
            <a:spLocks noChangeArrowheads="1"/>
          </p:cNvSpPr>
          <p:nvPr/>
        </p:nvSpPr>
        <p:spPr bwMode="auto">
          <a:xfrm>
            <a:off x="0" y="642938"/>
            <a:ext cx="2500313" cy="2357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Символика школы: 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герб, флаг, гимн</a:t>
            </a:r>
          </a:p>
        </p:txBody>
      </p:sp>
      <p:sp>
        <p:nvSpPr>
          <p:cNvPr id="19458" name="Rectangle 171"/>
          <p:cNvSpPr>
            <a:spLocks noChangeArrowheads="1"/>
          </p:cNvSpPr>
          <p:nvPr/>
        </p:nvSpPr>
        <p:spPr bwMode="auto">
          <a:xfrm>
            <a:off x="1214438" y="0"/>
            <a:ext cx="6786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Экспериментальное направление работы школы:</a:t>
            </a:r>
          </a:p>
          <a:p>
            <a:pPr algn="ctr" eaLnBrk="0" hangingPunct="0"/>
            <a:r>
              <a:rPr lang="ru-RU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Гражданско – патриотическое воспитание учащихся</a:t>
            </a:r>
            <a:endParaRPr lang="ru-RU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218"/>
          <p:cNvSpPr>
            <a:spLocks noChangeArrowheads="1"/>
          </p:cNvSpPr>
          <p:nvPr/>
        </p:nvSpPr>
        <p:spPr bwMode="auto">
          <a:xfrm>
            <a:off x="4071938" y="0"/>
            <a:ext cx="464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sz="14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AutoShape 96"/>
          <p:cNvSpPr>
            <a:spLocks noChangeArrowheads="1"/>
          </p:cNvSpPr>
          <p:nvPr/>
        </p:nvSpPr>
        <p:spPr bwMode="auto">
          <a:xfrm>
            <a:off x="6215063" y="785813"/>
            <a:ext cx="2928937" cy="2143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</a:rPr>
              <a:t>Связь с шефской 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</a:rPr>
              <a:t>воинской частью №41678</a:t>
            </a:r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19461" name="AutoShape 96"/>
          <p:cNvSpPr>
            <a:spLocks noChangeArrowheads="1"/>
          </p:cNvSpPr>
          <p:nvPr/>
        </p:nvSpPr>
        <p:spPr bwMode="auto">
          <a:xfrm>
            <a:off x="0" y="3071813"/>
            <a:ext cx="3143250" cy="17859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Школьный 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военно – исторический музей</a:t>
            </a:r>
          </a:p>
        </p:txBody>
      </p:sp>
      <p:sp>
        <p:nvSpPr>
          <p:cNvPr id="19462" name="AutoShape 96"/>
          <p:cNvSpPr>
            <a:spLocks noChangeArrowheads="1"/>
          </p:cNvSpPr>
          <p:nvPr/>
        </p:nvSpPr>
        <p:spPr bwMode="auto">
          <a:xfrm>
            <a:off x="6215063" y="3000375"/>
            <a:ext cx="2928937" cy="1857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 –техническая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</a:p>
        </p:txBody>
      </p:sp>
      <p:sp>
        <p:nvSpPr>
          <p:cNvPr id="19463" name="AutoShape 96"/>
          <p:cNvSpPr>
            <a:spLocks noChangeArrowheads="1"/>
          </p:cNvSpPr>
          <p:nvPr/>
        </p:nvSpPr>
        <p:spPr bwMode="auto">
          <a:xfrm>
            <a:off x="6286500" y="4929188"/>
            <a:ext cx="2643188" cy="1928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Результативное участие в мероприятиях по военно – патриотической работе</a:t>
            </a:r>
          </a:p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9464" name="AutoShape 96"/>
          <p:cNvSpPr>
            <a:spLocks noChangeArrowheads="1"/>
          </p:cNvSpPr>
          <p:nvPr/>
        </p:nvSpPr>
        <p:spPr bwMode="auto">
          <a:xfrm>
            <a:off x="2786063" y="785813"/>
            <a:ext cx="3071812" cy="2071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Поисковая и шефская работа в микрорайоне</a:t>
            </a:r>
          </a:p>
        </p:txBody>
      </p:sp>
      <p:sp>
        <p:nvSpPr>
          <p:cNvPr id="19465" name="AutoShape 96"/>
          <p:cNvSpPr>
            <a:spLocks noChangeArrowheads="1"/>
          </p:cNvSpPr>
          <p:nvPr/>
        </p:nvSpPr>
        <p:spPr bwMode="auto">
          <a:xfrm>
            <a:off x="0" y="5000625"/>
            <a:ext cx="2571750" cy="1643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школы</a:t>
            </a:r>
          </a:p>
          <a:p>
            <a:pPr algn="ctr"/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7123" name="Picture 3" descr="E:\Надо\Фото для презентации по нравственности\Концерт у солд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1588" y="1279525"/>
            <a:ext cx="2798762" cy="1671638"/>
          </a:xfrm>
          <a:prstGeom prst="rect">
            <a:avLst/>
          </a:prstGeom>
          <a:noFill/>
        </p:spPr>
      </p:pic>
      <p:pic>
        <p:nvPicPr>
          <p:cNvPr id="265" name="Picture 8" descr="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9525"/>
            <a:ext cx="1298575" cy="1725613"/>
          </a:xfrm>
          <a:prstGeom prst="rect">
            <a:avLst/>
          </a:prstGeom>
          <a:noFill/>
        </p:spPr>
      </p:pic>
      <p:pic>
        <p:nvPicPr>
          <p:cNvPr id="266" name="Picture 9" descr="0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1133475"/>
            <a:ext cx="1262063" cy="1798638"/>
          </a:xfrm>
          <a:prstGeom prst="rect">
            <a:avLst/>
          </a:prstGeom>
          <a:noFill/>
        </p:spPr>
      </p:pic>
      <p:pic>
        <p:nvPicPr>
          <p:cNvPr id="517124" name="Picture 4" descr="E:\Надо\Фото для презентации по нравственности\cab.h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713" y="3638550"/>
            <a:ext cx="1938337" cy="1225550"/>
          </a:xfrm>
          <a:prstGeom prst="rect">
            <a:avLst/>
          </a:prstGeom>
          <a:noFill/>
        </p:spPr>
      </p:pic>
      <p:pic>
        <p:nvPicPr>
          <p:cNvPr id="267" name="Рисунок 266" descr="S5000058к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7050" y="1279525"/>
            <a:ext cx="2528888" cy="1652588"/>
          </a:xfrm>
          <a:prstGeom prst="rect">
            <a:avLst/>
          </a:prstGeom>
          <a:noFill/>
        </p:spPr>
      </p:pic>
      <p:sp>
        <p:nvSpPr>
          <p:cNvPr id="207" name="Oval 84"/>
          <p:cNvSpPr>
            <a:spLocks noChangeArrowheads="1"/>
          </p:cNvSpPr>
          <p:nvPr/>
        </p:nvSpPr>
        <p:spPr bwMode="auto">
          <a:xfrm>
            <a:off x="2571750" y="2643188"/>
            <a:ext cx="3714750" cy="1143000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Условия эксперимента</a:t>
            </a:r>
            <a:endParaRPr lang="ru-RU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472" name="AutoShape 96"/>
          <p:cNvSpPr>
            <a:spLocks noChangeArrowheads="1"/>
          </p:cNvSpPr>
          <p:nvPr/>
        </p:nvSpPr>
        <p:spPr bwMode="auto">
          <a:xfrm>
            <a:off x="2643188" y="4000500"/>
            <a:ext cx="3571875" cy="2857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школы</a:t>
            </a:r>
          </a:p>
        </p:txBody>
      </p:sp>
      <p:pic>
        <p:nvPicPr>
          <p:cNvPr id="517125" name="Picture 5" descr="E:\Надо\Фото для презентации по нравственности\Бугров на семинар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8925" y="3425825"/>
            <a:ext cx="2224088" cy="1511300"/>
          </a:xfrm>
          <a:prstGeom prst="rect">
            <a:avLst/>
          </a:prstGeom>
          <a:noFill/>
        </p:spPr>
      </p:pic>
      <p:pic>
        <p:nvPicPr>
          <p:cNvPr id="268" name="Picture 3" descr="C:\Documents and Settings\администратор\Рабочий стол\ЮБИЛЕЙ\clip_ima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125" y="5291138"/>
            <a:ext cx="2139950" cy="1395412"/>
          </a:xfrm>
          <a:prstGeom prst="rect">
            <a:avLst/>
          </a:prstGeom>
          <a:noFill/>
        </p:spPr>
      </p:pic>
      <p:pic>
        <p:nvPicPr>
          <p:cNvPr id="269" name="Рисунок 268" descr="Прием в пионеры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8613" y="4352925"/>
            <a:ext cx="2139950" cy="1438275"/>
          </a:xfrm>
          <a:prstGeom prst="rect">
            <a:avLst/>
          </a:prstGeom>
          <a:noFill/>
        </p:spPr>
      </p:pic>
      <p:pic>
        <p:nvPicPr>
          <p:cNvPr id="270" name="Рисунок 269" descr="DSC0609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0013" y="4352925"/>
            <a:ext cx="1876425" cy="2224088"/>
          </a:xfrm>
          <a:prstGeom prst="rect">
            <a:avLst/>
          </a:prstGeom>
          <a:noFill/>
        </p:spPr>
      </p:pic>
      <p:pic>
        <p:nvPicPr>
          <p:cNvPr id="271" name="Рисунок 270" descr="ВальсПарадизаПоследний звонок2008 (13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65588" y="5419725"/>
            <a:ext cx="2159000" cy="1444625"/>
          </a:xfrm>
          <a:prstGeom prst="rect">
            <a:avLst/>
          </a:prstGeom>
          <a:noFill/>
        </p:spPr>
      </p:pic>
      <p:pic>
        <p:nvPicPr>
          <p:cNvPr id="277" name="Рисунок 276" descr="Учись защищать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65900" y="5651500"/>
            <a:ext cx="2011363" cy="1212850"/>
          </a:xfrm>
          <a:prstGeom prst="rect">
            <a:avLst/>
          </a:prstGeom>
          <a:noFill/>
        </p:spPr>
      </p:pic>
      <p:pic>
        <p:nvPicPr>
          <p:cNvPr id="278" name="Рисунок 277" descr="Концерт за Честь школы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0013" y="5638800"/>
            <a:ext cx="1865312" cy="1225550"/>
          </a:xfrm>
          <a:prstGeom prst="rect">
            <a:avLst/>
          </a:prstGeom>
          <a:noFill/>
        </p:spPr>
      </p:pic>
      <p:pic>
        <p:nvPicPr>
          <p:cNvPr id="19480" name="Picture 7" descr="C:\Documents and Settings\учитель\Рабочий стол\Педсовет Патриот.воспит\Грамоты дипломы\грамота 2 место  Учись защищать Родину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322638">
            <a:off x="8312150" y="6194425"/>
            <a:ext cx="4476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Picture 9" descr="C:\Documents and Settings\учитель\Рабочий стол\Педсовет Патриот.воспит\Грамоты дипломы\команда МОУ - сОШ № 19 ,показавшая лучшие результаты в городском конкурсе Учись защищать Родину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-1029777">
            <a:off x="6440488" y="6176963"/>
            <a:ext cx="45561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S5000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0" y="2352675"/>
            <a:ext cx="2925763" cy="1938338"/>
          </a:xfrm>
          <a:prstGeom prst="rect">
            <a:avLst/>
          </a:prstGeom>
          <a:noFill/>
        </p:spPr>
      </p:pic>
      <p:pic>
        <p:nvPicPr>
          <p:cNvPr id="7" name="Рисунок 6" descr="Вахта Памя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075" y="4565650"/>
            <a:ext cx="2936875" cy="2006600"/>
          </a:xfrm>
          <a:prstGeom prst="rect">
            <a:avLst/>
          </a:prstGeom>
          <a:noFill/>
        </p:spPr>
      </p:pic>
      <p:pic>
        <p:nvPicPr>
          <p:cNvPr id="8" name="Содержимое 3" descr="Возложение цветов к Вечному огн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4565650"/>
            <a:ext cx="2713037" cy="1871663"/>
          </a:xfrm>
          <a:prstGeom prst="rect">
            <a:avLst/>
          </a:prstGeom>
          <a:noFill/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6215063" y="2000250"/>
            <a:ext cx="2928937" cy="357188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</a:t>
            </a:r>
            <a:b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«Подарок солдату»</a:t>
            </a:r>
            <a:endParaRPr lang="ru-RU" sz="2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50018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2279650"/>
            <a:ext cx="2871788" cy="1963738"/>
          </a:xfrm>
          <a:prstGeom prst="rect">
            <a:avLst/>
          </a:prstGeom>
          <a:noFill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1888" y="2352675"/>
            <a:ext cx="2724150" cy="1938338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215063" y="4071938"/>
            <a:ext cx="2928937" cy="357187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Учебно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полевые сборы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6500813"/>
            <a:ext cx="2928938" cy="357187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Работа ДОО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«Пионеры Кубани»  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3188" y="4286250"/>
            <a:ext cx="3571875" cy="357188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Военно-спортивные конкурсы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«Учись защищать Родину!»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6215063" y="6500813"/>
            <a:ext cx="2928937" cy="357187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Возложение цветов к Вечному огню и обелискам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4313" y="3929063"/>
            <a:ext cx="2928937" cy="357187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4071938"/>
            <a:ext cx="2500313" cy="892175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Военно-спортивные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соревнования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«А, ну-ка, мальчики!»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3" name="Picture 1" descr="F:\фото ВПР 2010\S50011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9088" y="-6350"/>
            <a:ext cx="3144837" cy="1938338"/>
          </a:xfrm>
          <a:prstGeom prst="rect">
            <a:avLst/>
          </a:prstGeom>
          <a:noFill/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714625" y="2000250"/>
            <a:ext cx="3500438" cy="357188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Встречи с ветеранами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Великой Отечественной войны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" name="Рисунок 24" descr="S50021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350" y="4565650"/>
            <a:ext cx="2871788" cy="1871663"/>
          </a:xfrm>
          <a:prstGeom prst="rect">
            <a:avLst/>
          </a:prstGeom>
          <a:noFill/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3143250" y="6357938"/>
            <a:ext cx="2928938" cy="357187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Вахта Памяти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9" name="Рисунок 28" descr="S500006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6350" y="-6350"/>
            <a:ext cx="2584450" cy="1871663"/>
          </a:xfrm>
          <a:prstGeom prst="rect">
            <a:avLst/>
          </a:prstGeom>
          <a:noFill/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-500063" y="2000250"/>
            <a:ext cx="3571876" cy="357188"/>
          </a:xfrm>
          <a:prstGeom prst="rect">
            <a:avLst/>
          </a:prstGeo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Конкурсы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военно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патриотической песни</a:t>
            </a:r>
            <a:endParaRPr lang="ru-RU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499" name="Содержимое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" name="Рисунок 25" descr="S500009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1888" y="-6350"/>
            <a:ext cx="2938462" cy="196373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узей Армавирцы герои Сов.сою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1871663" cy="2841625"/>
          </a:xfrm>
          <a:prstGeom prst="rect">
            <a:avLst/>
          </a:prstGeom>
          <a:noFill/>
        </p:spPr>
      </p:pic>
      <p:pic>
        <p:nvPicPr>
          <p:cNvPr id="5" name="Рисунок 4" descr="МузейУчастники В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5663" y="-6350"/>
            <a:ext cx="1944687" cy="2871788"/>
          </a:xfrm>
          <a:prstGeom prst="rect">
            <a:avLst/>
          </a:prstGeom>
          <a:noFill/>
        </p:spPr>
      </p:pic>
      <p:pic>
        <p:nvPicPr>
          <p:cNvPr id="7" name="Рисунок 6" descr="музей школы экскурсия 2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6688" y="4535488"/>
            <a:ext cx="3408362" cy="2328862"/>
          </a:xfrm>
          <a:prstGeom prst="rect">
            <a:avLst/>
          </a:prstGeom>
          <a:noFill/>
        </p:spPr>
      </p:pic>
      <p:pic>
        <p:nvPicPr>
          <p:cNvPr id="10" name="Рисунок 9" descr="S50006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6925" y="706438"/>
            <a:ext cx="4937125" cy="1908175"/>
          </a:xfrm>
          <a:prstGeom prst="rect">
            <a:avLst/>
          </a:prstGeom>
          <a:noFill/>
        </p:spPr>
      </p:pic>
      <p:pic>
        <p:nvPicPr>
          <p:cNvPr id="11" name="Рисунок 10" descr="встреча с участником войны в школьном музе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4565650"/>
            <a:ext cx="3255963" cy="2298700"/>
          </a:xfrm>
          <a:prstGeom prst="rect">
            <a:avLst/>
          </a:prstGeom>
          <a:noFill/>
        </p:spPr>
      </p:pic>
      <p:pic>
        <p:nvPicPr>
          <p:cNvPr id="12" name="Рисунок 11" descr="Музей Экскурсия директоров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1525" y="4548188"/>
            <a:ext cx="3298825" cy="2316162"/>
          </a:xfrm>
          <a:prstGeom prst="rect">
            <a:avLst/>
          </a:prstGeom>
          <a:noFill/>
        </p:spPr>
      </p:pic>
      <p:pic>
        <p:nvPicPr>
          <p:cNvPr id="13" name="Рисунок 12" descr="Музей Картотека ветерапнов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0213" y="2876550"/>
            <a:ext cx="2238375" cy="1878013"/>
          </a:xfrm>
          <a:prstGeom prst="rect">
            <a:avLst/>
          </a:prstGeom>
          <a:noFill/>
        </p:spPr>
      </p:pic>
      <p:pic>
        <p:nvPicPr>
          <p:cNvPr id="14" name="Рисунок 13" descr="Книга памяти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92688" y="2919413"/>
            <a:ext cx="1895475" cy="18970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00125" y="2643188"/>
            <a:ext cx="7143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исторический музей  МОУ – СОШ № 19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rgbClr val="00B0F0">
                <a:alpha val="15000"/>
              </a:srgbClr>
            </a:gs>
            <a:gs pos="95000">
              <a:srgbClr val="0070C0">
                <a:alpha val="71000"/>
              </a:srgbClr>
            </a:gs>
            <a:gs pos="100000">
              <a:srgbClr val="0070C0">
                <a:alpha val="97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5"/>
          <p:cNvSpPr>
            <a:spLocks noChangeShapeType="1"/>
          </p:cNvSpPr>
          <p:nvPr/>
        </p:nvSpPr>
        <p:spPr bwMode="auto">
          <a:xfrm>
            <a:off x="4357688" y="164306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Line 32"/>
          <p:cNvSpPr>
            <a:spLocks noChangeShapeType="1"/>
          </p:cNvSpPr>
          <p:nvPr/>
        </p:nvSpPr>
        <p:spPr bwMode="auto">
          <a:xfrm flipV="1">
            <a:off x="4429125" y="40719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Line 33"/>
          <p:cNvSpPr>
            <a:spLocks noChangeShapeType="1"/>
          </p:cNvSpPr>
          <p:nvPr/>
        </p:nvSpPr>
        <p:spPr bwMode="auto">
          <a:xfrm flipV="1">
            <a:off x="4429125" y="51435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" name="Лента лицом вверх 29"/>
          <p:cNvSpPr/>
          <p:nvPr/>
        </p:nvSpPr>
        <p:spPr>
          <a:xfrm>
            <a:off x="2714625" y="4429125"/>
            <a:ext cx="3643313" cy="85725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Внеучебная</a:t>
            </a:r>
            <a:r>
              <a:rPr lang="ru-RU" dirty="0"/>
              <a:t> деятельность</a:t>
            </a:r>
            <a:endParaRPr lang="ru-RU" dirty="0"/>
          </a:p>
        </p:txBody>
      </p:sp>
      <p:sp>
        <p:nvSpPr>
          <p:cNvPr id="22534" name="Line 25"/>
          <p:cNvSpPr>
            <a:spLocks noChangeShapeType="1"/>
          </p:cNvSpPr>
          <p:nvPr/>
        </p:nvSpPr>
        <p:spPr bwMode="auto">
          <a:xfrm>
            <a:off x="4357688" y="25717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Лента лицом вниз 27"/>
          <p:cNvSpPr/>
          <p:nvPr/>
        </p:nvSpPr>
        <p:spPr>
          <a:xfrm>
            <a:off x="2571750" y="2071688"/>
            <a:ext cx="3571875" cy="7858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Учебная деятельность</a:t>
            </a:r>
            <a:endParaRPr lang="ru-RU" dirty="0"/>
          </a:p>
        </p:txBody>
      </p:sp>
      <p:grpSp>
        <p:nvGrpSpPr>
          <p:cNvPr id="2052" name="Oval 4"/>
          <p:cNvGrpSpPr>
            <a:grpSpLocks/>
          </p:cNvGrpSpPr>
          <p:nvPr/>
        </p:nvGrpSpPr>
        <p:grpSpPr bwMode="auto">
          <a:xfrm>
            <a:off x="2444750" y="3090863"/>
            <a:ext cx="3876675" cy="1060450"/>
            <a:chOff x="1540" y="1947"/>
            <a:chExt cx="2442" cy="668"/>
          </a:xfrm>
        </p:grpSpPr>
        <p:pic>
          <p:nvPicPr>
            <p:cNvPr id="22536" name="Oval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0" y="1947"/>
              <a:ext cx="2442" cy="668"/>
            </a:xfrm>
            <a:prstGeom prst="rect">
              <a:avLst/>
            </a:prstGeom>
            <a:noFill/>
          </p:spPr>
        </p:pic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1928" y="2052"/>
              <a:ext cx="166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rgbClr val="FF0000"/>
                  </a:solidFill>
                  <a:latin typeface="Constantia" pitchFamily="18" charset="0"/>
                </a:rPr>
                <a:t>ученик – гражданин-патриот</a:t>
              </a:r>
            </a:p>
          </p:txBody>
        </p:sp>
      </p:grp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200400" y="228600"/>
            <a:ext cx="2362200" cy="1524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Реализация краевой </a:t>
            </a:r>
          </a:p>
          <a:p>
            <a:pPr algn="ctr"/>
            <a:r>
              <a:rPr lang="ru-RU">
                <a:latin typeface="Constantia" pitchFamily="18" charset="0"/>
              </a:rPr>
              <a:t>программы</a:t>
            </a:r>
          </a:p>
          <a:p>
            <a:pPr algn="ctr"/>
            <a:r>
              <a:rPr lang="ru-RU">
                <a:latin typeface="Constantia" pitchFamily="18" charset="0"/>
              </a:rPr>
              <a:t>«Кубановедение»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228600" y="228600"/>
            <a:ext cx="2133600" cy="1600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Региональный</a:t>
            </a:r>
          </a:p>
          <a:p>
            <a:pPr algn="ctr"/>
            <a:r>
              <a:rPr lang="ru-RU">
                <a:latin typeface="Constantia" pitchFamily="18" charset="0"/>
              </a:rPr>
              <a:t>компонент на</a:t>
            </a:r>
          </a:p>
          <a:p>
            <a:pPr algn="ctr"/>
            <a:r>
              <a:rPr lang="ru-RU">
                <a:latin typeface="Constantia" pitchFamily="18" charset="0"/>
              </a:rPr>
              <a:t>уроках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6477000" y="304800"/>
            <a:ext cx="2209800" cy="15240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Факультатив</a:t>
            </a:r>
          </a:p>
          <a:p>
            <a:pPr algn="ctr"/>
            <a:r>
              <a:rPr lang="ru-RU">
                <a:latin typeface="Constantia" pitchFamily="18" charset="0"/>
              </a:rPr>
              <a:t>«Основы </a:t>
            </a:r>
          </a:p>
          <a:p>
            <a:pPr algn="ctr"/>
            <a:r>
              <a:rPr lang="ru-RU">
                <a:latin typeface="Constantia" pitchFamily="18" charset="0"/>
              </a:rPr>
              <a:t>Православной</a:t>
            </a:r>
          </a:p>
          <a:p>
            <a:pPr algn="ctr"/>
            <a:r>
              <a:rPr lang="ru-RU">
                <a:latin typeface="Constantia" pitchFamily="18" charset="0"/>
              </a:rPr>
              <a:t>Культуры»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228600" y="2286000"/>
            <a:ext cx="2133600" cy="1295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Изучение МГП</a:t>
            </a:r>
          </a:p>
          <a:p>
            <a:pPr algn="ctr"/>
            <a:r>
              <a:rPr lang="ru-RU">
                <a:latin typeface="Constantia" pitchFamily="18" charset="0"/>
              </a:rPr>
              <a:t>на уроках</a:t>
            </a:r>
          </a:p>
          <a:p>
            <a:pPr algn="ctr"/>
            <a:r>
              <a:rPr lang="ru-RU">
                <a:latin typeface="Constantia" pitchFamily="18" charset="0"/>
              </a:rPr>
              <a:t>гуманитарного</a:t>
            </a:r>
          </a:p>
          <a:p>
            <a:pPr algn="ctr"/>
            <a:r>
              <a:rPr lang="ru-RU">
                <a:latin typeface="Constantia" pitchFamily="18" charset="0"/>
              </a:rPr>
              <a:t> цикла</a:t>
            </a: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6629400" y="2286000"/>
            <a:ext cx="2057400" cy="1295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Элективный </a:t>
            </a:r>
          </a:p>
          <a:p>
            <a:pPr algn="ctr"/>
            <a:r>
              <a:rPr lang="ru-RU">
                <a:latin typeface="Constantia" pitchFamily="18" charset="0"/>
              </a:rPr>
              <a:t>курс</a:t>
            </a:r>
          </a:p>
          <a:p>
            <a:pPr algn="ctr"/>
            <a:r>
              <a:rPr lang="ru-RU">
                <a:latin typeface="Constantia" pitchFamily="18" charset="0"/>
              </a:rPr>
              <a:t>«Военная история</a:t>
            </a:r>
          </a:p>
          <a:p>
            <a:pPr algn="ctr"/>
            <a:r>
              <a:rPr lang="ru-RU">
                <a:latin typeface="Constantia" pitchFamily="18" charset="0"/>
              </a:rPr>
              <a:t>России»</a:t>
            </a: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228600" y="3886200"/>
            <a:ext cx="2133600" cy="1219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latin typeface="Constantia" pitchFamily="18" charset="0"/>
              </a:rPr>
              <a:t>Воспитание на </a:t>
            </a:r>
          </a:p>
          <a:p>
            <a:pPr algn="ctr"/>
            <a:r>
              <a:rPr lang="ru-RU" sz="1600">
                <a:latin typeface="Constantia" pitchFamily="18" charset="0"/>
              </a:rPr>
              <a:t>боевых </a:t>
            </a:r>
          </a:p>
          <a:p>
            <a:pPr algn="ctr"/>
            <a:r>
              <a:rPr lang="ru-RU" sz="1600">
                <a:latin typeface="Constantia" pitchFamily="18" charset="0"/>
              </a:rPr>
              <a:t>традициях народа </a:t>
            </a:r>
          </a:p>
          <a:p>
            <a:pPr algn="ctr"/>
            <a:r>
              <a:rPr lang="ru-RU" sz="1600">
                <a:latin typeface="Constantia" pitchFamily="18" charset="0"/>
              </a:rPr>
              <a:t>и Вооруженных Сил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6629400" y="3886200"/>
            <a:ext cx="2057400" cy="1066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Воспитание на</a:t>
            </a:r>
          </a:p>
          <a:p>
            <a:pPr algn="ctr"/>
            <a:r>
              <a:rPr lang="ru-RU">
                <a:latin typeface="Constantia" pitchFamily="18" charset="0"/>
              </a:rPr>
              <a:t>культурных</a:t>
            </a:r>
          </a:p>
          <a:p>
            <a:pPr algn="ctr"/>
            <a:r>
              <a:rPr lang="ru-RU">
                <a:latin typeface="Constantia" pitchFamily="18" charset="0"/>
              </a:rPr>
              <a:t>традициях</a:t>
            </a:r>
          </a:p>
          <a:p>
            <a:pPr algn="ctr"/>
            <a:r>
              <a:rPr lang="ru-RU">
                <a:latin typeface="Constantia" pitchFamily="18" charset="0"/>
              </a:rPr>
              <a:t>народа</a:t>
            </a:r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304800" y="5562600"/>
            <a:ext cx="2133600" cy="1295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Историко-</a:t>
            </a:r>
          </a:p>
          <a:p>
            <a:pPr algn="ctr"/>
            <a:r>
              <a:rPr lang="ru-RU">
                <a:latin typeface="Constantia" pitchFamily="18" charset="0"/>
              </a:rPr>
              <a:t>краеведческая </a:t>
            </a:r>
          </a:p>
          <a:p>
            <a:pPr algn="ctr"/>
            <a:r>
              <a:rPr lang="ru-RU">
                <a:latin typeface="Constantia" pitchFamily="18" charset="0"/>
              </a:rPr>
              <a:t>работа</a:t>
            </a:r>
          </a:p>
        </p:txBody>
      </p:sp>
      <p:sp>
        <p:nvSpPr>
          <p:cNvPr id="22547" name="AutoShape 20"/>
          <p:cNvSpPr>
            <a:spLocks noChangeArrowheads="1"/>
          </p:cNvSpPr>
          <p:nvPr/>
        </p:nvSpPr>
        <p:spPr bwMode="auto">
          <a:xfrm>
            <a:off x="3429000" y="5562600"/>
            <a:ext cx="2133600" cy="1295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Работа </a:t>
            </a:r>
          </a:p>
          <a:p>
            <a:pPr algn="ctr"/>
            <a:r>
              <a:rPr lang="ru-RU">
                <a:latin typeface="Constantia" pitchFamily="18" charset="0"/>
              </a:rPr>
              <a:t>школьного военно –</a:t>
            </a:r>
          </a:p>
          <a:p>
            <a:pPr algn="ctr"/>
            <a:r>
              <a:rPr lang="ru-RU">
                <a:latin typeface="Constantia" pitchFamily="18" charset="0"/>
              </a:rPr>
              <a:t>исторического</a:t>
            </a:r>
          </a:p>
          <a:p>
            <a:pPr algn="ctr"/>
            <a:r>
              <a:rPr lang="ru-RU">
                <a:latin typeface="Constantia" pitchFamily="18" charset="0"/>
              </a:rPr>
              <a:t>музея</a:t>
            </a:r>
          </a:p>
        </p:txBody>
      </p:sp>
      <p:sp>
        <p:nvSpPr>
          <p:cNvPr id="22548" name="AutoShape 21"/>
          <p:cNvSpPr>
            <a:spLocks noChangeArrowheads="1"/>
          </p:cNvSpPr>
          <p:nvPr/>
        </p:nvSpPr>
        <p:spPr bwMode="auto">
          <a:xfrm>
            <a:off x="6629400" y="5562600"/>
            <a:ext cx="2057400" cy="1295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onstantia" pitchFamily="18" charset="0"/>
              </a:rPr>
              <a:t>Формирование</a:t>
            </a:r>
          </a:p>
          <a:p>
            <a:pPr algn="ctr"/>
            <a:r>
              <a:rPr lang="ru-RU">
                <a:latin typeface="Constantia" pitchFamily="18" charset="0"/>
              </a:rPr>
              <a:t> правовых </a:t>
            </a:r>
          </a:p>
          <a:p>
            <a:pPr algn="ctr"/>
            <a:r>
              <a:rPr lang="ru-RU">
                <a:latin typeface="Constantia" pitchFamily="18" charset="0"/>
              </a:rPr>
              <a:t>знаний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2362200" y="1828800"/>
            <a:ext cx="1209675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Line 28"/>
          <p:cNvSpPr>
            <a:spLocks noChangeShapeType="1"/>
          </p:cNvSpPr>
          <p:nvPr/>
        </p:nvSpPr>
        <p:spPr bwMode="auto">
          <a:xfrm flipH="1">
            <a:off x="5000625" y="1752600"/>
            <a:ext cx="147637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1" name="Line 29"/>
          <p:cNvSpPr>
            <a:spLocks noChangeShapeType="1"/>
          </p:cNvSpPr>
          <p:nvPr/>
        </p:nvSpPr>
        <p:spPr bwMode="auto">
          <a:xfrm flipV="1">
            <a:off x="2362200" y="2438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2" name="Line 30"/>
          <p:cNvSpPr>
            <a:spLocks noChangeShapeType="1"/>
          </p:cNvSpPr>
          <p:nvPr/>
        </p:nvSpPr>
        <p:spPr bwMode="auto">
          <a:xfrm flipH="1" flipV="1">
            <a:off x="5562600" y="2438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3" name="Line 34"/>
          <p:cNvSpPr>
            <a:spLocks noChangeShapeType="1"/>
          </p:cNvSpPr>
          <p:nvPr/>
        </p:nvSpPr>
        <p:spPr bwMode="auto">
          <a:xfrm flipV="1">
            <a:off x="2438400" y="5143500"/>
            <a:ext cx="12763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4" name="Line 35"/>
          <p:cNvSpPr>
            <a:spLocks noChangeShapeType="1"/>
          </p:cNvSpPr>
          <p:nvPr/>
        </p:nvSpPr>
        <p:spPr bwMode="auto">
          <a:xfrm flipH="1" flipV="1">
            <a:off x="5357813" y="5214938"/>
            <a:ext cx="1271587" cy="34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5" name="Line 36"/>
          <p:cNvSpPr>
            <a:spLocks noChangeShapeType="1"/>
          </p:cNvSpPr>
          <p:nvPr/>
        </p:nvSpPr>
        <p:spPr bwMode="auto">
          <a:xfrm>
            <a:off x="2357438" y="4214813"/>
            <a:ext cx="1285875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6" name="Line 37"/>
          <p:cNvSpPr>
            <a:spLocks noChangeShapeType="1"/>
          </p:cNvSpPr>
          <p:nvPr/>
        </p:nvSpPr>
        <p:spPr bwMode="auto">
          <a:xfrm flipH="1">
            <a:off x="5429250" y="4143375"/>
            <a:ext cx="1214438" cy="357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2120</TotalTime>
  <Words>747</Words>
  <Application>Microsoft Office PowerPoint</Application>
  <PresentationFormat>Экран (4:3)</PresentationFormat>
  <Paragraphs>219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Times New Roman</vt:lpstr>
      <vt:lpstr>Cambria Math</vt:lpstr>
      <vt:lpstr>Bookman Old Style</vt:lpstr>
      <vt:lpstr>Wingdings</vt:lpstr>
      <vt:lpstr>Поток</vt:lpstr>
      <vt:lpstr>Поток</vt:lpstr>
      <vt:lpstr>Поток</vt:lpstr>
      <vt:lpstr>Поток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Акция  «Подарок солдату»</vt:lpstr>
      <vt:lpstr>Слайд 8</vt:lpstr>
      <vt:lpstr>Слайд 9</vt:lpstr>
      <vt:lpstr>Слайд 10</vt:lpstr>
      <vt:lpstr>Результаты тестирования:</vt:lpstr>
      <vt:lpstr>Слайд 12</vt:lpstr>
      <vt:lpstr>Слайд 13</vt:lpstr>
    </vt:vector>
  </TitlesOfParts>
  <Company>МОУ-СОШ №19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Сргеевна</dc:creator>
  <cp:lastModifiedBy>User</cp:lastModifiedBy>
  <cp:revision>235</cp:revision>
  <dcterms:created xsi:type="dcterms:W3CDTF">2010-01-12T19:54:44Z</dcterms:created>
  <dcterms:modified xsi:type="dcterms:W3CDTF">2010-05-11T21:19:24Z</dcterms:modified>
</cp:coreProperties>
</file>