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90" r:id="rId3"/>
    <p:sldId id="288" r:id="rId4"/>
    <p:sldId id="257" r:id="rId5"/>
    <p:sldId id="264" r:id="rId6"/>
    <p:sldId id="266" r:id="rId7"/>
    <p:sldId id="265" r:id="rId8"/>
    <p:sldId id="279" r:id="rId9"/>
    <p:sldId id="280" r:id="rId10"/>
    <p:sldId id="281" r:id="rId11"/>
    <p:sldId id="282" r:id="rId12"/>
    <p:sldId id="278" r:id="rId13"/>
    <p:sldId id="273" r:id="rId14"/>
    <p:sldId id="276" r:id="rId15"/>
    <p:sldId id="297" r:id="rId16"/>
    <p:sldId id="277" r:id="rId17"/>
    <p:sldId id="283" r:id="rId18"/>
    <p:sldId id="285" r:id="rId19"/>
    <p:sldId id="284" r:id="rId20"/>
    <p:sldId id="296" r:id="rId21"/>
    <p:sldId id="291" r:id="rId22"/>
    <p:sldId id="286" r:id="rId23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003366"/>
    <a:srgbClr val="CC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CB0FCD-29F6-4076-A0A7-0337EA23F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D584A-C9D7-497F-83C7-B6728B86E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A6CE-775F-4D44-8E16-EFB0B7C00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BA77-06A0-4DC8-B83F-B083F173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AD86-1D1C-4830-869B-AB7255024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8848-75A8-4087-BCFE-B61F1A9BE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B485-3359-433E-A257-5DA579F9E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57595-5020-4785-8EC1-A827AAC66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F0DAB-6C85-4A4B-8217-A1C1CE239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898C-AC47-4C96-B514-9819B02A1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D591-C9CA-4E44-A3AE-DBAF791A4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08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208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/>
            </a:lvl1pPr>
          </a:lstStyle>
          <a:p>
            <a:pPr>
              <a:defRPr/>
            </a:pPr>
            <a:fld id="{4F737F4C-0F7B-4440-A700-C606E5147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3402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pic>
        <p:nvPicPr>
          <p:cNvPr id="5123" name="Picture 26" descr="z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28"/>
          <p:cNvSpPr>
            <a:spLocks noChangeArrowheads="1"/>
          </p:cNvSpPr>
          <p:nvPr/>
        </p:nvSpPr>
        <p:spPr bwMode="auto">
          <a:xfrm>
            <a:off x="827088" y="0"/>
            <a:ext cx="5113337" cy="16287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WordArt 29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453548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Функции</a:t>
            </a:r>
          </a:p>
        </p:txBody>
      </p:sp>
      <p:sp>
        <p:nvSpPr>
          <p:cNvPr id="5126" name="Rectangle 30"/>
          <p:cNvSpPr>
            <a:spLocks noChangeArrowheads="1"/>
          </p:cNvSpPr>
          <p:nvPr/>
        </p:nvSpPr>
        <p:spPr bwMode="auto">
          <a:xfrm>
            <a:off x="1476375" y="4149725"/>
            <a:ext cx="712787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31"/>
          <p:cNvSpPr>
            <a:spLocks noChangeArrowheads="1"/>
          </p:cNvSpPr>
          <p:nvPr/>
        </p:nvSpPr>
        <p:spPr bwMode="auto">
          <a:xfrm>
            <a:off x="6156325" y="692150"/>
            <a:ext cx="2663825" cy="3313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WordArt 32"/>
          <p:cNvSpPr>
            <a:spLocks noChangeArrowheads="1" noChangeShapeType="1" noTextEdit="1"/>
          </p:cNvSpPr>
          <p:nvPr/>
        </p:nvSpPr>
        <p:spPr bwMode="auto">
          <a:xfrm>
            <a:off x="827088" y="4076700"/>
            <a:ext cx="7705725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графики </a:t>
            </a:r>
          </a:p>
        </p:txBody>
      </p:sp>
      <p:sp>
        <p:nvSpPr>
          <p:cNvPr id="5129" name="Rectangle 33"/>
          <p:cNvSpPr>
            <a:spLocks noChangeArrowheads="1"/>
          </p:cNvSpPr>
          <p:nvPr/>
        </p:nvSpPr>
        <p:spPr bwMode="auto">
          <a:xfrm>
            <a:off x="1403350" y="2349500"/>
            <a:ext cx="2232025" cy="1800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Rectangle 34"/>
          <p:cNvSpPr>
            <a:spLocks noChangeArrowheads="1"/>
          </p:cNvSpPr>
          <p:nvPr/>
        </p:nvSpPr>
        <p:spPr bwMode="auto">
          <a:xfrm>
            <a:off x="395288" y="6021388"/>
            <a:ext cx="8353425" cy="576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Задание № 2.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dirty="0" smtClean="0"/>
              <a:t>Найти область определения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dirty="0" smtClean="0"/>
              <a:t>функции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dirty="0" smtClean="0"/>
              <a:t>              у =    </a:t>
            </a:r>
          </a:p>
          <a:p>
            <a:pPr eaLnBrk="1" hangingPunct="1">
              <a:buFont typeface="Wingdings" pitchFamily="2" charset="2"/>
              <a:buNone/>
            </a:pPr>
            <a:endParaRPr lang="ru-RU" sz="40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667125" y="2708275"/>
            <a:ext cx="299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cs typeface="Arial" charset="0"/>
              </a:rPr>
              <a:t>√ 12 + 4х - х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995738" y="2781300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24388" y="35687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0"/>
              <a:t>Х +1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779838" y="3429000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478588" y="27447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23938" y="4751388"/>
            <a:ext cx="29432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400" dirty="0">
                <a:cs typeface="Arial" charset="0"/>
              </a:rPr>
              <a:t>[</a:t>
            </a:r>
            <a:r>
              <a:rPr lang="ru-RU" sz="2400" dirty="0">
                <a:cs typeface="Arial" charset="0"/>
              </a:rPr>
              <a:t> -2; -1) </a:t>
            </a:r>
            <a:r>
              <a:rPr lang="en-US" sz="2400" dirty="0">
                <a:cs typeface="Arial" charset="0"/>
              </a:rPr>
              <a:t>U</a:t>
            </a:r>
            <a:r>
              <a:rPr lang="ru-RU" sz="2400" dirty="0">
                <a:cs typeface="Arial" charset="0"/>
              </a:rPr>
              <a:t> ( -1; 6 </a:t>
            </a:r>
            <a:r>
              <a:rPr lang="en-US" sz="2400" dirty="0">
                <a:cs typeface="Arial" charset="0"/>
              </a:rPr>
              <a:t>]</a:t>
            </a:r>
            <a:endParaRPr lang="ru-RU" sz="2400" dirty="0">
              <a:cs typeface="Arial" charset="0"/>
            </a:endParaRPr>
          </a:p>
          <a:p>
            <a:pPr marL="342900" indent="-342900"/>
            <a:endParaRPr lang="ru-RU" sz="2400" dirty="0">
              <a:cs typeface="Arial" charset="0"/>
            </a:endParaRPr>
          </a:p>
          <a:p>
            <a:pPr marL="342900" indent="-342900"/>
            <a:r>
              <a:rPr lang="ru-RU" sz="2400" dirty="0">
                <a:cs typeface="Arial" charset="0"/>
              </a:rPr>
              <a:t>2) </a:t>
            </a:r>
            <a:r>
              <a:rPr lang="en-US" sz="2400" dirty="0"/>
              <a:t>[</a:t>
            </a:r>
            <a:r>
              <a:rPr lang="ru-RU" sz="2400" dirty="0"/>
              <a:t> -2; -1</a:t>
            </a:r>
            <a:r>
              <a:rPr lang="en-US" sz="2400" dirty="0">
                <a:cs typeface="Arial" charset="0"/>
              </a:rPr>
              <a:t>]</a:t>
            </a:r>
            <a:r>
              <a:rPr lang="ru-RU" sz="2400" dirty="0"/>
              <a:t> </a:t>
            </a:r>
            <a:r>
              <a:rPr lang="en-US" sz="2400" dirty="0"/>
              <a:t>U</a:t>
            </a:r>
            <a:r>
              <a:rPr lang="ru-RU" sz="2400" dirty="0"/>
              <a:t> </a:t>
            </a:r>
            <a:r>
              <a:rPr lang="en-US" sz="2400" dirty="0">
                <a:cs typeface="Arial" charset="0"/>
              </a:rPr>
              <a:t>[</a:t>
            </a:r>
            <a:r>
              <a:rPr lang="ru-RU" sz="2400" dirty="0"/>
              <a:t> -1; 6 </a:t>
            </a:r>
            <a:r>
              <a:rPr lang="en-US" sz="2400" dirty="0"/>
              <a:t>]</a:t>
            </a:r>
            <a:endParaRPr lang="ru-RU" sz="2400" dirty="0"/>
          </a:p>
          <a:p>
            <a:pPr marL="342900" indent="-342900"/>
            <a:endParaRPr lang="ru-RU" sz="2400" dirty="0">
              <a:cs typeface="Arial" charset="0"/>
            </a:endParaRPr>
          </a:p>
          <a:p>
            <a:pPr marL="342900" indent="-342900">
              <a:buFontTx/>
              <a:buChar char="•"/>
            </a:pPr>
            <a:endParaRPr lang="en-US" sz="2400" dirty="0">
              <a:cs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456238" y="4751388"/>
            <a:ext cx="1454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400">
                <a:cs typeface="Arial" charset="0"/>
              </a:rPr>
              <a:t>3) </a:t>
            </a:r>
            <a:r>
              <a:rPr lang="en-US" sz="2400">
                <a:cs typeface="Arial" charset="0"/>
              </a:rPr>
              <a:t>[</a:t>
            </a:r>
            <a:r>
              <a:rPr lang="ru-RU" sz="2400">
                <a:cs typeface="Arial" charset="0"/>
              </a:rPr>
              <a:t> -2; 6)</a:t>
            </a:r>
          </a:p>
          <a:p>
            <a:pPr marL="342900" indent="-342900"/>
            <a:endParaRPr lang="ru-RU" sz="2400">
              <a:cs typeface="Arial" charset="0"/>
            </a:endParaRPr>
          </a:p>
          <a:p>
            <a:pPr marL="342900" indent="-342900"/>
            <a:r>
              <a:rPr lang="ru-RU" sz="2400">
                <a:cs typeface="Arial" charset="0"/>
              </a:rPr>
              <a:t>4) </a:t>
            </a:r>
            <a:r>
              <a:rPr lang="en-US" sz="2400"/>
              <a:t>[</a:t>
            </a:r>
            <a:r>
              <a:rPr lang="ru-RU" sz="2400"/>
              <a:t> -2; 6</a:t>
            </a:r>
            <a:r>
              <a:rPr lang="en-US" sz="2400">
                <a:cs typeface="Arial" charset="0"/>
              </a:rPr>
              <a:t>]</a:t>
            </a:r>
            <a:endParaRPr lang="ru-RU" sz="2400">
              <a:cs typeface="Arial" charset="0"/>
            </a:endParaRPr>
          </a:p>
          <a:p>
            <a:pPr marL="342900" indent="-342900">
              <a:buFontTx/>
              <a:buChar char="•"/>
            </a:pPr>
            <a:endParaRPr lang="en-U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Задание №3 .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Графики линейных функций </a:t>
            </a:r>
            <a:r>
              <a:rPr lang="en-US" sz="3200" smtClean="0"/>
              <a:t>f(x) </a:t>
            </a:r>
            <a:r>
              <a:rPr lang="ru-RU" sz="3200" smtClean="0"/>
              <a:t>и </a:t>
            </a:r>
            <a:r>
              <a:rPr lang="en-US" sz="3200" smtClean="0"/>
              <a:t>g(x) </a:t>
            </a:r>
            <a:r>
              <a:rPr lang="ru-RU" sz="3200" smtClean="0"/>
              <a:t>пересекаются  в точке  (-1; 3).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Решите неравенство </a:t>
            </a:r>
            <a:r>
              <a:rPr lang="en-US" sz="3200" smtClean="0"/>
              <a:t>f(x) &gt; g(x)</a:t>
            </a:r>
            <a:r>
              <a:rPr lang="ru-RU" sz="3200" smtClean="0"/>
              <a:t> 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6300788" y="4556125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0"/>
              <a:t>Ответы: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424613" y="488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5508625" y="5270500"/>
            <a:ext cx="1343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400" b="0"/>
              <a:t> </a:t>
            </a:r>
            <a:r>
              <a:rPr lang="ru-RU" sz="2400" b="0"/>
              <a:t>Х </a:t>
            </a:r>
            <a:r>
              <a:rPr lang="en-US" sz="2400" b="0"/>
              <a:t>&gt; 3</a:t>
            </a:r>
          </a:p>
          <a:p>
            <a:pPr marL="342900" indent="-342900"/>
            <a:r>
              <a:rPr lang="en-US" sz="2400" b="0"/>
              <a:t>2) </a:t>
            </a:r>
            <a:r>
              <a:rPr lang="ru-RU" sz="2400" b="0"/>
              <a:t> Х </a:t>
            </a:r>
            <a:r>
              <a:rPr lang="en-US" sz="2400" b="0"/>
              <a:t>&lt; 3</a:t>
            </a:r>
            <a:endParaRPr lang="ru-RU" sz="2400" b="0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7504113" y="488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7332663" y="5270500"/>
            <a:ext cx="1528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0"/>
              <a:t>3)  </a:t>
            </a:r>
            <a:r>
              <a:rPr lang="ru-RU" sz="2400" b="0"/>
              <a:t>Х </a:t>
            </a:r>
            <a:r>
              <a:rPr lang="en-US" sz="2400" b="0"/>
              <a:t>&gt; - 1</a:t>
            </a:r>
          </a:p>
          <a:p>
            <a:pPr marL="342900" indent="-342900"/>
            <a:r>
              <a:rPr lang="en-US" sz="2400" b="0"/>
              <a:t>4) </a:t>
            </a:r>
            <a:r>
              <a:rPr lang="ru-RU" sz="2400" b="0"/>
              <a:t> Х </a:t>
            </a:r>
            <a:r>
              <a:rPr lang="en-US" sz="2400" b="0"/>
              <a:t>&lt; - 1</a:t>
            </a:r>
            <a:endParaRPr lang="ru-RU" sz="2400" b="0"/>
          </a:p>
        </p:txBody>
      </p:sp>
      <p:pic>
        <p:nvPicPr>
          <p:cNvPr id="16393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263900"/>
            <a:ext cx="4321175" cy="3478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 l="17522" r="20859" b="17058"/>
          <a:stretch>
            <a:fillRect/>
          </a:stretch>
        </p:blipFill>
        <p:spPr bwMode="auto">
          <a:xfrm rot="878978">
            <a:off x="-168079" y="741521"/>
            <a:ext cx="4939866" cy="51518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4140200" y="1628775"/>
            <a:ext cx="4103688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Графики</a:t>
            </a:r>
          </a:p>
          <a:p>
            <a:pPr algn="ctr"/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пословиц</a:t>
            </a:r>
          </a:p>
          <a:p>
            <a:pPr algn="ctr"/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 поговорок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0" y="0"/>
            <a:ext cx="889317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На каком рисунке изображен график высказывания: </a:t>
            </a:r>
            <a:r>
              <a:rPr lang="ru-RU" sz="3200" i="1" u="sng">
                <a:solidFill>
                  <a:srgbClr val="CC3300"/>
                </a:solidFill>
                <a:latin typeface="Times New Roman" pitchFamily="18" charset="0"/>
              </a:rPr>
              <a:t>«Ни кола, ни двора»?</a:t>
            </a: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2"/>
          <a:srcRect l="18274" r="4153" b="27637"/>
          <a:stretch>
            <a:fillRect/>
          </a:stretch>
        </p:blipFill>
        <p:spPr bwMode="auto">
          <a:xfrm>
            <a:off x="900113" y="1700213"/>
            <a:ext cx="2324100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/>
          <a:srcRect l="16911" b="10147"/>
          <a:stretch>
            <a:fillRect/>
          </a:stretch>
        </p:blipFill>
        <p:spPr bwMode="auto">
          <a:xfrm>
            <a:off x="3708400" y="1773238"/>
            <a:ext cx="2197100" cy="237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4"/>
          <a:srcRect l="4755" r="3169" b="6120"/>
          <a:stretch>
            <a:fillRect/>
          </a:stretch>
        </p:blipFill>
        <p:spPr bwMode="auto">
          <a:xfrm>
            <a:off x="6372225" y="1773238"/>
            <a:ext cx="2251075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5"/>
          <a:srcRect t="17004" r="4308" b="7729"/>
          <a:stretch>
            <a:fillRect/>
          </a:stretch>
        </p:blipFill>
        <p:spPr bwMode="auto">
          <a:xfrm>
            <a:off x="1908175" y="4365625"/>
            <a:ext cx="2027238" cy="222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9" name="Picture 10"/>
          <p:cNvPicPr>
            <a:picLocks noChangeAspect="1" noChangeArrowheads="1"/>
          </p:cNvPicPr>
          <p:nvPr/>
        </p:nvPicPr>
        <p:blipFill>
          <a:blip r:embed="rId6"/>
          <a:srcRect l="13298" t="8365" r="2800" b="11407"/>
          <a:stretch>
            <a:fillRect/>
          </a:stretch>
        </p:blipFill>
        <p:spPr bwMode="auto">
          <a:xfrm>
            <a:off x="5292725" y="4581525"/>
            <a:ext cx="2338388" cy="205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539750" y="141287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3348038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6011863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1619250" y="414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4932363" y="4292600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22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188913"/>
            <a:ext cx="88931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На каком рисунке изображен график высказывания:</a:t>
            </a:r>
            <a:br>
              <a:rPr lang="ru-RU" sz="32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3200" i="1" u="sng">
                <a:solidFill>
                  <a:srgbClr val="CC3300"/>
                </a:solidFill>
                <a:latin typeface="Times New Roman" pitchFamily="18" charset="0"/>
              </a:rPr>
              <a:t>«Как аукнется, так и откликнется»?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 l="18274" r="4153" b="27637"/>
          <a:stretch>
            <a:fillRect/>
          </a:stretch>
        </p:blipFill>
        <p:spPr bwMode="auto">
          <a:xfrm>
            <a:off x="900113" y="1700213"/>
            <a:ext cx="2324100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/>
          <a:srcRect l="16911" b="10147"/>
          <a:stretch>
            <a:fillRect/>
          </a:stretch>
        </p:blipFill>
        <p:spPr bwMode="auto">
          <a:xfrm>
            <a:off x="3708400" y="1773238"/>
            <a:ext cx="2197100" cy="237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/>
          <a:srcRect l="4755" r="3169" b="6120"/>
          <a:stretch>
            <a:fillRect/>
          </a:stretch>
        </p:blipFill>
        <p:spPr bwMode="auto">
          <a:xfrm>
            <a:off x="6372225" y="1773238"/>
            <a:ext cx="2251075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5"/>
          <a:srcRect t="17004" r="4308" b="7729"/>
          <a:stretch>
            <a:fillRect/>
          </a:stretch>
        </p:blipFill>
        <p:spPr bwMode="auto">
          <a:xfrm>
            <a:off x="1908175" y="4365625"/>
            <a:ext cx="2027238" cy="222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6"/>
          <a:srcRect l="13298" t="8365" r="2800" b="11407"/>
          <a:stretch>
            <a:fillRect/>
          </a:stretch>
        </p:blipFill>
        <p:spPr bwMode="auto">
          <a:xfrm>
            <a:off x="5292725" y="4581525"/>
            <a:ext cx="2338388" cy="205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3348038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6011863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1619250" y="414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4932363" y="4292600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5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8893175" cy="1125538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На каком рисунке изображен график высказывания:</a:t>
            </a:r>
            <a:br>
              <a:rPr lang="ru-RU" sz="3200" b="1" smtClean="0"/>
            </a:br>
            <a:r>
              <a:rPr lang="ru-RU" sz="2500" b="1" smtClean="0"/>
              <a:t> </a:t>
            </a:r>
            <a:r>
              <a:rPr lang="ru-RU" sz="3200" b="1" i="1" u="sng" smtClean="0">
                <a:solidFill>
                  <a:srgbClr val="CC3300"/>
                </a:solidFill>
              </a:rPr>
              <a:t>«Светит да не греет»?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 l="18274" r="4153" b="27637"/>
          <a:stretch>
            <a:fillRect/>
          </a:stretch>
        </p:blipFill>
        <p:spPr bwMode="auto">
          <a:xfrm>
            <a:off x="684213" y="1844675"/>
            <a:ext cx="2324100" cy="241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 l="16911" b="10147"/>
          <a:stretch>
            <a:fillRect/>
          </a:stretch>
        </p:blipFill>
        <p:spPr bwMode="auto">
          <a:xfrm>
            <a:off x="3779838" y="1844675"/>
            <a:ext cx="2197100" cy="237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 l="4755" r="3169" b="6120"/>
          <a:stretch>
            <a:fillRect/>
          </a:stretch>
        </p:blipFill>
        <p:spPr bwMode="auto">
          <a:xfrm>
            <a:off x="6443663" y="1844675"/>
            <a:ext cx="2251075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 t="17004" r="4308" b="7729"/>
          <a:stretch>
            <a:fillRect/>
          </a:stretch>
        </p:blipFill>
        <p:spPr bwMode="auto">
          <a:xfrm>
            <a:off x="2124075" y="4437063"/>
            <a:ext cx="2027238" cy="2220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6920" name="Picture 8"/>
          <p:cNvPicPr>
            <a:picLocks noChangeAspect="1" noChangeArrowheads="1"/>
          </p:cNvPicPr>
          <p:nvPr/>
        </p:nvPicPr>
        <p:blipFill>
          <a:blip r:embed="rId6"/>
          <a:srcRect l="13298" t="8365" r="2800" b="11407"/>
          <a:stretch>
            <a:fillRect/>
          </a:stretch>
        </p:blipFill>
        <p:spPr bwMode="auto">
          <a:xfrm>
            <a:off x="5435600" y="4652963"/>
            <a:ext cx="2338388" cy="205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348038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011863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19250" y="4221163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932363" y="4292600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69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188913"/>
            <a:ext cx="88931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На каком рисунке изображен график высказывания: </a:t>
            </a:r>
            <a:r>
              <a:rPr lang="ru-RU" sz="3200" i="1" u="sng">
                <a:solidFill>
                  <a:srgbClr val="CC3300"/>
                </a:solidFill>
                <a:latin typeface="Times New Roman" pitchFamily="18" charset="0"/>
              </a:rPr>
              <a:t>«Тише едешь, дальше будешь»?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/>
          <a:srcRect l="18274" r="4153" b="27637"/>
          <a:stretch>
            <a:fillRect/>
          </a:stretch>
        </p:blipFill>
        <p:spPr bwMode="auto">
          <a:xfrm>
            <a:off x="900113" y="1700213"/>
            <a:ext cx="2324100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/>
          <a:srcRect l="16911" b="10147"/>
          <a:stretch>
            <a:fillRect/>
          </a:stretch>
        </p:blipFill>
        <p:spPr bwMode="auto">
          <a:xfrm>
            <a:off x="3708400" y="1773238"/>
            <a:ext cx="2197100" cy="237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/>
          <a:srcRect l="4755" r="3169" b="6120"/>
          <a:stretch>
            <a:fillRect/>
          </a:stretch>
        </p:blipFill>
        <p:spPr bwMode="auto">
          <a:xfrm>
            <a:off x="6372225" y="1773238"/>
            <a:ext cx="2251075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5"/>
          <a:srcRect t="17004" r="4308" b="7729"/>
          <a:stretch>
            <a:fillRect/>
          </a:stretch>
        </p:blipFill>
        <p:spPr bwMode="auto">
          <a:xfrm>
            <a:off x="1908175" y="4365625"/>
            <a:ext cx="2027238" cy="222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6"/>
          <a:srcRect l="13298" t="8365" r="2800" b="11407"/>
          <a:stretch>
            <a:fillRect/>
          </a:stretch>
        </p:blipFill>
        <p:spPr bwMode="auto">
          <a:xfrm>
            <a:off x="5292725" y="4581525"/>
            <a:ext cx="2338388" cy="205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3348038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6011863" y="13414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619250" y="414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4932363" y="4292600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0">
                <a:solidFill>
                  <a:srgbClr val="000066"/>
                </a:solidFill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3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№4.</a:t>
            </a:r>
            <a:r>
              <a:rPr lang="en-US" sz="3200" b="1" dirty="0" smtClean="0"/>
              <a:t> </a:t>
            </a:r>
            <a:r>
              <a:rPr lang="ru-RU" sz="3200" b="1" dirty="0" smtClean="0"/>
              <a:t>Уровень В               Уровень А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388" y="1628775"/>
            <a:ext cx="453707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</a:t>
            </a:r>
            <a:r>
              <a:rPr lang="ru-RU" smtClean="0"/>
              <a:t>На рисунке изображен           схематично график   функции  у = - х + 5х - 4.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Найти абсциссу точки К.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76800" y="1600200"/>
            <a:ext cx="42672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На рисунке изображен           схематично график   функции у =х  - 6х + 8.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Найти абсциссу точки С.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47879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392430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071813" y="2428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7380288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pic>
        <p:nvPicPr>
          <p:cNvPr id="2253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500438"/>
            <a:ext cx="3816350" cy="32845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253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573463"/>
            <a:ext cx="3671888" cy="3209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/>
              <a:t>Решение задания №4.</a:t>
            </a: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1908175" y="4098925"/>
            <a:ext cx="215900" cy="338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3492500" y="4076700"/>
            <a:ext cx="142875" cy="338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3565525" y="4005263"/>
            <a:ext cx="214313" cy="338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484313"/>
            <a:ext cx="6840538" cy="5164137"/>
          </a:xfrm>
          <a:noFill/>
          <a:ln>
            <a:solidFill>
              <a:schemeClr val="tx1"/>
            </a:solidFill>
          </a:ln>
        </p:spPr>
      </p:pic>
      <p:pic>
        <p:nvPicPr>
          <p:cNvPr id="23559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50" y="5157788"/>
            <a:ext cx="1693863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6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5084763"/>
            <a:ext cx="1943100" cy="1698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1" name="Rectangle 21"/>
          <p:cNvSpPr>
            <a:spLocks noChangeArrowheads="1"/>
          </p:cNvSpPr>
          <p:nvPr/>
        </p:nvSpPr>
        <p:spPr bwMode="auto">
          <a:xfrm>
            <a:off x="7092950" y="4652963"/>
            <a:ext cx="215900" cy="28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2987675" y="5805488"/>
            <a:ext cx="288925" cy="360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0"/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Задание №5.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Найти значение  </a:t>
            </a:r>
            <a:r>
              <a:rPr lang="ru-RU" sz="4000" b="1" i="1" dirty="0" smtClean="0"/>
              <a:t>а </a:t>
            </a:r>
            <a:r>
              <a:rPr lang="ru-RU" sz="3600" dirty="0" smtClean="0"/>
              <a:t> , при котором график квадратичной функции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dirty="0" smtClean="0"/>
              <a:t>   </a:t>
            </a:r>
            <a:r>
              <a:rPr lang="ru-RU" sz="3600" b="1" i="1" dirty="0" smtClean="0"/>
              <a:t>у = ах  -8х + 2</a:t>
            </a:r>
            <a:r>
              <a:rPr lang="ru-RU" sz="3600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dirty="0" smtClean="0"/>
              <a:t>   имеет одну общую точку с осью абсцисс.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67038" y="5681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633663" y="28273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-24"/>
            <a:ext cx="7772400" cy="436543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Проверка домашнего  задания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714876" y="1857364"/>
            <a:ext cx="4162425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/>
              <a:t>Д(</a:t>
            </a:r>
            <a:r>
              <a:rPr lang="en-US" sz="2400" dirty="0" smtClean="0"/>
              <a:t>f)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en-US" sz="2400" dirty="0" smtClean="0"/>
              <a:t>(-</a:t>
            </a:r>
            <a:r>
              <a:rPr lang="en-US" sz="2400" dirty="0" smtClean="0">
                <a:cs typeface="Arial" charset="0"/>
              </a:rPr>
              <a:t>∞</a:t>
            </a:r>
            <a:r>
              <a:rPr lang="ru-RU" sz="2400" dirty="0" smtClean="0">
                <a:cs typeface="Arial" charset="0"/>
              </a:rPr>
              <a:t>;0) </a:t>
            </a:r>
            <a:r>
              <a:rPr lang="en-US" sz="2400" dirty="0" smtClean="0">
                <a:cs typeface="Arial" charset="0"/>
              </a:rPr>
              <a:t>U</a:t>
            </a:r>
            <a:r>
              <a:rPr lang="ru-RU" sz="2400" dirty="0" smtClean="0">
                <a:cs typeface="Arial" charset="0"/>
              </a:rPr>
              <a:t> (0;+∞)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>
                <a:cs typeface="Arial" charset="0"/>
              </a:rPr>
              <a:t>Не </a:t>
            </a:r>
            <a:r>
              <a:rPr lang="ru-RU" sz="2400" dirty="0" err="1" smtClean="0">
                <a:cs typeface="Arial" charset="0"/>
              </a:rPr>
              <a:t>возр.,не</a:t>
            </a:r>
            <a:r>
              <a:rPr lang="ru-RU" sz="2400" dirty="0" smtClean="0">
                <a:cs typeface="Arial" charset="0"/>
              </a:rPr>
              <a:t> убывает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>
                <a:cs typeface="Arial" charset="0"/>
              </a:rPr>
              <a:t>Ограничена сверху, снизу</a:t>
            </a:r>
            <a:r>
              <a:rPr lang="en-US" sz="2400" dirty="0" smtClean="0">
                <a:cs typeface="Arial" charset="0"/>
              </a:rPr>
              <a:t> </a:t>
            </a:r>
            <a:r>
              <a:rPr lang="ru-RU" sz="2400" dirty="0" smtClean="0">
                <a:cs typeface="Arial" charset="0"/>
              </a:rPr>
              <a:t>прямыми  У =2 и  у  = -2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>
                <a:cs typeface="Arial" charset="0"/>
              </a:rPr>
              <a:t>Непрерывна на открытом луче </a:t>
            </a:r>
            <a:r>
              <a:rPr lang="en-US" sz="2400" dirty="0" smtClean="0"/>
              <a:t>(-</a:t>
            </a:r>
            <a:r>
              <a:rPr lang="en-US" sz="2400" dirty="0" smtClean="0">
                <a:cs typeface="Arial" charset="0"/>
              </a:rPr>
              <a:t>∞</a:t>
            </a:r>
            <a:r>
              <a:rPr lang="ru-RU" sz="2400" dirty="0" smtClean="0">
                <a:cs typeface="Arial" charset="0"/>
              </a:rPr>
              <a:t>;0) и  (0;+∞)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>
                <a:cs typeface="Arial" charset="0"/>
              </a:rPr>
              <a:t>Е </a:t>
            </a:r>
            <a:r>
              <a:rPr lang="ru-RU" sz="2400" dirty="0" smtClean="0"/>
              <a:t>(</a:t>
            </a:r>
            <a:r>
              <a:rPr lang="en-US" sz="2400" dirty="0" smtClean="0"/>
              <a:t>f)</a:t>
            </a:r>
            <a:r>
              <a:rPr lang="ru-RU" sz="2400" dirty="0" smtClean="0"/>
              <a:t>=(-2;2)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ru-RU" sz="2400" dirty="0" smtClean="0"/>
              <a:t>О выпуклости говорить не имеет смысла </a:t>
            </a:r>
          </a:p>
        </p:txBody>
      </p:sp>
      <p:pic>
        <p:nvPicPr>
          <p:cNvPr id="614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2406"/>
          <a:stretch>
            <a:fillRect/>
          </a:stretch>
        </p:blipFill>
        <p:spPr>
          <a:xfrm>
            <a:off x="928662" y="1857364"/>
            <a:ext cx="3529012" cy="2897187"/>
          </a:xfrm>
          <a:noFill/>
          <a:ln>
            <a:solidFill>
              <a:schemeClr val="tx1"/>
            </a:solidFill>
          </a:ln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85786" y="597739"/>
            <a:ext cx="792961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0" dirty="0"/>
              <a:t>Построить и прочитать </a:t>
            </a:r>
            <a:r>
              <a:rPr lang="en-US" sz="2400" b="0" dirty="0" smtClean="0"/>
              <a:t> </a:t>
            </a:r>
            <a:r>
              <a:rPr lang="ru-RU" sz="2400" b="0" dirty="0" smtClean="0"/>
              <a:t>график функции</a:t>
            </a:r>
            <a:r>
              <a:rPr lang="en-US" sz="2400" b="0" dirty="0" smtClean="0"/>
              <a:t>  </a:t>
            </a:r>
            <a:r>
              <a:rPr lang="ru-RU" sz="2400" b="0" dirty="0" smtClean="0"/>
              <a:t>У </a:t>
            </a:r>
            <a:r>
              <a:rPr lang="ru-RU" sz="2400" b="0" dirty="0"/>
              <a:t>= 2</a:t>
            </a:r>
            <a:r>
              <a:rPr lang="en-US" sz="2400" b="0" dirty="0">
                <a:cs typeface="Arial" charset="0"/>
              </a:rPr>
              <a:t>l</a:t>
            </a:r>
            <a:r>
              <a:rPr lang="ru-RU" sz="2400" b="0" dirty="0" err="1">
                <a:cs typeface="Arial" charset="0"/>
              </a:rPr>
              <a:t>х</a:t>
            </a:r>
            <a:r>
              <a:rPr lang="en-US" sz="2400" b="0" dirty="0">
                <a:cs typeface="Arial" charset="0"/>
              </a:rPr>
              <a:t>l</a:t>
            </a:r>
            <a:endParaRPr lang="ru-RU" sz="2400" b="0" dirty="0">
              <a:cs typeface="Arial" charset="0"/>
            </a:endParaRPr>
          </a:p>
          <a:p>
            <a:r>
              <a:rPr lang="ru-RU" sz="2400" b="0" dirty="0">
                <a:cs typeface="Arial" charset="0"/>
              </a:rPr>
              <a:t>       </a:t>
            </a:r>
            <a:endParaRPr lang="en-US" sz="2400" b="0" dirty="0">
              <a:cs typeface="Arial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7286644" y="1071546"/>
            <a:ext cx="57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7429520" y="97153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0" dirty="0" err="1"/>
              <a:t>х</a:t>
            </a:r>
            <a:endParaRPr lang="ru-RU" sz="2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5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5400" b="1" i="1" smtClean="0">
                <a:solidFill>
                  <a:srgbClr val="000066"/>
                </a:solidFill>
                <a:latin typeface="Times New Roman" pitchFamily="18" charset="0"/>
              </a:rPr>
              <a:t>«Математику уже затем учить  надо, что </a:t>
            </a:r>
            <a:br>
              <a:rPr lang="ru-RU" sz="5400" b="1" i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sz="5400" b="1" i="1" smtClean="0">
                <a:solidFill>
                  <a:srgbClr val="000066"/>
                </a:solidFill>
                <a:latin typeface="Times New Roman" pitchFamily="18" charset="0"/>
              </a:rPr>
              <a:t>она ум в порядок приводит»?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219700" y="5746750"/>
            <a:ext cx="2481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66"/>
                </a:solidFill>
              </a:rPr>
              <a:t>Ломоносов</a:t>
            </a:r>
          </a:p>
          <a:p>
            <a:endParaRPr lang="ru-RU" sz="32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Задание №5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dirty="0" smtClean="0"/>
              <a:t>   Найти значение   </a:t>
            </a:r>
            <a:r>
              <a:rPr lang="ru-RU" sz="3200" b="1" i="1" dirty="0" smtClean="0"/>
              <a:t>а </a:t>
            </a:r>
            <a:r>
              <a:rPr lang="ru-RU" sz="3200" b="1" dirty="0" smtClean="0"/>
              <a:t> </a:t>
            </a:r>
            <a:r>
              <a:rPr lang="ru-RU" sz="3200" dirty="0" smtClean="0"/>
              <a:t>, при котором уравнение   </a:t>
            </a:r>
            <a:r>
              <a:rPr lang="ru-RU" sz="3600" b="1" i="1" dirty="0" smtClean="0"/>
              <a:t>ах  - 8х + 2 = 0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/>
              <a:t>   имеет один корень.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140200" y="20605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0"/>
              <a:t>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b="1" smtClean="0"/>
          </a:p>
        </p:txBody>
      </p:sp>
      <p:sp>
        <p:nvSpPr>
          <p:cNvPr id="31747" name="Line 130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48" name="Picture 13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" y="0"/>
            <a:ext cx="4457700" cy="6858000"/>
          </a:xfrm>
        </p:spPr>
      </p:pic>
      <p:pic>
        <p:nvPicPr>
          <p:cNvPr id="31749" name="Picture 13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51375" y="0"/>
            <a:ext cx="4457700" cy="6858000"/>
          </a:xfrm>
        </p:spPr>
      </p:pic>
      <p:sp>
        <p:nvSpPr>
          <p:cNvPr id="31750" name="Oval 1311"/>
          <p:cNvSpPr>
            <a:spLocks noChangeArrowheads="1"/>
          </p:cNvSpPr>
          <p:nvPr/>
        </p:nvSpPr>
        <p:spPr bwMode="auto">
          <a:xfrm flipV="1">
            <a:off x="1908175" y="2276475"/>
            <a:ext cx="71438" cy="71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chemeClr val="tx1"/>
                </a:solidFill>
              </a:rPr>
              <a:t>Должны уметь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93900"/>
            <a:ext cx="7772400" cy="4530725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Читать графики</a:t>
            </a:r>
          </a:p>
          <a:p>
            <a:pPr eaLnBrk="1" hangingPunct="1"/>
            <a:r>
              <a:rPr lang="ru-RU" sz="2400" dirty="0" smtClean="0"/>
              <a:t>Строить графики</a:t>
            </a:r>
          </a:p>
          <a:p>
            <a:pPr eaLnBrk="1" hangingPunct="1"/>
            <a:r>
              <a:rPr lang="ru-RU" sz="2400" dirty="0" smtClean="0"/>
              <a:t>Исследовать функции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 descr="Буке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827088" y="287338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На каком рисунке изображен график</a:t>
            </a:r>
            <a:r>
              <a:rPr lang="ru-RU" sz="2900">
                <a:solidFill>
                  <a:schemeClr val="bg2"/>
                </a:solidFill>
                <a:latin typeface="Times New Roman" pitchFamily="18" charset="0"/>
              </a:rPr>
              <a:t> </a:t>
            </a:r>
            <a:br>
              <a:rPr lang="ru-RU" sz="29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900" u="sng">
                <a:solidFill>
                  <a:srgbClr val="CC3300"/>
                </a:solidFill>
                <a:latin typeface="Times New Roman" pitchFamily="18" charset="0"/>
              </a:rPr>
              <a:t>четной</a:t>
            </a:r>
            <a:r>
              <a:rPr lang="ru-RU" sz="29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функции?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628775"/>
            <a:ext cx="22780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628775"/>
            <a:ext cx="191293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437063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376738"/>
            <a:ext cx="23034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79388" y="1412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2987675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6443663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25082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298767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9230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72300" y="4356100"/>
            <a:ext cx="1946275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6438900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7812088" y="1700213"/>
            <a:ext cx="66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f(x)=</a:t>
            </a:r>
            <a:r>
              <a:rPr lang="ru-RU" sz="1400"/>
              <a:t>х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8316913" y="16271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Буке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287338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На каком рисунке изображен график</a:t>
            </a:r>
            <a:r>
              <a:rPr lang="ru-RU" sz="2900">
                <a:solidFill>
                  <a:schemeClr val="bg2"/>
                </a:solidFill>
                <a:latin typeface="Times New Roman" pitchFamily="18" charset="0"/>
              </a:rPr>
              <a:t> </a:t>
            </a:r>
            <a:br>
              <a:rPr lang="ru-RU" sz="29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900" u="sng">
                <a:solidFill>
                  <a:srgbClr val="CC3300"/>
                </a:solidFill>
                <a:latin typeface="Times New Roman" pitchFamily="18" charset="0"/>
              </a:rPr>
              <a:t>нечетной</a:t>
            </a:r>
            <a:r>
              <a:rPr lang="ru-RU" sz="29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функции?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628775"/>
            <a:ext cx="22780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628775"/>
            <a:ext cx="191293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437063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376738"/>
            <a:ext cx="23034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987675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443663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5082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98767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72300" y="4356100"/>
            <a:ext cx="1946275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438900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35913" y="1720850"/>
            <a:ext cx="569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f(x)=</a:t>
            </a:r>
            <a:r>
              <a:rPr lang="ru-RU" sz="1200" b="0"/>
              <a:t>х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8316913" y="164941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Буке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27088" y="287338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На каком рисунке изображен график</a:t>
            </a:r>
            <a:r>
              <a:rPr lang="ru-RU" sz="2900">
                <a:solidFill>
                  <a:schemeClr val="bg2"/>
                </a:solidFill>
                <a:latin typeface="Times New Roman" pitchFamily="18" charset="0"/>
              </a:rPr>
              <a:t> </a:t>
            </a:r>
            <a:br>
              <a:rPr lang="ru-RU" sz="29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900" u="sng">
                <a:solidFill>
                  <a:srgbClr val="CC3300"/>
                </a:solidFill>
                <a:latin typeface="Times New Roman" pitchFamily="18" charset="0"/>
              </a:rPr>
              <a:t>возрастающей</a:t>
            </a:r>
            <a:r>
              <a:rPr lang="ru-RU" sz="29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функции?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628775"/>
            <a:ext cx="22780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628775"/>
            <a:ext cx="191293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437063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376738"/>
            <a:ext cx="23034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87675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43663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5082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98767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72300" y="4356100"/>
            <a:ext cx="1946275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438900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935913" y="1720850"/>
            <a:ext cx="569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f(x)=</a:t>
            </a:r>
            <a:r>
              <a:rPr lang="ru-RU" sz="1200" b="0"/>
              <a:t>х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16913" y="164941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Буке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27088" y="287338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На каком рисунке изображен график</a:t>
            </a:r>
            <a:r>
              <a:rPr lang="ru-RU" sz="2900">
                <a:solidFill>
                  <a:schemeClr val="bg2"/>
                </a:solidFill>
                <a:latin typeface="Times New Roman" pitchFamily="18" charset="0"/>
              </a:rPr>
              <a:t> </a:t>
            </a:r>
            <a:br>
              <a:rPr lang="ru-RU" sz="29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2900" u="sng">
                <a:solidFill>
                  <a:srgbClr val="CC3300"/>
                </a:solidFill>
                <a:latin typeface="Times New Roman" pitchFamily="18" charset="0"/>
              </a:rPr>
              <a:t>убывающей</a:t>
            </a:r>
            <a:r>
              <a:rPr lang="ru-RU" sz="29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2900">
                <a:solidFill>
                  <a:srgbClr val="000066"/>
                </a:solidFill>
                <a:latin typeface="Times New Roman" pitchFamily="18" charset="0"/>
              </a:rPr>
              <a:t>функции?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628775"/>
            <a:ext cx="22780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628775"/>
            <a:ext cx="191293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437063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376738"/>
            <a:ext cx="23034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87675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443663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082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8767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72300" y="4356100"/>
            <a:ext cx="1946275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438900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935913" y="1720850"/>
            <a:ext cx="569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f(x)=</a:t>
            </a:r>
            <a:r>
              <a:rPr lang="ru-RU" sz="1200" b="0"/>
              <a:t>х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316913" y="164941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Буке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27088" y="287338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000066"/>
                </a:solidFill>
                <a:latin typeface="Times New Roman" pitchFamily="18" charset="0"/>
              </a:rPr>
              <a:t>Исследуйте на ограниченность функцию.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628775"/>
            <a:ext cx="22780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628775"/>
            <a:ext cx="191293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4437063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4376738"/>
            <a:ext cx="23034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987675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43663" y="1557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082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87675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72300" y="4356100"/>
            <a:ext cx="1946275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38900" y="40052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935913" y="1720850"/>
            <a:ext cx="569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f(x)=</a:t>
            </a:r>
            <a:r>
              <a:rPr lang="ru-RU" sz="1200" b="0"/>
              <a:t>х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8316913" y="164941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Задание №1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dirty="0" smtClean="0"/>
              <a:t> Постройте и прочитайте график функции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400" b="1" dirty="0" smtClean="0"/>
              <a:t>  </a:t>
            </a:r>
            <a:r>
              <a:rPr lang="ru-RU" sz="4000" dirty="0" smtClean="0"/>
              <a:t>У=</a:t>
            </a:r>
          </a:p>
        </p:txBody>
      </p:sp>
      <p:sp>
        <p:nvSpPr>
          <p:cNvPr id="14340" name="AutoShape 5"/>
          <p:cNvSpPr>
            <a:spLocks/>
          </p:cNvSpPr>
          <p:nvPr/>
        </p:nvSpPr>
        <p:spPr bwMode="auto">
          <a:xfrm>
            <a:off x="2266950" y="3141663"/>
            <a:ext cx="360363" cy="1728787"/>
          </a:xfrm>
          <a:prstGeom prst="leftBrace">
            <a:avLst>
              <a:gd name="adj1" fmla="val 3997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484438" y="3255963"/>
            <a:ext cx="3868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0"/>
              <a:t> х  , если   -3 </a:t>
            </a:r>
            <a:r>
              <a:rPr lang="ru-RU" sz="3200" b="0">
                <a:cs typeface="Arial" charset="0"/>
              </a:rPr>
              <a:t>≤ х ≤ 0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463800" y="4090988"/>
            <a:ext cx="38592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0">
                <a:cs typeface="Arial" charset="0"/>
              </a:rPr>
              <a:t>√ х , </a:t>
            </a:r>
            <a:r>
              <a:rPr lang="en-US" sz="3200" b="0">
                <a:cs typeface="Arial" charset="0"/>
              </a:rPr>
              <a:t> </a:t>
            </a:r>
            <a:r>
              <a:rPr lang="ru-RU" sz="3200" b="0">
                <a:cs typeface="Arial" charset="0"/>
              </a:rPr>
              <a:t>если  0</a:t>
            </a:r>
            <a:r>
              <a:rPr lang="ru-RU" sz="3200" b="0"/>
              <a:t> </a:t>
            </a:r>
            <a:r>
              <a:rPr lang="en-US" sz="3200" b="0">
                <a:cs typeface="Arial" charset="0"/>
              </a:rPr>
              <a:t>&lt; </a:t>
            </a:r>
            <a:r>
              <a:rPr lang="ru-RU" sz="3200" b="0"/>
              <a:t>х ≤ 4</a:t>
            </a:r>
          </a:p>
          <a:p>
            <a:endParaRPr lang="ru-RU" sz="3200" b="0">
              <a:cs typeface="Arial" charset="0"/>
            </a:endParaRP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771775" y="41497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771775" y="30876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2</a:t>
            </a:r>
            <a:endParaRPr lang="ru-RU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501</Words>
  <Application>Microsoft Office PowerPoint</Application>
  <PresentationFormat>Экран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Слои</vt:lpstr>
      <vt:lpstr>Слайд 1</vt:lpstr>
      <vt:lpstr>Проверка домашнего  задания</vt:lpstr>
      <vt:lpstr>Должны уметь </vt:lpstr>
      <vt:lpstr>Слайд 4</vt:lpstr>
      <vt:lpstr>Слайд 5</vt:lpstr>
      <vt:lpstr>Слайд 6</vt:lpstr>
      <vt:lpstr>Слайд 7</vt:lpstr>
      <vt:lpstr>Слайд 8</vt:lpstr>
      <vt:lpstr>Задание №1</vt:lpstr>
      <vt:lpstr>Задание № 2. </vt:lpstr>
      <vt:lpstr>Задание №3 . </vt:lpstr>
      <vt:lpstr>Слайд 12</vt:lpstr>
      <vt:lpstr>Слайд 13</vt:lpstr>
      <vt:lpstr>Слайд 14</vt:lpstr>
      <vt:lpstr>На каком рисунке изображен график высказывания:  «Светит да не греет»?</vt:lpstr>
      <vt:lpstr>Слайд 16</vt:lpstr>
      <vt:lpstr>№4. Уровень В               Уровень А</vt:lpstr>
      <vt:lpstr>Решение задания №4.</vt:lpstr>
      <vt:lpstr>Задание №5. </vt:lpstr>
      <vt:lpstr>Слайд 20</vt:lpstr>
      <vt:lpstr>Задание №5</vt:lpstr>
      <vt:lpstr>Слайд 22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Афанасьевы</dc:creator>
  <cp:lastModifiedBy>SamLab.ws</cp:lastModifiedBy>
  <cp:revision>66</cp:revision>
  <dcterms:created xsi:type="dcterms:W3CDTF">2007-11-29T14:35:03Z</dcterms:created>
  <dcterms:modified xsi:type="dcterms:W3CDTF">2009-12-10T13:10:37Z</dcterms:modified>
</cp:coreProperties>
</file>